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24"/>
  </p:notesMasterIdLst>
  <p:sldIdLst>
    <p:sldId id="379" r:id="rId6"/>
    <p:sldId id="395" r:id="rId7"/>
    <p:sldId id="396" r:id="rId8"/>
    <p:sldId id="451" r:id="rId9"/>
    <p:sldId id="358" r:id="rId10"/>
    <p:sldId id="452" r:id="rId11"/>
    <p:sldId id="454" r:id="rId12"/>
    <p:sldId id="455" r:id="rId13"/>
    <p:sldId id="428" r:id="rId14"/>
    <p:sldId id="456" r:id="rId15"/>
    <p:sldId id="460" r:id="rId16"/>
    <p:sldId id="458" r:id="rId17"/>
    <p:sldId id="459" r:id="rId18"/>
    <p:sldId id="457" r:id="rId19"/>
    <p:sldId id="462" r:id="rId20"/>
    <p:sldId id="463" r:id="rId21"/>
    <p:sldId id="464" r:id="rId22"/>
    <p:sldId id="3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5AA"/>
    <a:srgbClr val="009FE3"/>
    <a:srgbClr val="E31C79"/>
    <a:srgbClr val="FF5C39"/>
    <a:srgbClr val="FEDB01"/>
    <a:srgbClr val="1E22AA"/>
    <a:srgbClr val="00B74F"/>
    <a:srgbClr val="2CCCD3"/>
    <a:srgbClr val="FFFAE6"/>
    <a:srgbClr val="E83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8"/>
    <p:restoredTop sz="78277" autoAdjust="0"/>
  </p:normalViewPr>
  <p:slideViewPr>
    <p:cSldViewPr snapToGrid="0" snapToObjects="1">
      <p:cViewPr varScale="1">
        <p:scale>
          <a:sx n="62" d="100"/>
          <a:sy n="62" d="100"/>
        </p:scale>
        <p:origin x="72" y="6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91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343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9126-D1D7-138D-C642-E3C348765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41968-8074-C6AE-C450-BCBFAAD29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FDF9-A97F-8D82-ED84-DC8BA8436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0DC62-5290-8B97-831E-C89D58C3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37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F02E-CA55-F755-CC22-154983E9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B4BD6C-0D12-2B0C-6E6F-0B4ABEFFC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38A29-65AF-0415-7C06-170A1032F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NOTES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Use the slide to summarise and/or add to the young leaders’ examples.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Remind the young leaders that different children might behave in different ways so looking and listening will only give them a general idea if their activities are working.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They will also need to ask the children.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F96BE-8D14-25EA-12F2-3236FB147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933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74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46253-C6EA-6CF1-C1C3-0FB69C2E5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627FB-1403-5732-A818-AD93512BC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DA353D-7365-40BE-AE9D-09857875E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TEACHER NOTES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This is one of the Activate Our Voice activities.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To see the details or for alternative activities, download the cards from: https://www.youthsporttrust.org/media/np2h14be/youth-voice-activity-cards.pdf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90351-4367-76D1-BC36-83E091820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65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F07E7-EC99-A94A-FB51-601185D3B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8D5A4-E7FB-99F5-4E4A-714B33F54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122622-FC51-4502-04BA-1C410FDF5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NOTES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Share the Activate Our Voice cards with the young leaders as examples of how they can use fun activities to consult with other young people.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Download them from: https://www.youthsporttrust.org/media/np2h14be/youth-voice-activity-cards.pdf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D519F-079D-FF02-1A58-88A70DBE0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59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TEACHER NOTES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Explain that the young leaders can get feedback from the children.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Use the slide to share some simple tools for getting feedback during and after activities.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Share an example of how you use these to gather pupils’ feedback in school and/or ask young leaders for one or two examples.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0925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B56B6-C237-7893-1B8E-2D135638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2CB2F-651C-8764-932D-77B8D7172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E6BC9-9795-E565-627C-090FE8F24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55F16-B235-70F6-542A-D69A8B4ED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361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F6CDB-86BF-FFCC-CBFC-2A9E00348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880168-C65E-1B44-3476-9E33C72D8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4B4FD-7AAC-D99F-B7CD-7BBBFC5C8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805CA-947B-551C-6B3E-241C72AE45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36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C230A-A077-D302-B2B3-C82DC49A1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2E98FE-00EF-805C-A3A9-FA603DB553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3BBF9-827F-D535-AB30-F374E7CA5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F6232-AABE-F1EE-BC0E-BA22B2AFA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37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E02C-E31D-55F0-1D42-383CA39C9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8E0380-F0D3-7890-90CE-10F57081B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41CF9-C4FE-ACE2-CA84-F154DBF64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A8D4E-3F69-C7D4-C910-3AD64BE35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30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9EB-5DF8-6367-6BB8-66007239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347FBF-4E47-995C-E81D-711692645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8738BD-A4DD-7C42-00F7-0336FE3EF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DB6DD-395E-82C5-66DA-9860527EA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83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C408-D300-F28A-51C6-F3E822282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0131E-C48A-0136-0E49-1DDC24D17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1F8CAA-14E2-29F9-02F6-4159E6B9D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1DCAB-52B2-C9B9-3149-28C121DF43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66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5C70A-B320-03B2-B00B-26C1FC5C8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322A29-1D97-FEDC-DDB2-A50F67D28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5C9A28-05E3-27F2-3255-42DCD58A2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6976F-C698-FAA9-A8CA-B3DA2F03FD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97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85C3A-B866-CA78-1AC1-E4B1C00DD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9697E-C260-6D0F-7008-AC9070BD1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E22FA6-AAEB-EDAA-2BC4-13FE75338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56309-C283-8505-838F-F8DB8E668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54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5074-51DB-BB66-8C2A-5D7F51DEC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88FF3-2E3E-1F10-6608-7231F6B604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6E487-B897-80A7-4762-A52DCB125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Love this!!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094DD-E927-E258-8168-D3EC31EB45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96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5DB4D-976C-9278-DF2A-7B19FE38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4905F-34B8-A18D-7075-4E002DF76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21785-D62A-CF4D-606B-2AB008454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Reorder slides 11 and 12 if you use the optional task.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88D7C-5DD0-D72C-E5FD-26EDE073C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76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5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2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9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8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2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9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2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7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6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5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69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7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25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24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3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86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22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62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0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51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73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1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5084A-40CE-DADB-0D08-CB5DC47255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5E83F-86B0-7FBA-456B-3B787DC4F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322465"/>
            <a:ext cx="4201958" cy="4802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B0E365-92C9-DF48-C517-0A30264CC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71" y="2616353"/>
            <a:ext cx="7989441" cy="114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2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D191F2-5AD8-F208-65D3-6E9492412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23D2DE1E-9AB6-DF33-BB0E-92D81176C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2061146"/>
            <a:ext cx="10901363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Getting started as an active 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Young Leader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Module </a:t>
            </a:r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4 - Review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641BE9-7DE1-98FD-3179-C65AA1850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76" y="335913"/>
            <a:ext cx="6443287" cy="92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3AA62-8B48-5F0F-19E5-BD21A61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618CD-2948-8E10-273E-0B7567220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D5CD455B-C202-039E-9678-8D97CE70E6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As young leaders, we will…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FBBD00-885A-0422-ADD6-5A568C4A0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273" y="1455643"/>
            <a:ext cx="7371453" cy="4421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0D0CF8-9781-2B3D-1179-05CE4A03E44F}"/>
              </a:ext>
            </a:extLst>
          </p:cNvPr>
          <p:cNvSpPr txBox="1"/>
          <p:nvPr/>
        </p:nvSpPr>
        <p:spPr>
          <a:xfrm>
            <a:off x="8194942" y="1905195"/>
            <a:ext cx="3468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do we need to know in advance?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A26C1-CCF2-72B4-09AF-A85C6398B8D6}"/>
              </a:ext>
            </a:extLst>
          </p:cNvPr>
          <p:cNvSpPr txBox="1"/>
          <p:nvPr/>
        </p:nvSpPr>
        <p:spPr>
          <a:xfrm>
            <a:off x="9039817" y="4448250"/>
            <a:ext cx="3010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will we run the activities?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20DDB-0D97-05E3-9B17-5F6301918322}"/>
              </a:ext>
            </a:extLst>
          </p:cNvPr>
          <p:cNvSpPr txBox="1"/>
          <p:nvPr/>
        </p:nvSpPr>
        <p:spPr>
          <a:xfrm>
            <a:off x="335545" y="2951946"/>
            <a:ext cx="3243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do we check they are working?</a:t>
            </a:r>
          </a:p>
        </p:txBody>
      </p:sp>
    </p:spTree>
    <p:extLst>
      <p:ext uri="{BB962C8B-B14F-4D97-AF65-F5344CB8AC3E}">
        <p14:creationId xmlns:p14="http://schemas.microsoft.com/office/powerpoint/2010/main" val="229558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9F6E5-43AD-8820-084E-F1BEA9034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EE8ECBD9-E347-225D-291A-E97EB0F00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048" y="384048"/>
            <a:ext cx="11018520" cy="804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" tIns="18288" rIns="18288" bIns="18288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You might see or hear children…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800" b="0" i="0" u="none" strike="noStrike" kern="1200" cap="none" spc="0" normalizeH="0" baseline="0" noProof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7C0165-1051-F950-A2BA-71EB701771BA}"/>
              </a:ext>
            </a:extLst>
          </p:cNvPr>
          <p:cNvSpPr txBox="1"/>
          <p:nvPr/>
        </p:nvSpPr>
        <p:spPr>
          <a:xfrm>
            <a:off x="640080" y="1603587"/>
            <a:ext cx="3063240" cy="560153"/>
          </a:xfrm>
          <a:prstGeom prst="rect">
            <a:avLst/>
          </a:prstGeom>
          <a:solidFill>
            <a:srgbClr val="1E22A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Laughing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DEFA26-DAFC-EA97-861F-0195C33E7777}"/>
              </a:ext>
            </a:extLst>
          </p:cNvPr>
          <p:cNvSpPr txBox="1"/>
          <p:nvPr/>
        </p:nvSpPr>
        <p:spPr>
          <a:xfrm>
            <a:off x="640080" y="3834723"/>
            <a:ext cx="3063240" cy="560153"/>
          </a:xfrm>
          <a:prstGeom prst="rect">
            <a:avLst/>
          </a:prstGeom>
          <a:solidFill>
            <a:srgbClr val="1E22A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Joining 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A9626B-254D-4893-4FE0-D9A8B6A4DF58}"/>
              </a:ext>
            </a:extLst>
          </p:cNvPr>
          <p:cNvSpPr txBox="1"/>
          <p:nvPr/>
        </p:nvSpPr>
        <p:spPr>
          <a:xfrm>
            <a:off x="640080" y="2719155"/>
            <a:ext cx="3063240" cy="560153"/>
          </a:xfrm>
          <a:prstGeom prst="rect">
            <a:avLst/>
          </a:prstGeom>
          <a:solidFill>
            <a:srgbClr val="009F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Smiling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04666B-FE35-7897-C2E5-B9A27F1454F0}"/>
              </a:ext>
            </a:extLst>
          </p:cNvPr>
          <p:cNvSpPr txBox="1"/>
          <p:nvPr/>
        </p:nvSpPr>
        <p:spPr>
          <a:xfrm>
            <a:off x="7726679" y="3834723"/>
            <a:ext cx="3246120" cy="560153"/>
          </a:xfrm>
          <a:prstGeom prst="rect">
            <a:avLst/>
          </a:prstGeom>
          <a:solidFill>
            <a:srgbClr val="1E22A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Challenging self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F1897B-2BD0-DC1D-D0DD-066BE535E647}"/>
              </a:ext>
            </a:extLst>
          </p:cNvPr>
          <p:cNvSpPr txBox="1"/>
          <p:nvPr/>
        </p:nvSpPr>
        <p:spPr>
          <a:xfrm>
            <a:off x="3977639" y="3834723"/>
            <a:ext cx="3520440" cy="560153"/>
          </a:xfrm>
          <a:prstGeom prst="rect">
            <a:avLst/>
          </a:prstGeom>
          <a:solidFill>
            <a:srgbClr val="009F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Focusing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9BFA2D-158B-A311-E370-99E9B18F2266}"/>
              </a:ext>
            </a:extLst>
          </p:cNvPr>
          <p:cNvSpPr txBox="1"/>
          <p:nvPr/>
        </p:nvSpPr>
        <p:spPr>
          <a:xfrm>
            <a:off x="3977639" y="2719155"/>
            <a:ext cx="3520440" cy="560153"/>
          </a:xfrm>
          <a:prstGeom prst="rect">
            <a:avLst/>
          </a:prstGeom>
          <a:solidFill>
            <a:srgbClr val="1E22A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Encouraging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F8C598-6006-FED5-BEAF-A5D40EFCA799}"/>
              </a:ext>
            </a:extLst>
          </p:cNvPr>
          <p:cNvSpPr txBox="1"/>
          <p:nvPr/>
        </p:nvSpPr>
        <p:spPr>
          <a:xfrm>
            <a:off x="867340" y="4950290"/>
            <a:ext cx="2608720" cy="560153"/>
          </a:xfrm>
          <a:prstGeom prst="rect">
            <a:avLst/>
          </a:prstGeom>
          <a:solidFill>
            <a:srgbClr val="009F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Mixing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2FCC81-8A55-DD0E-2FD6-66A8D463747D}"/>
              </a:ext>
            </a:extLst>
          </p:cNvPr>
          <p:cNvSpPr txBox="1"/>
          <p:nvPr/>
        </p:nvSpPr>
        <p:spPr>
          <a:xfrm>
            <a:off x="7726679" y="1603587"/>
            <a:ext cx="3246120" cy="560153"/>
          </a:xfrm>
          <a:prstGeom prst="rect">
            <a:avLst/>
          </a:prstGeom>
          <a:solidFill>
            <a:srgbClr val="1E22A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Perservering</a:t>
            </a:r>
            <a:endParaRPr kumimoji="0" lang="en-GB" sz="3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26B9A8-48D5-F49C-0F23-3E7E78E8D1CF}"/>
              </a:ext>
            </a:extLst>
          </p:cNvPr>
          <p:cNvSpPr txBox="1"/>
          <p:nvPr/>
        </p:nvSpPr>
        <p:spPr>
          <a:xfrm>
            <a:off x="4104893" y="4950291"/>
            <a:ext cx="3265931" cy="560153"/>
          </a:xfrm>
          <a:prstGeom prst="rect">
            <a:avLst/>
          </a:prstGeom>
          <a:solidFill>
            <a:srgbClr val="1E22A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Experimenting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13EB60-F6C5-22D9-E3EA-32315C1619C9}"/>
              </a:ext>
            </a:extLst>
          </p:cNvPr>
          <p:cNvSpPr txBox="1"/>
          <p:nvPr/>
        </p:nvSpPr>
        <p:spPr>
          <a:xfrm>
            <a:off x="7726679" y="2719155"/>
            <a:ext cx="3246120" cy="560153"/>
          </a:xfrm>
          <a:prstGeom prst="rect">
            <a:avLst/>
          </a:prstGeom>
          <a:solidFill>
            <a:srgbClr val="009F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Celebrating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A03146-E342-2560-4DBE-BAAF4A8443A7}"/>
              </a:ext>
            </a:extLst>
          </p:cNvPr>
          <p:cNvSpPr txBox="1"/>
          <p:nvPr/>
        </p:nvSpPr>
        <p:spPr>
          <a:xfrm>
            <a:off x="4417105" y="1603587"/>
            <a:ext cx="2641508" cy="560153"/>
          </a:xfrm>
          <a:prstGeom prst="rect">
            <a:avLst/>
          </a:prstGeom>
          <a:solidFill>
            <a:srgbClr val="009F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7095C-EF61-B689-2540-B388A2DD2E47}"/>
              </a:ext>
            </a:extLst>
          </p:cNvPr>
          <p:cNvSpPr txBox="1"/>
          <p:nvPr/>
        </p:nvSpPr>
        <p:spPr>
          <a:xfrm>
            <a:off x="7999659" y="4950291"/>
            <a:ext cx="2700160" cy="560153"/>
          </a:xfrm>
          <a:prstGeom prst="rect">
            <a:avLst/>
          </a:prstGeom>
          <a:solidFill>
            <a:srgbClr val="009FE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73152" tIns="18288" rIns="73152" bIns="18288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Sharing</a:t>
            </a:r>
          </a:p>
        </p:txBody>
      </p:sp>
    </p:spTree>
    <p:extLst>
      <p:ext uri="{BB962C8B-B14F-4D97-AF65-F5344CB8AC3E}">
        <p14:creationId xmlns:p14="http://schemas.microsoft.com/office/powerpoint/2010/main" val="219812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47C84-ACCB-6663-127A-8BDAC4D75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6429F3A-EAB4-48CF-9E78-7235A24118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Players’ voices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85BDF4D-0B60-3F45-88C3-0F3C02298D1D}"/>
              </a:ext>
            </a:extLst>
          </p:cNvPr>
          <p:cNvSpPr txBox="1">
            <a:spLocks/>
          </p:cNvSpPr>
          <p:nvPr/>
        </p:nvSpPr>
        <p:spPr bwMode="auto">
          <a:xfrm>
            <a:off x="298477" y="1545301"/>
            <a:ext cx="11212206" cy="337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2800" b="1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GB" sz="280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consult to identify young people’s…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Barriers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Motivations 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GB" sz="280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800" b="1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</a:t>
            </a:r>
            <a:r>
              <a:rPr lang="en-GB" sz="280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800" b="1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en-GB" sz="280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gather feedback to find out…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they felt and thought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worked well and what would make it even better</a:t>
            </a:r>
          </a:p>
        </p:txBody>
      </p:sp>
    </p:spTree>
    <p:extLst>
      <p:ext uri="{BB962C8B-B14F-4D97-AF65-F5344CB8AC3E}">
        <p14:creationId xmlns:p14="http://schemas.microsoft.com/office/powerpoint/2010/main" val="195593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3C410C-623C-FA45-5B5B-8B35D5F6B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E8888B-AF69-D59B-D142-365DB872A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9EE9C50-F8B7-C14B-DAEA-7634453201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1261884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Snowball</a:t>
            </a:r>
            <a:b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n-GB" sz="2800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How could you 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gather feedback</a:t>
            </a:r>
            <a:r>
              <a:rPr kumimoji="0" lang="en-GB" sz="2800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from other young people?</a:t>
            </a:r>
            <a:endParaRPr kumimoji="0" lang="en-US" sz="2800" i="0" u="none" strike="noStrike" kern="1200" cap="none" spc="0" normalizeH="0" baseline="0" noProof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427B3A0-A3E4-1E19-53AE-671C36D523BE}"/>
              </a:ext>
            </a:extLst>
          </p:cNvPr>
          <p:cNvSpPr txBox="1">
            <a:spLocks/>
          </p:cNvSpPr>
          <p:nvPr/>
        </p:nvSpPr>
        <p:spPr bwMode="auto">
          <a:xfrm>
            <a:off x="298477" y="2068521"/>
            <a:ext cx="11212206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514350" indent="-514350" eaLnBrk="1" hangingPunct="1">
              <a:buAutoNum type="arabicPeriod"/>
            </a:pPr>
            <a:r>
              <a:rPr lang="en-US" sz="2800">
                <a:solidFill>
                  <a:srgbClr val="1E22AA"/>
                </a:solidFill>
                <a:cs typeface="Arial" charset="0"/>
              </a:rPr>
              <a:t>Individually, write your ideas clearly on a piece of paper.</a:t>
            </a:r>
          </a:p>
          <a:p>
            <a:pPr marL="514350" indent="-514350" eaLnBrk="1" hangingPunct="1">
              <a:buAutoNum type="arabicPeriod"/>
            </a:pPr>
            <a:r>
              <a:rPr lang="en-US" sz="2800">
                <a:solidFill>
                  <a:srgbClr val="1E22AA"/>
                </a:solidFill>
                <a:cs typeface="Arial" charset="0"/>
              </a:rPr>
              <a:t>Scrunch the paper to make a paper ball (snowball).</a:t>
            </a:r>
          </a:p>
          <a:p>
            <a:pPr marL="514350" indent="-514350" eaLnBrk="1" hangingPunct="1">
              <a:buAutoNum type="arabicPeriod"/>
            </a:pPr>
            <a:r>
              <a:rPr lang="en-US" sz="2800">
                <a:solidFill>
                  <a:srgbClr val="1E22AA"/>
                </a:solidFill>
                <a:cs typeface="Arial" charset="0"/>
              </a:rPr>
              <a:t>Play in two teams – each team in one half of the court.</a:t>
            </a:r>
          </a:p>
          <a:p>
            <a:pPr marL="514350" indent="-514350" eaLnBrk="1" hangingPunct="1">
              <a:buAutoNum type="arabicPeriod"/>
            </a:pPr>
            <a:r>
              <a:rPr lang="en-US" sz="2800">
                <a:solidFill>
                  <a:srgbClr val="1E22AA"/>
                </a:solidFill>
                <a:cs typeface="Arial" charset="0"/>
              </a:rPr>
              <a:t>On ‘go’, throw your snowballs into the other team’s zone. Try to keep your zone clear by throwing them back.</a:t>
            </a:r>
          </a:p>
          <a:p>
            <a:pPr marL="514350" indent="-514350" eaLnBrk="1" hangingPunct="1">
              <a:buAutoNum type="arabicPeriod"/>
            </a:pPr>
            <a:r>
              <a:rPr lang="en-US" sz="2800">
                <a:solidFill>
                  <a:srgbClr val="1E22AA"/>
                </a:solidFill>
                <a:cs typeface="Arial" charset="0"/>
              </a:rPr>
              <a:t>Play for 60 seconds. Which team has fewest snowballs in their zone.</a:t>
            </a:r>
          </a:p>
        </p:txBody>
      </p:sp>
    </p:spTree>
    <p:extLst>
      <p:ext uri="{BB962C8B-B14F-4D97-AF65-F5344CB8AC3E}">
        <p14:creationId xmlns:p14="http://schemas.microsoft.com/office/powerpoint/2010/main" val="357581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90EF12-E97E-E50E-A274-4D96E45EB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DB14D1-FF18-EB59-44F1-4EAB62A87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975CBF5-CCAE-7F46-5F55-EBBD5F6FAD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Activate Our Voice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7CDFD6E-E173-8D7A-598B-5FF2D12CED8A}"/>
              </a:ext>
            </a:extLst>
          </p:cNvPr>
          <p:cNvSpPr txBox="1">
            <a:spLocks/>
          </p:cNvSpPr>
          <p:nvPr/>
        </p:nvSpPr>
        <p:spPr bwMode="auto">
          <a:xfrm>
            <a:off x="7284594" y="1516059"/>
            <a:ext cx="43197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1E22AA"/>
                </a:solidFill>
                <a:cs typeface="Arial" charset="0"/>
              </a:rPr>
              <a:t>Find fun consultation and feedback activities at: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CDF4CD-5AB1-EB9A-4412-B6C03074A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449" y="2735884"/>
            <a:ext cx="2302042" cy="23020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E999B0-AB0B-5915-8012-6CDB8FBC8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480" y="1558260"/>
            <a:ext cx="5735843" cy="4043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42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F571D-1ABD-D54A-FBCC-23087AAB9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9A0733F7-3199-F041-9913-589A7A9022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1484"/>
            <a:ext cx="11212206" cy="75713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4800" b="1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from the children</a:t>
            </a:r>
            <a:endParaRPr lang="en-GB" sz="4800" b="1">
              <a:solidFill>
                <a:srgbClr val="FF5C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" descr="Grey frame — place an image in this area">
            <a:extLst>
              <a:ext uri="{FF2B5EF4-FFF2-40B4-BE49-F238E27FC236}">
                <a16:creationId xmlns:a16="http://schemas.microsoft.com/office/drawing/2014/main" id="{9331AA5A-E750-2048-828E-FF9C41B70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" y="1920240"/>
            <a:ext cx="196596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4C9D79-A422-CB50-9351-BE9492550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52" y="4005072"/>
            <a:ext cx="2139696" cy="94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" tIns="18288" rIns="18288" bIns="18288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Emojis</a:t>
            </a:r>
          </a:p>
        </p:txBody>
      </p:sp>
      <p:sp>
        <p:nvSpPr>
          <p:cNvPr id="22" name="Rectangle 1" descr="Grey frame — place an image in this area">
            <a:extLst>
              <a:ext uri="{FF2B5EF4-FFF2-40B4-BE49-F238E27FC236}">
                <a16:creationId xmlns:a16="http://schemas.microsoft.com/office/drawing/2014/main" id="{DC49E35A-02F0-23A6-67F5-9BC51F922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920240"/>
            <a:ext cx="196596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" descr="Grey frame — place an image in this area">
            <a:extLst>
              <a:ext uri="{FF2B5EF4-FFF2-40B4-BE49-F238E27FC236}">
                <a16:creationId xmlns:a16="http://schemas.microsoft.com/office/drawing/2014/main" id="{0ABA6C8D-D025-A358-7724-B860B66E1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3480" y="1920240"/>
            <a:ext cx="196596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" descr="Grey frame — place an image in this area">
            <a:extLst>
              <a:ext uri="{FF2B5EF4-FFF2-40B4-BE49-F238E27FC236}">
                <a16:creationId xmlns:a16="http://schemas.microsoft.com/office/drawing/2014/main" id="{1737F8DC-0C62-9BA8-8207-C13BF353E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760" y="1920240"/>
            <a:ext cx="196596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97F896-9BC0-2D11-86FD-8E028A75D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332" y="4005072"/>
            <a:ext cx="2139696" cy="94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" tIns="18288" rIns="18288" bIns="18288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Thumbs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91002D-744D-F366-BEA5-5F71CB760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6612" y="4005072"/>
            <a:ext cx="2139696" cy="94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" tIns="18288" rIns="18288" bIns="18288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Bean bag votes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F3221B-969F-A7D6-07E9-4F1CF5B0C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6892" y="4005072"/>
            <a:ext cx="2139696" cy="89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" tIns="18288" rIns="18288" bIns="18288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Traffic light </a:t>
            </a:r>
            <a:r>
              <a:rPr lang="en-US" sz="2800" dirty="0">
                <a:solidFill>
                  <a:srgbClr val="1E22AA"/>
                </a:solidFill>
                <a:cs typeface="Arial" charset="0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ones</a:t>
            </a:r>
          </a:p>
        </p:txBody>
      </p:sp>
      <p:pic>
        <p:nvPicPr>
          <p:cNvPr id="29" name="Picture 28" descr="slide 11 emojis image simple orange outline smil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24" y="2039112"/>
            <a:ext cx="1437551" cy="1591056"/>
          </a:xfrm>
          <a:prstGeom prst="rect">
            <a:avLst/>
          </a:prstGeom>
        </p:spPr>
      </p:pic>
      <p:pic>
        <p:nvPicPr>
          <p:cNvPr id="30" name="Picture 29" descr="slide 11 thumbs image three orange hand gestures 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0652" y="2039112"/>
            <a:ext cx="1591056" cy="1591056"/>
          </a:xfrm>
          <a:prstGeom prst="rect">
            <a:avLst/>
          </a:prstGeom>
        </p:spPr>
      </p:pic>
      <p:pic>
        <p:nvPicPr>
          <p:cNvPr id="31" name="Picture 30" descr="slide 11 bean bags image colorful small square fa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2352" y="2317897"/>
            <a:ext cx="1728216" cy="1033484"/>
          </a:xfrm>
          <a:prstGeom prst="rect">
            <a:avLst/>
          </a:prstGeom>
        </p:spPr>
      </p:pic>
      <p:pic>
        <p:nvPicPr>
          <p:cNvPr id="32" name="Picture 31" descr="slide 11 traffic light cones image three low spor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1212" y="2039112"/>
            <a:ext cx="1591056" cy="159105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A93AEFD-3D00-275C-61DC-9119F004E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630" y="1221318"/>
            <a:ext cx="58672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Use simple tools to get feedback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92965A-9AA4-0433-C0F2-A859D7F671F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5646"/>
          <a:stretch>
            <a:fillRect/>
          </a:stretch>
        </p:blipFill>
        <p:spPr>
          <a:xfrm>
            <a:off x="9464040" y="1890834"/>
            <a:ext cx="2063957" cy="19241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167912-2548-D37B-6B2A-4DE530D43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0986" y="4005072"/>
            <a:ext cx="2139696" cy="89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288" tIns="18288" rIns="18288" bIns="18288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Two stars and a wish</a:t>
            </a:r>
          </a:p>
        </p:txBody>
      </p:sp>
    </p:spTree>
    <p:extLst>
      <p:ext uri="{BB962C8B-B14F-4D97-AF65-F5344CB8AC3E}">
        <p14:creationId xmlns:p14="http://schemas.microsoft.com/office/powerpoint/2010/main" val="430357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0598A-DD30-557A-0EE8-C59E712C9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nt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42EEF217-81BF-5EB1-8A4E-03C3E54BD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7" y="545685"/>
            <a:ext cx="116579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How could you use feedback tools?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57F266A-99EE-5B50-A7AD-325C6E4C3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47745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your group, use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of the snowball ideas or one of the tools shown here.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could you use this to get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feedback from the players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during or after an activity session?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Demonstrate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idea.  </a:t>
            </a:r>
          </a:p>
        </p:txBody>
      </p:sp>
      <p:pic>
        <p:nvPicPr>
          <p:cNvPr id="2" name="Picture 1" descr="slide 11 emojis image simple orange outline smile ">
            <a:extLst>
              <a:ext uri="{FF2B5EF4-FFF2-40B4-BE49-F238E27FC236}">
                <a16:creationId xmlns:a16="http://schemas.microsoft.com/office/drawing/2014/main" id="{B19B9926-7870-F266-2F91-67E376965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850" y="3333742"/>
            <a:ext cx="1496245" cy="1656017"/>
          </a:xfrm>
          <a:prstGeom prst="rect">
            <a:avLst/>
          </a:prstGeom>
        </p:spPr>
      </p:pic>
      <p:pic>
        <p:nvPicPr>
          <p:cNvPr id="3" name="Picture 2" descr="slide 11 thumbs image three orange hand gestures t">
            <a:extLst>
              <a:ext uri="{FF2B5EF4-FFF2-40B4-BE49-F238E27FC236}">
                <a16:creationId xmlns:a16="http://schemas.microsoft.com/office/drawing/2014/main" id="{8FAFA4FF-38BA-FEBE-0D43-4795B8F9D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9931" y="3308012"/>
            <a:ext cx="1723753" cy="1723753"/>
          </a:xfrm>
          <a:prstGeom prst="rect">
            <a:avLst/>
          </a:prstGeom>
        </p:spPr>
      </p:pic>
      <p:pic>
        <p:nvPicPr>
          <p:cNvPr id="4" name="Picture 3" descr="slide 11 bean bags image colorful small square fab">
            <a:extLst>
              <a:ext uri="{FF2B5EF4-FFF2-40B4-BE49-F238E27FC236}">
                <a16:creationId xmlns:a16="http://schemas.microsoft.com/office/drawing/2014/main" id="{FB621652-F3EC-0C6F-BA20-A8DDB187E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5113" y="1664037"/>
            <a:ext cx="2268571" cy="1356620"/>
          </a:xfrm>
          <a:prstGeom prst="rect">
            <a:avLst/>
          </a:prstGeom>
        </p:spPr>
      </p:pic>
      <p:pic>
        <p:nvPicPr>
          <p:cNvPr id="5" name="Picture 4" descr="slide 11 traffic light cones image three low sport">
            <a:extLst>
              <a:ext uri="{FF2B5EF4-FFF2-40B4-BE49-F238E27FC236}">
                <a16:creationId xmlns:a16="http://schemas.microsoft.com/office/drawing/2014/main" id="{D22FDBC4-A41B-7607-046A-7A76FF267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5560" y="1609988"/>
            <a:ext cx="1521237" cy="1521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23BCF0-73C6-1600-2922-31B454501C4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3616" b="13666"/>
          <a:stretch>
            <a:fillRect/>
          </a:stretch>
        </p:blipFill>
        <p:spPr>
          <a:xfrm>
            <a:off x="6366777" y="3308012"/>
            <a:ext cx="1521237" cy="172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6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68949-D78E-3242-1A53-50262A57F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B4F399-E11E-6612-87CD-362FC45F5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5AD07EA-51CE-4013-BCEB-5FA5110EB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How do we evaluate our leadership?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42BDDB-C0E0-B528-4956-9B331A8F6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001" y="911217"/>
            <a:ext cx="8579997" cy="571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75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9821C9-5D3F-8643-35D4-F757E0F2E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9425EB-0686-8438-A230-1ED9FC51C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BE2DC49-815D-C034-9A18-FD4F6BCD95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How do we evaluate?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D0CF25-96F1-3DDE-69B2-B649773246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397"/>
          <a:stretch>
            <a:fillRect/>
          </a:stretch>
        </p:blipFill>
        <p:spPr>
          <a:xfrm>
            <a:off x="1882008" y="1239345"/>
            <a:ext cx="8427983" cy="464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7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82F25-272F-4576-6C99-5325C4FCA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B3572-AF85-F63B-B938-0F329E4C1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A347DFB-5E9A-6DE4-D89E-C4347F74BC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Practise to make progress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1D205E5-15E9-3294-0576-F5B9B227EE71}"/>
              </a:ext>
            </a:extLst>
          </p:cNvPr>
          <p:cNvSpPr txBox="1">
            <a:spLocks/>
          </p:cNvSpPr>
          <p:nvPr/>
        </p:nvSpPr>
        <p:spPr bwMode="auto">
          <a:xfrm>
            <a:off x="637929" y="1687684"/>
            <a:ext cx="479378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1225AA"/>
                </a:solidFill>
                <a:cs typeface="Arial" charset="0"/>
              </a:rPr>
              <a:t>Group 1</a:t>
            </a:r>
          </a:p>
          <a:p>
            <a:pPr eaLnBrk="1" hangingPunct="1"/>
            <a:endParaRPr lang="en-US" sz="2800" dirty="0">
              <a:solidFill>
                <a:srgbClr val="1225AA"/>
              </a:solidFill>
              <a:cs typeface="Arial" charset="0"/>
            </a:endParaRPr>
          </a:p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we be doing if we are </a:t>
            </a:r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top tips.</a:t>
            </a:r>
          </a:p>
          <a:p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i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Be punctual.</a:t>
            </a:r>
          </a:p>
          <a:p>
            <a:pPr eaLnBrk="1" hangingPunct="1"/>
            <a:endParaRPr lang="en-US" sz="2800" b="1" dirty="0">
              <a:solidFill>
                <a:srgbClr val="1E22AA"/>
              </a:solidFill>
              <a:cs typeface="Arial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D1DA226-78DD-9FC3-5DD4-35CFC2DDC9DF}"/>
              </a:ext>
            </a:extLst>
          </p:cNvPr>
          <p:cNvSpPr txBox="1">
            <a:spLocks/>
          </p:cNvSpPr>
          <p:nvPr/>
        </p:nvSpPr>
        <p:spPr bwMode="auto">
          <a:xfrm>
            <a:off x="6926317" y="1669685"/>
            <a:ext cx="479378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2</a:t>
            </a:r>
          </a:p>
          <a:p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will we be doing if we work effectively as a </a:t>
            </a:r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top tips</a:t>
            </a: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i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Communicate.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75A80D-BBE4-EB9E-5907-42CAB88D7374}"/>
              </a:ext>
            </a:extLst>
          </p:cNvPr>
          <p:cNvCxnSpPr/>
          <p:nvPr/>
        </p:nvCxnSpPr>
        <p:spPr>
          <a:xfrm>
            <a:off x="6069642" y="1687684"/>
            <a:ext cx="0" cy="3930004"/>
          </a:xfrm>
          <a:prstGeom prst="line">
            <a:avLst/>
          </a:prstGeom>
          <a:ln>
            <a:solidFill>
              <a:srgbClr val="009FE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Content Placeholder 11" descr="Business Growth with solid fill">
            <a:extLst>
              <a:ext uri="{FF2B5EF4-FFF2-40B4-BE49-F238E27FC236}">
                <a16:creationId xmlns:a16="http://schemas.microsoft.com/office/drawing/2014/main" id="{774C5FEA-58F3-550A-25DD-4A98574E3F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445578" y="114687"/>
            <a:ext cx="1407215" cy="140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5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71D8C-1424-5D01-1C4C-C1348F66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FFF008-CCAC-BB62-7C35-29143A8E0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47F7BF0-9BE5-A334-3DBA-9135FB47CC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Top tips examples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1A14ABB7-68FE-EF7E-EDB2-1F3F9BA05A6C}"/>
              </a:ext>
            </a:extLst>
          </p:cNvPr>
          <p:cNvSpPr txBox="1">
            <a:spLocks/>
          </p:cNvSpPr>
          <p:nvPr/>
        </p:nvSpPr>
        <p:spPr bwMode="auto">
          <a:xfrm>
            <a:off x="637929" y="1423455"/>
            <a:ext cx="5431711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1225AA"/>
                </a:solidFill>
                <a:cs typeface="Arial" charset="0"/>
              </a:rPr>
              <a:t>Responsible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notes or reminders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for and manage risks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 time effectively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correct equipment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and follow instructions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tasks fully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Tidy up afterwards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initiative – step up or adapt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GB" sz="2800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resilient</a:t>
            </a: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endParaRPr lang="en-US" sz="2800" b="1" dirty="0">
              <a:solidFill>
                <a:srgbClr val="1E22AA"/>
              </a:solidFill>
              <a:cs typeface="Arial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5C32F48-8E95-3B2B-060A-D8C1E5AFB660}"/>
              </a:ext>
            </a:extLst>
          </p:cNvPr>
          <p:cNvSpPr txBox="1">
            <a:spLocks/>
          </p:cNvSpPr>
          <p:nvPr/>
        </p:nvSpPr>
        <p:spPr bwMode="auto">
          <a:xfrm>
            <a:off x="6394705" y="1423455"/>
            <a:ext cx="590564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Teamwork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 effectively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 each 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 everyone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 plans and decisions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 roles and responsibilities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each 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ideas and resources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the workload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GB" sz="2800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resilient</a:t>
            </a: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B0C606-637A-462B-E35D-DA9916A33EF7}"/>
              </a:ext>
            </a:extLst>
          </p:cNvPr>
          <p:cNvCxnSpPr/>
          <p:nvPr/>
        </p:nvCxnSpPr>
        <p:spPr>
          <a:xfrm>
            <a:off x="6069642" y="1687684"/>
            <a:ext cx="0" cy="3930004"/>
          </a:xfrm>
          <a:prstGeom prst="line">
            <a:avLst/>
          </a:prstGeom>
          <a:ln>
            <a:solidFill>
              <a:srgbClr val="009FE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478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EC8722-30F7-DF86-18BE-F0EFAF76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679368-ED1D-0028-85A1-5EE3994EB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5DB77E5-095B-DDAF-95C7-52B4B5A649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769441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>
                <a:solidFill>
                  <a:srgbClr val="1E22AA"/>
                </a:solidFill>
                <a:cs typeface="Arial" charset="0"/>
              </a:rPr>
              <a:t>Resilience: bouncing back after setbacks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16CE712-D76E-959F-6668-543B1C59AA84}"/>
              </a:ext>
            </a:extLst>
          </p:cNvPr>
          <p:cNvSpPr txBox="1">
            <a:spLocks/>
          </p:cNvSpPr>
          <p:nvPr/>
        </p:nvSpPr>
        <p:spPr bwMode="auto">
          <a:xfrm>
            <a:off x="298477" y="1545301"/>
            <a:ext cx="11212206" cy="391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 resilience by…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Staying calm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Persevering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Trialling different methods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Recognising what is and isn’t effective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Seeking help if you have tried everything else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from mistakes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willing to try again in future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627EFF-54FB-10C6-ED8E-F4ACA67EB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072" y="511065"/>
            <a:ext cx="6346934" cy="423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63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0243F-A1E2-C311-B018-8AF19F52E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278B51-E433-AEA2-6199-E02FB28F3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22EF04C-F045-ACC5-617F-03FED97BD5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Scenario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6BD6188-AF01-3633-A4C8-9772EDB337F6}"/>
              </a:ext>
            </a:extLst>
          </p:cNvPr>
          <p:cNvSpPr txBox="1">
            <a:spLocks/>
          </p:cNvSpPr>
          <p:nvPr/>
        </p:nvSpPr>
        <p:spPr bwMode="auto">
          <a:xfrm>
            <a:off x="298477" y="1545301"/>
            <a:ext cx="11212206" cy="432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consulted young people about activities they would like to play.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spent time planning, promoting and preparing a series of lunchtime sessions.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few young people turn up to the first session.</a:t>
            </a:r>
          </a:p>
          <a:p>
            <a:pPr>
              <a:lnSpc>
                <a:spcPct val="110000"/>
              </a:lnSpc>
            </a:pPr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800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How do you stay resilient?</a:t>
            </a:r>
          </a:p>
        </p:txBody>
      </p:sp>
    </p:spTree>
    <p:extLst>
      <p:ext uri="{BB962C8B-B14F-4D97-AF65-F5344CB8AC3E}">
        <p14:creationId xmlns:p14="http://schemas.microsoft.com/office/powerpoint/2010/main" val="757970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3116F0-F568-84DF-8EFE-8C1CD1C1E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09551-66BA-2ED7-F602-47F28904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E5ACDA9-7D7A-5AAB-016E-87CBDFB756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Scenario 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4182102-9675-D34A-9DEB-1F82D630D024}"/>
              </a:ext>
            </a:extLst>
          </p:cNvPr>
          <p:cNvSpPr txBox="1">
            <a:spLocks/>
          </p:cNvSpPr>
          <p:nvPr/>
        </p:nvSpPr>
        <p:spPr bwMode="auto">
          <a:xfrm>
            <a:off x="298477" y="1545301"/>
            <a:ext cx="11212206" cy="42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organise an after-school ‘stay and play’ session that offers lots of different activities.</a:t>
            </a:r>
          </a:p>
          <a:p>
            <a:pPr>
              <a:lnSpc>
                <a:spcPct val="110000"/>
              </a:lnSpc>
            </a:pPr>
            <a:endParaRPr lang="en-GB" sz="16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make it inclusive and fair, you sort groups for each of the activities.</a:t>
            </a:r>
          </a:p>
          <a:p>
            <a:pPr>
              <a:lnSpc>
                <a:spcPct val="110000"/>
              </a:lnSpc>
            </a:pPr>
            <a:endParaRPr lang="en-GB" sz="16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GB" sz="1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young people argue and disrupt the groups as they want to play with other people. </a:t>
            </a:r>
          </a:p>
          <a:p>
            <a:pPr>
              <a:lnSpc>
                <a:spcPct val="110000"/>
              </a:lnSpc>
            </a:pPr>
            <a:endParaRPr lang="en-GB" sz="16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800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How do you stay resilient?</a:t>
            </a:r>
          </a:p>
        </p:txBody>
      </p:sp>
    </p:spTree>
    <p:extLst>
      <p:ext uri="{BB962C8B-B14F-4D97-AF65-F5344CB8AC3E}">
        <p14:creationId xmlns:p14="http://schemas.microsoft.com/office/powerpoint/2010/main" val="2436189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F181E-C7E3-1F18-2621-2B86D110E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1D78E-77C2-90A1-A7DA-5EEC068BF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37FA4F-E944-2C1D-B5E6-017C31B13DB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156966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What are you grateful for – as a young leader or in life?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F5D2A-3C1B-9F4C-8776-E21EF71F87D9}"/>
              </a:ext>
            </a:extLst>
          </p:cNvPr>
          <p:cNvSpPr txBox="1"/>
          <p:nvPr/>
        </p:nvSpPr>
        <p:spPr>
          <a:xfrm>
            <a:off x="45612" y="2828834"/>
            <a:ext cx="42968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</a:rPr>
              <a:t>Individually, write what you are thankful for on sticky notes – one per note.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3FF67D-C596-D282-CBD4-0DF20A03D5D5}"/>
              </a:ext>
            </a:extLst>
          </p:cNvPr>
          <p:cNvSpPr txBox="1"/>
          <p:nvPr/>
        </p:nvSpPr>
        <p:spPr>
          <a:xfrm>
            <a:off x="7188434" y="2197100"/>
            <a:ext cx="2922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</a:rPr>
              <a:t>Stick your notes to the gratitude tree.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13F1A8-1FFB-8DEA-5012-5D0EE59F9F04}"/>
              </a:ext>
            </a:extLst>
          </p:cNvPr>
          <p:cNvSpPr txBox="1"/>
          <p:nvPr/>
        </p:nvSpPr>
        <p:spPr>
          <a:xfrm>
            <a:off x="6763308" y="4367349"/>
            <a:ext cx="504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</a:rPr>
              <a:t>Remember and add to them to keep you resilient and motivated!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06616B-D685-9AAD-AD5A-D05414980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099" y="1850015"/>
            <a:ext cx="6882962" cy="458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22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AC887-15AE-5C2C-5991-8DADACE1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32D30-6196-4710-D2A5-37071D95B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A5FBCBB9-E36A-3EF5-1B06-D4700589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1690062"/>
            <a:ext cx="1142808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Congratulations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completed four modules to support you as a young leader.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time to put your learning into action!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55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YST 1">
      <a:dk1>
        <a:srgbClr val="0B25A9"/>
      </a:dk1>
      <a:lt1>
        <a:srgbClr val="FFFFFF"/>
      </a:lt1>
      <a:dk2>
        <a:srgbClr val="000000"/>
      </a:dk2>
      <a:lt2>
        <a:srgbClr val="FEFFFF"/>
      </a:lt2>
      <a:accent1>
        <a:srgbClr val="0A25A8"/>
      </a:accent1>
      <a:accent2>
        <a:srgbClr val="FE5B35"/>
      </a:accent2>
      <a:accent3>
        <a:srgbClr val="14C8D3"/>
      </a:accent3>
      <a:accent4>
        <a:srgbClr val="E62276"/>
      </a:accent4>
      <a:accent5>
        <a:srgbClr val="00B868"/>
      </a:accent5>
      <a:accent6>
        <a:srgbClr val="FCD90A"/>
      </a:accent6>
      <a:hlink>
        <a:srgbClr val="871D65"/>
      </a:hlink>
      <a:folHlink>
        <a:srgbClr val="00475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E37EC86231348A751EEAD079AA5D8" ma:contentTypeVersion="3" ma:contentTypeDescription="Create a new document." ma:contentTypeScope="" ma:versionID="8fab08d3e1f7fd17d096e9e4cfe81417">
  <xsd:schema xmlns:xsd="http://www.w3.org/2001/XMLSchema" xmlns:xs="http://www.w3.org/2001/XMLSchema" xmlns:p="http://schemas.microsoft.com/office/2006/metadata/properties" xmlns:ns2="df0ceba7-64a0-4ce1-9f08-0fbfd2915a19" targetNamespace="http://schemas.microsoft.com/office/2006/metadata/properties" ma:root="true" ma:fieldsID="251c92e5780744b4f55e5b2041e1988d" ns2:_="">
    <xsd:import namespace="df0ceba7-64a0-4ce1-9f08-0fbfd2915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0ceba7-64a0-4ce1-9f08-0fbfd2915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FA4A7F-B6D6-4272-9451-86BC2C6A3C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259D06-1920-4AEF-A3E5-27B52769F5C3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da9183be-f51d-464d-b7c3-94e26aab00b8"/>
    <ds:schemaRef ds:uri="http://schemas.microsoft.com/office/2006/documentManagement/types"/>
    <ds:schemaRef ds:uri="http://purl.org/dc/dcmitype/"/>
    <ds:schemaRef ds:uri="f177da4e-31c6-4ed7-84fc-6eb4e42ca75b"/>
    <ds:schemaRef ds:uri="http://schemas.microsoft.com/office/2006/metadata/properties"/>
    <ds:schemaRef ds:uri="http://purl.org/dc/terms/"/>
    <ds:schemaRef ds:uri="bdf63a8f-c966-48cc-8331-13945e1078c7"/>
    <ds:schemaRef ds:uri="1d3efa58-a14a-4ea3-98bf-e1b903609242"/>
  </ds:schemaRefs>
</ds:datastoreItem>
</file>

<file path=customXml/itemProps3.xml><?xml version="1.0" encoding="utf-8"?>
<ds:datastoreItem xmlns:ds="http://schemas.openxmlformats.org/officeDocument/2006/customXml" ds:itemID="{81CB175C-6749-4BC7-92A5-EA1A7B6C7F57}"/>
</file>

<file path=docProps/app.xml><?xml version="1.0" encoding="utf-8"?>
<Properties xmlns="http://schemas.openxmlformats.org/officeDocument/2006/extended-properties" xmlns:vt="http://schemas.openxmlformats.org/officeDocument/2006/docPropsVTypes">
  <TotalTime>5469</TotalTime>
  <Words>852</Words>
  <Application>Microsoft Office PowerPoint</Application>
  <PresentationFormat>Widescreen</PresentationFormat>
  <Paragraphs>160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As young leaders, we will…</vt:lpstr>
      <vt:lpstr>PowerPoint Presentation</vt:lpstr>
      <vt:lpstr>Players’ voices</vt:lpstr>
      <vt:lpstr>Snowball How could you gather feedback from other young people?</vt:lpstr>
      <vt:lpstr>Activate Our Voice</vt:lpstr>
      <vt:lpstr>Find out from the children</vt:lpstr>
      <vt:lpstr>PowerPoint Presentation</vt:lpstr>
      <vt:lpstr>How do we evaluate our leadership?</vt:lpstr>
      <vt:lpstr>How do we evaluate?</vt:lpstr>
      <vt:lpstr>Practise to make progress</vt:lpstr>
      <vt:lpstr>Top tips examples</vt:lpstr>
      <vt:lpstr>Resilience: bouncing back after setbacks</vt:lpstr>
      <vt:lpstr>Scenario 1</vt:lpstr>
      <vt:lpstr>Scenario 2</vt:lpstr>
      <vt:lpstr>What are you grateful for – as a young leader or in life?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Pickering</dc:creator>
  <cp:lastModifiedBy>Steph Matthews</cp:lastModifiedBy>
  <cp:revision>32</cp:revision>
  <dcterms:created xsi:type="dcterms:W3CDTF">2018-04-12T10:22:44Z</dcterms:created>
  <dcterms:modified xsi:type="dcterms:W3CDTF">2026-08-26T17:56:47Z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0x01010000BE37EC86231348A751EEAD079AA5D8</vt:lpwstr>
  </property>
  <property fmtid="{D5CDD505-2E9C-101B-9397-08002B2CF9AE}" pid="3" name="Order">
    <vt:lpwstr>3753600.00000000</vt:lpwstr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