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7" r:id="rId2"/>
    <p:sldId id="258" r:id="rId3"/>
    <p:sldId id="259" r:id="rId4"/>
    <p:sldId id="262" r:id="rId5"/>
    <p:sldId id="264" r:id="rId6"/>
    <p:sldId id="260" r:id="rId7"/>
    <p:sldId id="265" r:id="rId8"/>
    <p:sldId id="261" r:id="rId9"/>
    <p:sldId id="273" r:id="rId10"/>
    <p:sldId id="270" r:id="rId11"/>
    <p:sldId id="271" r:id="rId12"/>
    <p:sldId id="272" r:id="rId13"/>
    <p:sldId id="266" r:id="rId14"/>
  </p:sldIdLst>
  <p:sldSz cx="6119813" cy="43195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E4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86"/>
    <p:restoredTop sz="94676"/>
  </p:normalViewPr>
  <p:slideViewPr>
    <p:cSldViewPr snapToGrid="0">
      <p:cViewPr varScale="1">
        <p:scale>
          <a:sx n="168" d="100"/>
          <a:sy n="168" d="100"/>
        </p:scale>
        <p:origin x="113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8986" y="706933"/>
            <a:ext cx="5201841" cy="1503857"/>
          </a:xfrm>
        </p:spPr>
        <p:txBody>
          <a:bodyPr anchor="b"/>
          <a:lstStyle>
            <a:lvl1pPr algn="ctr">
              <a:defRPr sz="3779"/>
            </a:lvl1pPr>
          </a:lstStyle>
          <a:p>
            <a:r>
              <a:rPr lang="en-GB"/>
              <a:t>Click to edit Master title style</a:t>
            </a:r>
            <a:endParaRPr lang="en-US" dirty="0"/>
          </a:p>
        </p:txBody>
      </p:sp>
      <p:sp>
        <p:nvSpPr>
          <p:cNvPr id="3" name="Subtitle 2"/>
          <p:cNvSpPr>
            <a:spLocks noGrp="1"/>
          </p:cNvSpPr>
          <p:nvPr>
            <p:ph type="subTitle" idx="1"/>
          </p:nvPr>
        </p:nvSpPr>
        <p:spPr>
          <a:xfrm>
            <a:off x="764977" y="2268784"/>
            <a:ext cx="4589860" cy="1042900"/>
          </a:xfrm>
        </p:spPr>
        <p:txBody>
          <a:bodyPr/>
          <a:lstStyle>
            <a:lvl1pPr marL="0" indent="0" algn="ctr">
              <a:buNone/>
              <a:defRPr sz="1512"/>
            </a:lvl1pPr>
            <a:lvl2pPr marL="287990" indent="0" algn="ctr">
              <a:buNone/>
              <a:defRPr sz="1260"/>
            </a:lvl2pPr>
            <a:lvl3pPr marL="575981" indent="0" algn="ctr">
              <a:buNone/>
              <a:defRPr sz="1134"/>
            </a:lvl3pPr>
            <a:lvl4pPr marL="863971" indent="0" algn="ctr">
              <a:buNone/>
              <a:defRPr sz="1008"/>
            </a:lvl4pPr>
            <a:lvl5pPr marL="1151961" indent="0" algn="ctr">
              <a:buNone/>
              <a:defRPr sz="1008"/>
            </a:lvl5pPr>
            <a:lvl6pPr marL="1439951" indent="0" algn="ctr">
              <a:buNone/>
              <a:defRPr sz="1008"/>
            </a:lvl6pPr>
            <a:lvl7pPr marL="1727942" indent="0" algn="ctr">
              <a:buNone/>
              <a:defRPr sz="1008"/>
            </a:lvl7pPr>
            <a:lvl8pPr marL="2015932" indent="0" algn="ctr">
              <a:buNone/>
              <a:defRPr sz="1008"/>
            </a:lvl8pPr>
            <a:lvl9pPr marL="2303922" indent="0" algn="ctr">
              <a:buNone/>
              <a:defRPr sz="1008"/>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40188584-4114-2146-872C-B3F5720A8DA5}" type="datetimeFigureOut">
              <a:rPr lang="en-US" smtClean="0"/>
              <a:t>10/8/25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403730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0188584-4114-2146-872C-B3F5720A8DA5}" type="datetimeFigureOut">
              <a:rPr lang="en-US" smtClean="0"/>
              <a:t>10/8/25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012371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379491" y="229978"/>
            <a:ext cx="1319585" cy="3660651"/>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20738" y="229978"/>
            <a:ext cx="3882256" cy="3660651"/>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0188584-4114-2146-872C-B3F5720A8DA5}" type="datetimeFigureOut">
              <a:rPr lang="en-US" smtClean="0"/>
              <a:t>10/8/25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482345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0188584-4114-2146-872C-B3F5720A8DA5}" type="datetimeFigureOut">
              <a:rPr lang="en-US" smtClean="0"/>
              <a:t>10/8/25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323711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17550" y="1076899"/>
            <a:ext cx="5278339" cy="1796828"/>
          </a:xfrm>
        </p:spPr>
        <p:txBody>
          <a:bodyPr anchor="b"/>
          <a:lstStyle>
            <a:lvl1pPr>
              <a:defRPr sz="3779"/>
            </a:lvl1pPr>
          </a:lstStyle>
          <a:p>
            <a:r>
              <a:rPr lang="en-GB"/>
              <a:t>Click to edit Master title style</a:t>
            </a:r>
            <a:endParaRPr lang="en-US" dirty="0"/>
          </a:p>
        </p:txBody>
      </p:sp>
      <p:sp>
        <p:nvSpPr>
          <p:cNvPr id="3" name="Text Placeholder 2"/>
          <p:cNvSpPr>
            <a:spLocks noGrp="1"/>
          </p:cNvSpPr>
          <p:nvPr>
            <p:ph type="body" idx="1"/>
          </p:nvPr>
        </p:nvSpPr>
        <p:spPr>
          <a:xfrm>
            <a:off x="417550" y="2890725"/>
            <a:ext cx="5278339" cy="944910"/>
          </a:xfrm>
        </p:spPr>
        <p:txBody>
          <a:bodyPr/>
          <a:lstStyle>
            <a:lvl1pPr marL="0" indent="0">
              <a:buNone/>
              <a:defRPr sz="1512">
                <a:solidFill>
                  <a:schemeClr val="tx1">
                    <a:tint val="82000"/>
                  </a:schemeClr>
                </a:solidFill>
              </a:defRPr>
            </a:lvl1pPr>
            <a:lvl2pPr marL="287990" indent="0">
              <a:buNone/>
              <a:defRPr sz="1260">
                <a:solidFill>
                  <a:schemeClr val="tx1">
                    <a:tint val="82000"/>
                  </a:schemeClr>
                </a:solidFill>
              </a:defRPr>
            </a:lvl2pPr>
            <a:lvl3pPr marL="575981" indent="0">
              <a:buNone/>
              <a:defRPr sz="1134">
                <a:solidFill>
                  <a:schemeClr val="tx1">
                    <a:tint val="82000"/>
                  </a:schemeClr>
                </a:solidFill>
              </a:defRPr>
            </a:lvl3pPr>
            <a:lvl4pPr marL="863971" indent="0">
              <a:buNone/>
              <a:defRPr sz="1008">
                <a:solidFill>
                  <a:schemeClr val="tx1">
                    <a:tint val="82000"/>
                  </a:schemeClr>
                </a:solidFill>
              </a:defRPr>
            </a:lvl4pPr>
            <a:lvl5pPr marL="1151961" indent="0">
              <a:buNone/>
              <a:defRPr sz="1008">
                <a:solidFill>
                  <a:schemeClr val="tx1">
                    <a:tint val="82000"/>
                  </a:schemeClr>
                </a:solidFill>
              </a:defRPr>
            </a:lvl5pPr>
            <a:lvl6pPr marL="1439951" indent="0">
              <a:buNone/>
              <a:defRPr sz="1008">
                <a:solidFill>
                  <a:schemeClr val="tx1">
                    <a:tint val="82000"/>
                  </a:schemeClr>
                </a:solidFill>
              </a:defRPr>
            </a:lvl6pPr>
            <a:lvl7pPr marL="1727942" indent="0">
              <a:buNone/>
              <a:defRPr sz="1008">
                <a:solidFill>
                  <a:schemeClr val="tx1">
                    <a:tint val="82000"/>
                  </a:schemeClr>
                </a:solidFill>
              </a:defRPr>
            </a:lvl7pPr>
            <a:lvl8pPr marL="2015932" indent="0">
              <a:buNone/>
              <a:defRPr sz="1008">
                <a:solidFill>
                  <a:schemeClr val="tx1">
                    <a:tint val="82000"/>
                  </a:schemeClr>
                </a:solidFill>
              </a:defRPr>
            </a:lvl8pPr>
            <a:lvl9pPr marL="2303922" indent="0">
              <a:buNone/>
              <a:defRPr sz="1008">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0188584-4114-2146-872C-B3F5720A8DA5}" type="datetimeFigureOut">
              <a:rPr lang="en-US" smtClean="0"/>
              <a:t>10/8/25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64669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20737" y="1149890"/>
            <a:ext cx="2600921" cy="274073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098155" y="1149890"/>
            <a:ext cx="2600921" cy="274073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40188584-4114-2146-872C-B3F5720A8DA5}" type="datetimeFigureOut">
              <a:rPr lang="en-US" smtClean="0"/>
              <a:t>10/8/25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227660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1534" y="229979"/>
            <a:ext cx="5278339" cy="834921"/>
          </a:xfrm>
        </p:spPr>
        <p:txBody>
          <a:bodyPr/>
          <a:lstStyle/>
          <a:p>
            <a:r>
              <a:rPr lang="en-GB"/>
              <a:t>Click to edit Master title style</a:t>
            </a:r>
            <a:endParaRPr lang="en-US" dirty="0"/>
          </a:p>
        </p:txBody>
      </p:sp>
      <p:sp>
        <p:nvSpPr>
          <p:cNvPr id="3" name="Text Placeholder 2"/>
          <p:cNvSpPr>
            <a:spLocks noGrp="1"/>
          </p:cNvSpPr>
          <p:nvPr>
            <p:ph type="body" idx="1"/>
          </p:nvPr>
        </p:nvSpPr>
        <p:spPr>
          <a:xfrm>
            <a:off x="421535" y="1058899"/>
            <a:ext cx="2588967" cy="518950"/>
          </a:xfrm>
        </p:spPr>
        <p:txBody>
          <a:bodyPr anchor="b"/>
          <a:lstStyle>
            <a:lvl1pPr marL="0" indent="0">
              <a:buNone/>
              <a:defRPr sz="1512" b="1"/>
            </a:lvl1pPr>
            <a:lvl2pPr marL="287990" indent="0">
              <a:buNone/>
              <a:defRPr sz="1260" b="1"/>
            </a:lvl2pPr>
            <a:lvl3pPr marL="575981" indent="0">
              <a:buNone/>
              <a:defRPr sz="1134" b="1"/>
            </a:lvl3pPr>
            <a:lvl4pPr marL="863971" indent="0">
              <a:buNone/>
              <a:defRPr sz="1008" b="1"/>
            </a:lvl4pPr>
            <a:lvl5pPr marL="1151961" indent="0">
              <a:buNone/>
              <a:defRPr sz="1008" b="1"/>
            </a:lvl5pPr>
            <a:lvl6pPr marL="1439951" indent="0">
              <a:buNone/>
              <a:defRPr sz="1008" b="1"/>
            </a:lvl6pPr>
            <a:lvl7pPr marL="1727942" indent="0">
              <a:buNone/>
              <a:defRPr sz="1008" b="1"/>
            </a:lvl7pPr>
            <a:lvl8pPr marL="2015932" indent="0">
              <a:buNone/>
              <a:defRPr sz="1008" b="1"/>
            </a:lvl8pPr>
            <a:lvl9pPr marL="2303922" indent="0">
              <a:buNone/>
              <a:defRPr sz="1008" b="1"/>
            </a:lvl9pPr>
          </a:lstStyle>
          <a:p>
            <a:pPr lvl="0"/>
            <a:r>
              <a:rPr lang="en-GB"/>
              <a:t>Click to edit Master text styles</a:t>
            </a:r>
          </a:p>
        </p:txBody>
      </p:sp>
      <p:sp>
        <p:nvSpPr>
          <p:cNvPr id="4" name="Content Placeholder 3"/>
          <p:cNvSpPr>
            <a:spLocks noGrp="1"/>
          </p:cNvSpPr>
          <p:nvPr>
            <p:ph sz="half" idx="2"/>
          </p:nvPr>
        </p:nvSpPr>
        <p:spPr>
          <a:xfrm>
            <a:off x="421535" y="1577849"/>
            <a:ext cx="2588967" cy="23207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098155" y="1058899"/>
            <a:ext cx="2601718" cy="518950"/>
          </a:xfrm>
        </p:spPr>
        <p:txBody>
          <a:bodyPr anchor="b"/>
          <a:lstStyle>
            <a:lvl1pPr marL="0" indent="0">
              <a:buNone/>
              <a:defRPr sz="1512" b="1"/>
            </a:lvl1pPr>
            <a:lvl2pPr marL="287990" indent="0">
              <a:buNone/>
              <a:defRPr sz="1260" b="1"/>
            </a:lvl2pPr>
            <a:lvl3pPr marL="575981" indent="0">
              <a:buNone/>
              <a:defRPr sz="1134" b="1"/>
            </a:lvl3pPr>
            <a:lvl4pPr marL="863971" indent="0">
              <a:buNone/>
              <a:defRPr sz="1008" b="1"/>
            </a:lvl4pPr>
            <a:lvl5pPr marL="1151961" indent="0">
              <a:buNone/>
              <a:defRPr sz="1008" b="1"/>
            </a:lvl5pPr>
            <a:lvl6pPr marL="1439951" indent="0">
              <a:buNone/>
              <a:defRPr sz="1008" b="1"/>
            </a:lvl6pPr>
            <a:lvl7pPr marL="1727942" indent="0">
              <a:buNone/>
              <a:defRPr sz="1008" b="1"/>
            </a:lvl7pPr>
            <a:lvl8pPr marL="2015932" indent="0">
              <a:buNone/>
              <a:defRPr sz="1008" b="1"/>
            </a:lvl8pPr>
            <a:lvl9pPr marL="2303922" indent="0">
              <a:buNone/>
              <a:defRPr sz="1008" b="1"/>
            </a:lvl9pPr>
          </a:lstStyle>
          <a:p>
            <a:pPr lvl="0"/>
            <a:r>
              <a:rPr lang="en-GB"/>
              <a:t>Click to edit Master text styles</a:t>
            </a:r>
          </a:p>
        </p:txBody>
      </p:sp>
      <p:sp>
        <p:nvSpPr>
          <p:cNvPr id="6" name="Content Placeholder 5"/>
          <p:cNvSpPr>
            <a:spLocks noGrp="1"/>
          </p:cNvSpPr>
          <p:nvPr>
            <p:ph sz="quarter" idx="4"/>
          </p:nvPr>
        </p:nvSpPr>
        <p:spPr>
          <a:xfrm>
            <a:off x="3098155" y="1577849"/>
            <a:ext cx="2601718" cy="23207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40188584-4114-2146-872C-B3F5720A8DA5}" type="datetimeFigureOut">
              <a:rPr lang="en-US" smtClean="0"/>
              <a:t>10/8/25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80908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40188584-4114-2146-872C-B3F5720A8DA5}" type="datetimeFigureOut">
              <a:rPr lang="en-US" smtClean="0"/>
              <a:t>10/8/25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740409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188584-4114-2146-872C-B3F5720A8DA5}" type="datetimeFigureOut">
              <a:rPr lang="en-US" smtClean="0"/>
              <a:t>10/8/25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276572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21534" y="287972"/>
            <a:ext cx="1973799" cy="1007904"/>
          </a:xfrm>
        </p:spPr>
        <p:txBody>
          <a:bodyPr anchor="b"/>
          <a:lstStyle>
            <a:lvl1pPr>
              <a:defRPr sz="2016"/>
            </a:lvl1pPr>
          </a:lstStyle>
          <a:p>
            <a:r>
              <a:rPr lang="en-GB"/>
              <a:t>Click to edit Master title style</a:t>
            </a:r>
            <a:endParaRPr lang="en-US" dirty="0"/>
          </a:p>
        </p:txBody>
      </p:sp>
      <p:sp>
        <p:nvSpPr>
          <p:cNvPr id="3" name="Content Placeholder 2"/>
          <p:cNvSpPr>
            <a:spLocks noGrp="1"/>
          </p:cNvSpPr>
          <p:nvPr>
            <p:ph idx="1"/>
          </p:nvPr>
        </p:nvSpPr>
        <p:spPr>
          <a:xfrm>
            <a:off x="2601718" y="621942"/>
            <a:ext cx="3098155" cy="3069707"/>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21534" y="1295877"/>
            <a:ext cx="1973799" cy="2400771"/>
          </a:xfrm>
        </p:spPr>
        <p:txBody>
          <a:bodyPr/>
          <a:lstStyle>
            <a:lvl1pPr marL="0" indent="0">
              <a:buNone/>
              <a:defRPr sz="1008"/>
            </a:lvl1pPr>
            <a:lvl2pPr marL="287990" indent="0">
              <a:buNone/>
              <a:defRPr sz="882"/>
            </a:lvl2pPr>
            <a:lvl3pPr marL="575981" indent="0">
              <a:buNone/>
              <a:defRPr sz="756"/>
            </a:lvl3pPr>
            <a:lvl4pPr marL="863971" indent="0">
              <a:buNone/>
              <a:defRPr sz="630"/>
            </a:lvl4pPr>
            <a:lvl5pPr marL="1151961" indent="0">
              <a:buNone/>
              <a:defRPr sz="630"/>
            </a:lvl5pPr>
            <a:lvl6pPr marL="1439951" indent="0">
              <a:buNone/>
              <a:defRPr sz="630"/>
            </a:lvl6pPr>
            <a:lvl7pPr marL="1727942" indent="0">
              <a:buNone/>
              <a:defRPr sz="630"/>
            </a:lvl7pPr>
            <a:lvl8pPr marL="2015932" indent="0">
              <a:buNone/>
              <a:defRPr sz="630"/>
            </a:lvl8pPr>
            <a:lvl9pPr marL="2303922" indent="0">
              <a:buNone/>
              <a:defRPr sz="630"/>
            </a:lvl9pPr>
          </a:lstStyle>
          <a:p>
            <a:pPr lvl="0"/>
            <a:r>
              <a:rPr lang="en-GB"/>
              <a:t>Click to edit Master text styles</a:t>
            </a:r>
          </a:p>
        </p:txBody>
      </p:sp>
      <p:sp>
        <p:nvSpPr>
          <p:cNvPr id="5" name="Date Placeholder 4"/>
          <p:cNvSpPr>
            <a:spLocks noGrp="1"/>
          </p:cNvSpPr>
          <p:nvPr>
            <p:ph type="dt" sz="half" idx="10"/>
          </p:nvPr>
        </p:nvSpPr>
        <p:spPr/>
        <p:txBody>
          <a:bodyPr/>
          <a:lstStyle/>
          <a:p>
            <a:fld id="{40188584-4114-2146-872C-B3F5720A8DA5}" type="datetimeFigureOut">
              <a:rPr lang="en-US" smtClean="0"/>
              <a:t>10/8/25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675269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21534" y="287972"/>
            <a:ext cx="1973799" cy="1007904"/>
          </a:xfrm>
        </p:spPr>
        <p:txBody>
          <a:bodyPr anchor="b"/>
          <a:lstStyle>
            <a:lvl1pPr>
              <a:defRPr sz="2016"/>
            </a:lvl1pPr>
          </a:lstStyle>
          <a:p>
            <a:r>
              <a:rPr lang="en-GB"/>
              <a:t>Click to edit Master title style</a:t>
            </a:r>
            <a:endParaRPr lang="en-US" dirty="0"/>
          </a:p>
        </p:txBody>
      </p:sp>
      <p:sp>
        <p:nvSpPr>
          <p:cNvPr id="3" name="Picture Placeholder 2"/>
          <p:cNvSpPr>
            <a:spLocks noGrp="1" noChangeAspect="1"/>
          </p:cNvSpPr>
          <p:nvPr>
            <p:ph type="pic" idx="1"/>
          </p:nvPr>
        </p:nvSpPr>
        <p:spPr>
          <a:xfrm>
            <a:off x="2601718" y="621942"/>
            <a:ext cx="3098155" cy="3069707"/>
          </a:xfrm>
        </p:spPr>
        <p:txBody>
          <a:bodyPr anchor="t"/>
          <a:lstStyle>
            <a:lvl1pPr marL="0" indent="0">
              <a:buNone/>
              <a:defRPr sz="2016"/>
            </a:lvl1pPr>
            <a:lvl2pPr marL="287990" indent="0">
              <a:buNone/>
              <a:defRPr sz="1764"/>
            </a:lvl2pPr>
            <a:lvl3pPr marL="575981" indent="0">
              <a:buNone/>
              <a:defRPr sz="1512"/>
            </a:lvl3pPr>
            <a:lvl4pPr marL="863971" indent="0">
              <a:buNone/>
              <a:defRPr sz="1260"/>
            </a:lvl4pPr>
            <a:lvl5pPr marL="1151961" indent="0">
              <a:buNone/>
              <a:defRPr sz="1260"/>
            </a:lvl5pPr>
            <a:lvl6pPr marL="1439951" indent="0">
              <a:buNone/>
              <a:defRPr sz="1260"/>
            </a:lvl6pPr>
            <a:lvl7pPr marL="1727942" indent="0">
              <a:buNone/>
              <a:defRPr sz="1260"/>
            </a:lvl7pPr>
            <a:lvl8pPr marL="2015932" indent="0">
              <a:buNone/>
              <a:defRPr sz="1260"/>
            </a:lvl8pPr>
            <a:lvl9pPr marL="2303922" indent="0">
              <a:buNone/>
              <a:defRPr sz="1260"/>
            </a:lvl9pPr>
          </a:lstStyle>
          <a:p>
            <a:r>
              <a:rPr lang="en-GB"/>
              <a:t>Click icon to add picture</a:t>
            </a:r>
            <a:endParaRPr lang="en-US" dirty="0"/>
          </a:p>
        </p:txBody>
      </p:sp>
      <p:sp>
        <p:nvSpPr>
          <p:cNvPr id="4" name="Text Placeholder 3"/>
          <p:cNvSpPr>
            <a:spLocks noGrp="1"/>
          </p:cNvSpPr>
          <p:nvPr>
            <p:ph type="body" sz="half" idx="2"/>
          </p:nvPr>
        </p:nvSpPr>
        <p:spPr>
          <a:xfrm>
            <a:off x="421534" y="1295877"/>
            <a:ext cx="1973799" cy="2400771"/>
          </a:xfrm>
        </p:spPr>
        <p:txBody>
          <a:bodyPr/>
          <a:lstStyle>
            <a:lvl1pPr marL="0" indent="0">
              <a:buNone/>
              <a:defRPr sz="1008"/>
            </a:lvl1pPr>
            <a:lvl2pPr marL="287990" indent="0">
              <a:buNone/>
              <a:defRPr sz="882"/>
            </a:lvl2pPr>
            <a:lvl3pPr marL="575981" indent="0">
              <a:buNone/>
              <a:defRPr sz="756"/>
            </a:lvl3pPr>
            <a:lvl4pPr marL="863971" indent="0">
              <a:buNone/>
              <a:defRPr sz="630"/>
            </a:lvl4pPr>
            <a:lvl5pPr marL="1151961" indent="0">
              <a:buNone/>
              <a:defRPr sz="630"/>
            </a:lvl5pPr>
            <a:lvl6pPr marL="1439951" indent="0">
              <a:buNone/>
              <a:defRPr sz="630"/>
            </a:lvl6pPr>
            <a:lvl7pPr marL="1727942" indent="0">
              <a:buNone/>
              <a:defRPr sz="630"/>
            </a:lvl7pPr>
            <a:lvl8pPr marL="2015932" indent="0">
              <a:buNone/>
              <a:defRPr sz="630"/>
            </a:lvl8pPr>
            <a:lvl9pPr marL="2303922" indent="0">
              <a:buNone/>
              <a:defRPr sz="630"/>
            </a:lvl9pPr>
          </a:lstStyle>
          <a:p>
            <a:pPr lvl="0"/>
            <a:r>
              <a:rPr lang="en-GB"/>
              <a:t>Click to edit Master text styles</a:t>
            </a:r>
          </a:p>
        </p:txBody>
      </p:sp>
      <p:sp>
        <p:nvSpPr>
          <p:cNvPr id="5" name="Date Placeholder 4"/>
          <p:cNvSpPr>
            <a:spLocks noGrp="1"/>
          </p:cNvSpPr>
          <p:nvPr>
            <p:ph type="dt" sz="half" idx="10"/>
          </p:nvPr>
        </p:nvSpPr>
        <p:spPr/>
        <p:txBody>
          <a:bodyPr/>
          <a:lstStyle/>
          <a:p>
            <a:fld id="{40188584-4114-2146-872C-B3F5720A8DA5}" type="datetimeFigureOut">
              <a:rPr lang="en-US" smtClean="0"/>
              <a:t>10/8/25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273091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0737" y="229979"/>
            <a:ext cx="5278339" cy="834921"/>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20737" y="1149890"/>
            <a:ext cx="5278339" cy="27407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20737" y="4003619"/>
            <a:ext cx="1376958" cy="229978"/>
          </a:xfrm>
          <a:prstGeom prst="rect">
            <a:avLst/>
          </a:prstGeom>
        </p:spPr>
        <p:txBody>
          <a:bodyPr vert="horz" lIns="91440" tIns="45720" rIns="91440" bIns="45720" rtlCol="0" anchor="ctr"/>
          <a:lstStyle>
            <a:lvl1pPr algn="l">
              <a:defRPr sz="756">
                <a:solidFill>
                  <a:schemeClr val="tx1">
                    <a:tint val="82000"/>
                  </a:schemeClr>
                </a:solidFill>
              </a:defRPr>
            </a:lvl1pPr>
          </a:lstStyle>
          <a:p>
            <a:fld id="{40188584-4114-2146-872C-B3F5720A8DA5}" type="datetimeFigureOut">
              <a:rPr lang="en-US" smtClean="0"/>
              <a:t>10/8/25</a:t>
            </a:fld>
            <a:endParaRPr lang="en-US"/>
          </a:p>
        </p:txBody>
      </p:sp>
      <p:sp>
        <p:nvSpPr>
          <p:cNvPr id="5" name="Footer Placeholder 4"/>
          <p:cNvSpPr>
            <a:spLocks noGrp="1"/>
          </p:cNvSpPr>
          <p:nvPr>
            <p:ph type="ftr" sz="quarter" idx="3"/>
          </p:nvPr>
        </p:nvSpPr>
        <p:spPr>
          <a:xfrm>
            <a:off x="2027188" y="4003619"/>
            <a:ext cx="2065437" cy="229978"/>
          </a:xfrm>
          <a:prstGeom prst="rect">
            <a:avLst/>
          </a:prstGeom>
        </p:spPr>
        <p:txBody>
          <a:bodyPr vert="horz" lIns="91440" tIns="45720" rIns="91440" bIns="45720" rtlCol="0" anchor="ctr"/>
          <a:lstStyle>
            <a:lvl1pPr algn="ctr">
              <a:defRPr sz="756">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322118" y="4003619"/>
            <a:ext cx="1376958" cy="229978"/>
          </a:xfrm>
          <a:prstGeom prst="rect">
            <a:avLst/>
          </a:prstGeom>
        </p:spPr>
        <p:txBody>
          <a:bodyPr vert="horz" lIns="91440" tIns="45720" rIns="91440" bIns="45720" rtlCol="0" anchor="ctr"/>
          <a:lstStyle>
            <a:lvl1pPr algn="r">
              <a:defRPr sz="756">
                <a:solidFill>
                  <a:schemeClr val="tx1">
                    <a:tint val="82000"/>
                  </a:schemeClr>
                </a:solidFill>
              </a:defRPr>
            </a:lvl1pPr>
          </a:lstStyle>
          <a:p>
            <a:fld id="{2690A8C1-0D60-A440-BB24-01B9C05B32CA}" type="slidenum">
              <a:rPr lang="en-US" smtClean="0"/>
              <a:t>‹#›</a:t>
            </a:fld>
            <a:endParaRPr lang="en-US"/>
          </a:p>
        </p:txBody>
      </p:sp>
    </p:spTree>
    <p:extLst>
      <p:ext uri="{BB962C8B-B14F-4D97-AF65-F5344CB8AC3E}">
        <p14:creationId xmlns:p14="http://schemas.microsoft.com/office/powerpoint/2010/main" val="35392440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575981"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5" indent="-143995" algn="l" defTabSz="575981"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85" indent="-143995" algn="l" defTabSz="575981"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76" indent="-143995" algn="l" defTabSz="575981"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66"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56"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4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93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92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91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81" rtl="0" eaLnBrk="1" latinLnBrk="0" hangingPunct="1">
        <a:defRPr sz="1134" kern="1200">
          <a:solidFill>
            <a:schemeClr val="tx1"/>
          </a:solidFill>
          <a:latin typeface="+mn-lt"/>
          <a:ea typeface="+mn-ea"/>
          <a:cs typeface="+mn-cs"/>
        </a:defRPr>
      </a:lvl1pPr>
      <a:lvl2pPr marL="287990" algn="l" defTabSz="575981" rtl="0" eaLnBrk="1" latinLnBrk="0" hangingPunct="1">
        <a:defRPr sz="1134" kern="1200">
          <a:solidFill>
            <a:schemeClr val="tx1"/>
          </a:solidFill>
          <a:latin typeface="+mn-lt"/>
          <a:ea typeface="+mn-ea"/>
          <a:cs typeface="+mn-cs"/>
        </a:defRPr>
      </a:lvl2pPr>
      <a:lvl3pPr marL="575981" algn="l" defTabSz="575981" rtl="0" eaLnBrk="1" latinLnBrk="0" hangingPunct="1">
        <a:defRPr sz="1134" kern="1200">
          <a:solidFill>
            <a:schemeClr val="tx1"/>
          </a:solidFill>
          <a:latin typeface="+mn-lt"/>
          <a:ea typeface="+mn-ea"/>
          <a:cs typeface="+mn-cs"/>
        </a:defRPr>
      </a:lvl3pPr>
      <a:lvl4pPr marL="863971" algn="l" defTabSz="575981" rtl="0" eaLnBrk="1" latinLnBrk="0" hangingPunct="1">
        <a:defRPr sz="1134" kern="1200">
          <a:solidFill>
            <a:schemeClr val="tx1"/>
          </a:solidFill>
          <a:latin typeface="+mn-lt"/>
          <a:ea typeface="+mn-ea"/>
          <a:cs typeface="+mn-cs"/>
        </a:defRPr>
      </a:lvl4pPr>
      <a:lvl5pPr marL="1151961" algn="l" defTabSz="575981" rtl="0" eaLnBrk="1" latinLnBrk="0" hangingPunct="1">
        <a:defRPr sz="1134" kern="1200">
          <a:solidFill>
            <a:schemeClr val="tx1"/>
          </a:solidFill>
          <a:latin typeface="+mn-lt"/>
          <a:ea typeface="+mn-ea"/>
          <a:cs typeface="+mn-cs"/>
        </a:defRPr>
      </a:lvl5pPr>
      <a:lvl6pPr marL="1439951" algn="l" defTabSz="575981" rtl="0" eaLnBrk="1" latinLnBrk="0" hangingPunct="1">
        <a:defRPr sz="1134" kern="1200">
          <a:solidFill>
            <a:schemeClr val="tx1"/>
          </a:solidFill>
          <a:latin typeface="+mn-lt"/>
          <a:ea typeface="+mn-ea"/>
          <a:cs typeface="+mn-cs"/>
        </a:defRPr>
      </a:lvl6pPr>
      <a:lvl7pPr marL="1727942" algn="l" defTabSz="575981" rtl="0" eaLnBrk="1" latinLnBrk="0" hangingPunct="1">
        <a:defRPr sz="1134" kern="1200">
          <a:solidFill>
            <a:schemeClr val="tx1"/>
          </a:solidFill>
          <a:latin typeface="+mn-lt"/>
          <a:ea typeface="+mn-ea"/>
          <a:cs typeface="+mn-cs"/>
        </a:defRPr>
      </a:lvl7pPr>
      <a:lvl8pPr marL="2015932" algn="l" defTabSz="575981" rtl="0" eaLnBrk="1" latinLnBrk="0" hangingPunct="1">
        <a:defRPr sz="1134" kern="1200">
          <a:solidFill>
            <a:schemeClr val="tx1"/>
          </a:solidFill>
          <a:latin typeface="+mn-lt"/>
          <a:ea typeface="+mn-ea"/>
          <a:cs typeface="+mn-cs"/>
        </a:defRPr>
      </a:lvl8pPr>
      <a:lvl9pPr marL="2303922" algn="l" defTabSz="575981"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uidance/complete-the-pe-and-sport-premium-expenditure-reporting-return?utm_source=chatgpt.com" TargetMode="External"/><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hyperlink" Target="https://www.gov.uk/government/publications/pe-and-sport-premium-conditions-of-grant-2024-to-2025?utm_source=chatgpt.com" TargetMode="External"/><Relationship Id="rId4" Type="http://schemas.openxmlformats.org/officeDocument/2006/relationships/hyperlink" Target="https://www.gov.uk/guidance/pe-and-sport-premium-for-primary-schools"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swimming.org/schools/"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swimming.org/schools/"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ollage of children playing basketball&#10;&#10;AI-generated content may be incorrect.">
            <a:extLst>
              <a:ext uri="{FF2B5EF4-FFF2-40B4-BE49-F238E27FC236}">
                <a16:creationId xmlns:a16="http://schemas.microsoft.com/office/drawing/2014/main" id="{652499ED-E288-CEDF-2747-6811C7508FA6}"/>
              </a:ext>
            </a:extLst>
          </p:cNvPr>
          <p:cNvPicPr>
            <a:picLocks noChangeAspect="1"/>
          </p:cNvPicPr>
          <p:nvPr/>
        </p:nvPicPr>
        <p:blipFill>
          <a:blip r:embed="rId2"/>
          <a:stretch>
            <a:fillRect/>
          </a:stretch>
        </p:blipFill>
        <p:spPr>
          <a:xfrm>
            <a:off x="4333" y="0"/>
            <a:ext cx="6111146" cy="4319588"/>
          </a:xfrm>
          <a:prstGeom prst="rect">
            <a:avLst/>
          </a:prstGeom>
        </p:spPr>
      </p:pic>
    </p:spTree>
    <p:extLst>
      <p:ext uri="{BB962C8B-B14F-4D97-AF65-F5344CB8AC3E}">
        <p14:creationId xmlns:p14="http://schemas.microsoft.com/office/powerpoint/2010/main" val="15453576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A891C-7B14-166A-A3BA-79F6E8E36AD9}"/>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83FCC5BF-69B1-8281-8BAD-88861BCEBDC1}"/>
              </a:ext>
            </a:extLst>
          </p:cNvPr>
          <p:cNvPicPr>
            <a:picLocks noChangeAspect="1"/>
          </p:cNvPicPr>
          <p:nvPr/>
        </p:nvPicPr>
        <p:blipFill>
          <a:blip r:embed="rId2"/>
          <a:stretch>
            <a:fillRect/>
          </a:stretch>
        </p:blipFill>
        <p:spPr>
          <a:xfrm>
            <a:off x="-16769" y="0"/>
            <a:ext cx="6166284" cy="4322536"/>
          </a:xfrm>
          <a:prstGeom prst="rect">
            <a:avLst/>
          </a:prstGeom>
        </p:spPr>
      </p:pic>
      <p:sp>
        <p:nvSpPr>
          <p:cNvPr id="4" name="TextBox 3">
            <a:extLst>
              <a:ext uri="{FF2B5EF4-FFF2-40B4-BE49-F238E27FC236}">
                <a16:creationId xmlns:a16="http://schemas.microsoft.com/office/drawing/2014/main" id="{1CFA53F3-F0F5-4362-4434-1CA64B94EA7D}"/>
              </a:ext>
            </a:extLst>
          </p:cNvPr>
          <p:cNvSpPr txBox="1"/>
          <p:nvPr/>
        </p:nvSpPr>
        <p:spPr>
          <a:xfrm>
            <a:off x="241825" y="172240"/>
            <a:ext cx="3559359" cy="246221"/>
          </a:xfrm>
          <a:prstGeom prst="rect">
            <a:avLst/>
          </a:prstGeom>
          <a:noFill/>
        </p:spPr>
        <p:txBody>
          <a:bodyPr wrap="square" rtlCol="0">
            <a:spAutoFit/>
          </a:bodyPr>
          <a:lstStyle/>
          <a:p>
            <a:r>
              <a:rPr lang="en-US" sz="1000" b="1" dirty="0">
                <a:latin typeface="Calibri" panose="020F0502020204030204" pitchFamily="34" charset="0"/>
                <a:cs typeface="Calibri" panose="020F0502020204030204" pitchFamily="34" charset="0"/>
              </a:rPr>
              <a:t>Your objective:</a:t>
            </a:r>
          </a:p>
        </p:txBody>
      </p:sp>
      <p:graphicFrame>
        <p:nvGraphicFramePr>
          <p:cNvPr id="2" name="Table 1">
            <a:extLst>
              <a:ext uri="{FF2B5EF4-FFF2-40B4-BE49-F238E27FC236}">
                <a16:creationId xmlns:a16="http://schemas.microsoft.com/office/drawing/2014/main" id="{F06D8B73-1069-A20D-8F57-8B1AA064904F}"/>
              </a:ext>
            </a:extLst>
          </p:cNvPr>
          <p:cNvGraphicFramePr>
            <a:graphicFrameLocks noGrp="1"/>
          </p:cNvGraphicFramePr>
          <p:nvPr>
            <p:extLst>
              <p:ext uri="{D42A27DB-BD31-4B8C-83A1-F6EECF244321}">
                <p14:modId xmlns:p14="http://schemas.microsoft.com/office/powerpoint/2010/main" val="358603234"/>
              </p:ext>
            </p:extLst>
          </p:nvPr>
        </p:nvGraphicFramePr>
        <p:xfrm>
          <a:off x="294842" y="694098"/>
          <a:ext cx="5530128" cy="3185160"/>
        </p:xfrm>
        <a:graphic>
          <a:graphicData uri="http://schemas.openxmlformats.org/drawingml/2006/table">
            <a:tbl>
              <a:tblPr firstRow="1" bandRow="1">
                <a:tableStyleId>{5C22544A-7EE6-4342-B048-85BDC9FD1C3A}</a:tableStyleId>
              </a:tblPr>
              <a:tblGrid>
                <a:gridCol w="497638">
                  <a:extLst>
                    <a:ext uri="{9D8B030D-6E8A-4147-A177-3AD203B41FA5}">
                      <a16:colId xmlns:a16="http://schemas.microsoft.com/office/drawing/2014/main" val="1397519339"/>
                    </a:ext>
                  </a:extLst>
                </a:gridCol>
                <a:gridCol w="1089660">
                  <a:extLst>
                    <a:ext uri="{9D8B030D-6E8A-4147-A177-3AD203B41FA5}">
                      <a16:colId xmlns:a16="http://schemas.microsoft.com/office/drawing/2014/main" val="3874769663"/>
                    </a:ext>
                  </a:extLst>
                </a:gridCol>
                <a:gridCol w="1510964">
                  <a:extLst>
                    <a:ext uri="{9D8B030D-6E8A-4147-A177-3AD203B41FA5}">
                      <a16:colId xmlns:a16="http://schemas.microsoft.com/office/drawing/2014/main" val="279180329"/>
                    </a:ext>
                  </a:extLst>
                </a:gridCol>
                <a:gridCol w="1422736">
                  <a:extLst>
                    <a:ext uri="{9D8B030D-6E8A-4147-A177-3AD203B41FA5}">
                      <a16:colId xmlns:a16="http://schemas.microsoft.com/office/drawing/2014/main" val="1419483341"/>
                    </a:ext>
                  </a:extLst>
                </a:gridCol>
                <a:gridCol w="1009130">
                  <a:extLst>
                    <a:ext uri="{9D8B030D-6E8A-4147-A177-3AD203B41FA5}">
                      <a16:colId xmlns:a16="http://schemas.microsoft.com/office/drawing/2014/main" val="1532179531"/>
                    </a:ext>
                  </a:extLst>
                </a:gridCol>
              </a:tblGrid>
              <a:tr h="226247">
                <a:tc>
                  <a:txBody>
                    <a:bodyPr/>
                    <a:lstStyle/>
                    <a:p>
                      <a:pPr algn="ct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US" sz="700" dirty="0">
                          <a:solidFill>
                            <a:sysClr val="windowText" lastClr="000000"/>
                          </a:solidFill>
                          <a:latin typeface="Calibri" panose="020F0502020204030204" pitchFamily="34" charset="0"/>
                          <a:cs typeface="Calibri" panose="020F0502020204030204" pitchFamily="34" charset="0"/>
                        </a:rPr>
                        <a:t>Intent - what is your objective?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Implementation - How will you achieve this?</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rPr>
                        <a:t>Impact - What do you hope to see?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dirty="0">
                          <a:solidFill>
                            <a:sysClr val="windowText" lastClr="000000"/>
                          </a:solidFill>
                          <a:effectLst/>
                          <a:latin typeface="Calibri" panose="020F0502020204030204" pitchFamily="34" charset="0"/>
                          <a:cs typeface="Calibri" panose="020F0502020204030204" pitchFamily="34" charset="0"/>
                        </a:rPr>
                        <a:t>Supporting evidence</a:t>
                      </a:r>
                      <a:endPar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r>
                        <a:rPr lang="en-US" sz="650" b="1" dirty="0">
                          <a:effectLst/>
                          <a:latin typeface="Calibri" panose="020F0502020204030204" pitchFamily="34" charset="0"/>
                          <a:cs typeface="Calibri" panose="020F0502020204030204" pitchFamily="34" charset="0"/>
                        </a:rPr>
                        <a:t>Plan and monitor</a:t>
                      </a:r>
                      <a:br>
                        <a:rPr lang="en-US" sz="700" b="1" dirty="0">
                          <a:effectLst/>
                          <a:latin typeface="Calibri" panose="020F0502020204030204" pitchFamily="34" charset="0"/>
                          <a:cs typeface="Calibri" panose="020F0502020204030204" pitchFamily="34" charset="0"/>
                        </a:rPr>
                      </a:br>
                      <a:r>
                        <a:rPr lang="en-US" sz="500" b="1" dirty="0">
                          <a:effectLst/>
                          <a:latin typeface="Calibri" panose="020F0502020204030204" pitchFamily="34" charset="0"/>
                          <a:cs typeface="Calibri" panose="020F0502020204030204" pitchFamily="34" charset="0"/>
                        </a:rPr>
                        <a:t>(Complete now and monitor)</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p>
                      <a:pPr algn="l">
                        <a:lnSpc>
                          <a:spcPct val="100000"/>
                        </a:lnSpc>
                      </a:pPr>
                      <a:endParaRPr lang="en-US" sz="600" dirty="0">
                        <a:solidFill>
                          <a:schemeClr val="tx1"/>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p>
                      <a:pPr algn="l">
                        <a:lnSpc>
                          <a:spcPct val="100000"/>
                        </a:lnSpc>
                      </a:pPr>
                      <a:endParaRPr lang="en-US" sz="600" dirty="0">
                        <a:solidFill>
                          <a:schemeClr val="tx1"/>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p>
                      <a:pPr algn="l">
                        <a:lnSpc>
                          <a:spcPct val="100000"/>
                        </a:lnSpc>
                      </a:pPr>
                      <a:endParaRPr lang="en-US" sz="600" dirty="0">
                        <a:solidFill>
                          <a:schemeClr val="tx1"/>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8936110"/>
                  </a:ext>
                </a:extLst>
              </a:tr>
              <a:tr h="164253">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US" sz="700" b="1" dirty="0">
                          <a:solidFill>
                            <a:sysClr val="windowText" lastClr="000000"/>
                          </a:solidFill>
                          <a:latin typeface="Calibri" panose="020F0502020204030204" pitchFamily="34" charset="0"/>
                          <a:cs typeface="Calibri" panose="020F0502020204030204" pitchFamily="34" charset="0"/>
                        </a:rPr>
                        <a:t>What impact have you seen?</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Are the improvements sustainable? How?</a:t>
                      </a:r>
                      <a:endParaRPr lang="en-US" sz="700" b="1"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GB" sz="700" b="1"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rPr>
                        <a:t>Supporting evidence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b="1" dirty="0">
                          <a:solidFill>
                            <a:sysClr val="windowText" lastClr="000000"/>
                          </a:solidFill>
                          <a:effectLst/>
                          <a:latin typeface="Calibri" panose="020F0502020204030204" pitchFamily="34" charset="0"/>
                          <a:cs typeface="Calibri" panose="020F0502020204030204" pitchFamily="34" charset="0"/>
                        </a:rPr>
                        <a:t>Approx. cost</a:t>
                      </a:r>
                      <a:endParaRPr lang="en-GB" sz="700" b="1"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3420514327"/>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r>
                        <a:rPr lang="en-US" sz="650" b="1" dirty="0">
                          <a:latin typeface="Calibri" panose="020F0502020204030204" pitchFamily="34" charset="0"/>
                          <a:cs typeface="Calibri" panose="020F0502020204030204" pitchFamily="34" charset="0"/>
                        </a:rPr>
                        <a:t>Evaluate</a:t>
                      </a:r>
                      <a:r>
                        <a:rPr lang="en-US" sz="700" b="1" dirty="0">
                          <a:latin typeface="Calibri" panose="020F0502020204030204" pitchFamily="34" charset="0"/>
                          <a:cs typeface="Calibri" panose="020F0502020204030204" pitchFamily="34" charset="0"/>
                        </a:rPr>
                        <a:t> </a:t>
                      </a:r>
                      <a:r>
                        <a:rPr lang="en-US" sz="500" b="1" dirty="0">
                          <a:latin typeface="Calibri" panose="020F0502020204030204" pitchFamily="34" charset="0"/>
                          <a:cs typeface="Calibri" panose="020F0502020204030204" pitchFamily="34" charset="0"/>
                        </a:rPr>
                        <a:t>(Complete in July)</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p>
                      <a:pPr algn="l">
                        <a:lnSpc>
                          <a:spcPct val="100000"/>
                        </a:lnSpc>
                      </a:pPr>
                      <a:endParaRPr lang="en-US" sz="450" dirty="0">
                        <a:solidFill>
                          <a:schemeClr val="tx1"/>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p>
                      <a:pPr algn="l">
                        <a:lnSpc>
                          <a:spcPct val="100000"/>
                        </a:lnSpc>
                      </a:pPr>
                      <a:endParaRPr lang="en-US" sz="600" dirty="0">
                        <a:solidFill>
                          <a:schemeClr val="tx1"/>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p>
                      <a:pPr algn="l">
                        <a:lnSpc>
                          <a:spcPct val="100000"/>
                        </a:lnSpc>
                      </a:pPr>
                      <a:endParaRPr lang="en-US" sz="600" dirty="0">
                        <a:solidFill>
                          <a:schemeClr val="tx1"/>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p>
                      <a:pPr algn="l">
                        <a:lnSpc>
                          <a:spcPct val="100000"/>
                        </a:lnSpc>
                      </a:pPr>
                      <a:endParaRPr lang="en-US" sz="600" b="1" dirty="0">
                        <a:solidFill>
                          <a:schemeClr val="tx1"/>
                        </a:solidFill>
                        <a:latin typeface="Calibri" panose="020F0502020204030204" pitchFamily="34" charset="0"/>
                        <a:cs typeface="Calibri" panose="020F0502020204030204" pitchFamily="34" charset="0"/>
                      </a:endParaRPr>
                    </a:p>
                    <a:p>
                      <a:pPr algn="l">
                        <a:lnSpc>
                          <a:spcPct val="100000"/>
                        </a:lnSpc>
                      </a:pPr>
                      <a:endParaRPr lang="en-US" sz="600" dirty="0">
                        <a:solidFill>
                          <a:schemeClr val="tx1"/>
                        </a:solidFill>
                        <a:latin typeface="Calibri" panose="020F0502020204030204" pitchFamily="34" charset="0"/>
                        <a:cs typeface="Calibri" panose="020F0502020204030204" pitchFamily="34" charset="0"/>
                      </a:endParaRPr>
                    </a:p>
                    <a:p>
                      <a:pPr algn="l">
                        <a:lnSpc>
                          <a:spcPct val="100000"/>
                        </a:lnSpc>
                      </a:pPr>
                      <a:endParaRPr lang="en-US" sz="600" dirty="0">
                        <a:solidFill>
                          <a:schemeClr val="tx1"/>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72556584"/>
                  </a:ext>
                </a:extLst>
              </a:tr>
            </a:tbl>
          </a:graphicData>
        </a:graphic>
      </p:graphicFrame>
    </p:spTree>
    <p:extLst>
      <p:ext uri="{BB962C8B-B14F-4D97-AF65-F5344CB8AC3E}">
        <p14:creationId xmlns:p14="http://schemas.microsoft.com/office/powerpoint/2010/main" val="3120658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69C9E-67AA-3F69-6298-2FABAAE6F0BE}"/>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F28FF5A9-AA58-DE6F-B862-5B3888BD018C}"/>
              </a:ext>
            </a:extLst>
          </p:cNvPr>
          <p:cNvPicPr>
            <a:picLocks noChangeAspect="1"/>
          </p:cNvPicPr>
          <p:nvPr/>
        </p:nvPicPr>
        <p:blipFill>
          <a:blip r:embed="rId2"/>
          <a:stretch>
            <a:fillRect/>
          </a:stretch>
        </p:blipFill>
        <p:spPr>
          <a:xfrm>
            <a:off x="-16769" y="0"/>
            <a:ext cx="6166284" cy="4322536"/>
          </a:xfrm>
          <a:prstGeom prst="rect">
            <a:avLst/>
          </a:prstGeom>
        </p:spPr>
      </p:pic>
      <p:sp>
        <p:nvSpPr>
          <p:cNvPr id="4" name="TextBox 3">
            <a:extLst>
              <a:ext uri="{FF2B5EF4-FFF2-40B4-BE49-F238E27FC236}">
                <a16:creationId xmlns:a16="http://schemas.microsoft.com/office/drawing/2014/main" id="{4FD8F61E-148C-155F-6101-FF65E37D4262}"/>
              </a:ext>
            </a:extLst>
          </p:cNvPr>
          <p:cNvSpPr txBox="1"/>
          <p:nvPr/>
        </p:nvSpPr>
        <p:spPr>
          <a:xfrm>
            <a:off x="241825" y="172240"/>
            <a:ext cx="3559359" cy="246221"/>
          </a:xfrm>
          <a:prstGeom prst="rect">
            <a:avLst/>
          </a:prstGeom>
          <a:noFill/>
        </p:spPr>
        <p:txBody>
          <a:bodyPr wrap="square" rtlCol="0">
            <a:spAutoFit/>
          </a:bodyPr>
          <a:lstStyle/>
          <a:p>
            <a:r>
              <a:rPr lang="en-US" sz="1000" b="1" dirty="0">
                <a:latin typeface="Calibri" panose="020F0502020204030204" pitchFamily="34" charset="0"/>
                <a:cs typeface="Calibri" panose="020F0502020204030204" pitchFamily="34" charset="0"/>
              </a:rPr>
              <a:t>Your objective:</a:t>
            </a:r>
          </a:p>
        </p:txBody>
      </p:sp>
      <p:graphicFrame>
        <p:nvGraphicFramePr>
          <p:cNvPr id="2" name="Table 1">
            <a:extLst>
              <a:ext uri="{FF2B5EF4-FFF2-40B4-BE49-F238E27FC236}">
                <a16:creationId xmlns:a16="http://schemas.microsoft.com/office/drawing/2014/main" id="{F094E688-6515-9815-BF4B-1059CEF1B1F6}"/>
              </a:ext>
            </a:extLst>
          </p:cNvPr>
          <p:cNvGraphicFramePr>
            <a:graphicFrameLocks noGrp="1"/>
          </p:cNvGraphicFramePr>
          <p:nvPr>
            <p:extLst>
              <p:ext uri="{D42A27DB-BD31-4B8C-83A1-F6EECF244321}">
                <p14:modId xmlns:p14="http://schemas.microsoft.com/office/powerpoint/2010/main" val="3002046102"/>
              </p:ext>
            </p:extLst>
          </p:nvPr>
        </p:nvGraphicFramePr>
        <p:xfrm>
          <a:off x="294842" y="694098"/>
          <a:ext cx="5530128" cy="3185160"/>
        </p:xfrm>
        <a:graphic>
          <a:graphicData uri="http://schemas.openxmlformats.org/drawingml/2006/table">
            <a:tbl>
              <a:tblPr firstRow="1" bandRow="1">
                <a:tableStyleId>{5C22544A-7EE6-4342-B048-85BDC9FD1C3A}</a:tableStyleId>
              </a:tblPr>
              <a:tblGrid>
                <a:gridCol w="497638">
                  <a:extLst>
                    <a:ext uri="{9D8B030D-6E8A-4147-A177-3AD203B41FA5}">
                      <a16:colId xmlns:a16="http://schemas.microsoft.com/office/drawing/2014/main" val="1397519339"/>
                    </a:ext>
                  </a:extLst>
                </a:gridCol>
                <a:gridCol w="1158240">
                  <a:extLst>
                    <a:ext uri="{9D8B030D-6E8A-4147-A177-3AD203B41FA5}">
                      <a16:colId xmlns:a16="http://schemas.microsoft.com/office/drawing/2014/main" val="3874769663"/>
                    </a:ext>
                  </a:extLst>
                </a:gridCol>
                <a:gridCol w="1442384">
                  <a:extLst>
                    <a:ext uri="{9D8B030D-6E8A-4147-A177-3AD203B41FA5}">
                      <a16:colId xmlns:a16="http://schemas.microsoft.com/office/drawing/2014/main" val="279180329"/>
                    </a:ext>
                  </a:extLst>
                </a:gridCol>
                <a:gridCol w="1491316">
                  <a:extLst>
                    <a:ext uri="{9D8B030D-6E8A-4147-A177-3AD203B41FA5}">
                      <a16:colId xmlns:a16="http://schemas.microsoft.com/office/drawing/2014/main" val="1419483341"/>
                    </a:ext>
                  </a:extLst>
                </a:gridCol>
                <a:gridCol w="940550">
                  <a:extLst>
                    <a:ext uri="{9D8B030D-6E8A-4147-A177-3AD203B41FA5}">
                      <a16:colId xmlns:a16="http://schemas.microsoft.com/office/drawing/2014/main" val="1532179531"/>
                    </a:ext>
                  </a:extLst>
                </a:gridCol>
              </a:tblGrid>
              <a:tr h="226247">
                <a:tc>
                  <a:txBody>
                    <a:bodyPr/>
                    <a:lstStyle/>
                    <a:p>
                      <a:pPr algn="ct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US" sz="700" dirty="0">
                          <a:solidFill>
                            <a:sysClr val="windowText" lastClr="000000"/>
                          </a:solidFill>
                          <a:latin typeface="Calibri" panose="020F0502020204030204" pitchFamily="34" charset="0"/>
                          <a:cs typeface="Calibri" panose="020F0502020204030204" pitchFamily="34" charset="0"/>
                        </a:rPr>
                        <a:t>Intent - what is your objective?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Implementation - How will you achieve this?</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rPr>
                        <a:t>Impact - What do you hope to see?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dirty="0">
                          <a:solidFill>
                            <a:sysClr val="windowText" lastClr="000000"/>
                          </a:solidFill>
                          <a:effectLst/>
                          <a:latin typeface="Calibri" panose="020F0502020204030204" pitchFamily="34" charset="0"/>
                          <a:cs typeface="Calibri" panose="020F0502020204030204" pitchFamily="34" charset="0"/>
                        </a:rPr>
                        <a:t>Supporting evidence</a:t>
                      </a:r>
                      <a:endPar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r>
                        <a:rPr lang="en-US" sz="650" b="1" dirty="0">
                          <a:effectLst/>
                          <a:latin typeface="Calibri" panose="020F0502020204030204" pitchFamily="34" charset="0"/>
                          <a:cs typeface="Calibri" panose="020F0502020204030204" pitchFamily="34" charset="0"/>
                        </a:rPr>
                        <a:t>Plan and monitor</a:t>
                      </a:r>
                      <a:br>
                        <a:rPr lang="en-US" sz="700" b="1" dirty="0">
                          <a:effectLst/>
                          <a:latin typeface="Calibri" panose="020F0502020204030204" pitchFamily="34" charset="0"/>
                          <a:cs typeface="Calibri" panose="020F0502020204030204" pitchFamily="34" charset="0"/>
                        </a:rPr>
                      </a:br>
                      <a:r>
                        <a:rPr lang="en-US" sz="500" b="1" dirty="0">
                          <a:effectLst/>
                          <a:latin typeface="Calibri" panose="020F0502020204030204" pitchFamily="34" charset="0"/>
                          <a:cs typeface="Calibri" panose="020F0502020204030204" pitchFamily="34" charset="0"/>
                        </a:rPr>
                        <a:t>(Complete now and monitor)</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8936110"/>
                  </a:ext>
                </a:extLst>
              </a:tr>
              <a:tr h="164253">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US" sz="700" b="1" dirty="0">
                          <a:solidFill>
                            <a:sysClr val="windowText" lastClr="000000"/>
                          </a:solidFill>
                          <a:latin typeface="Calibri" panose="020F0502020204030204" pitchFamily="34" charset="0"/>
                          <a:cs typeface="Calibri" panose="020F0502020204030204" pitchFamily="34" charset="0"/>
                        </a:rPr>
                        <a:t>What impact have you seen?</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Are the improvements sustainable? How?</a:t>
                      </a:r>
                      <a:endParaRPr lang="en-US" sz="700" b="1"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GB" sz="700" b="1"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rPr>
                        <a:t>Supporting evidence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b="1" dirty="0">
                          <a:solidFill>
                            <a:sysClr val="windowText" lastClr="000000"/>
                          </a:solidFill>
                          <a:effectLst/>
                          <a:latin typeface="Calibri" panose="020F0502020204030204" pitchFamily="34" charset="0"/>
                          <a:cs typeface="Calibri" panose="020F0502020204030204" pitchFamily="34" charset="0"/>
                        </a:rPr>
                        <a:t>Approx. cost</a:t>
                      </a:r>
                      <a:endParaRPr lang="en-GB" sz="700" b="1"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3420514327"/>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r>
                        <a:rPr lang="en-US" sz="650" b="1" dirty="0">
                          <a:latin typeface="Calibri" panose="020F0502020204030204" pitchFamily="34" charset="0"/>
                          <a:cs typeface="Calibri" panose="020F0502020204030204" pitchFamily="34" charset="0"/>
                        </a:rPr>
                        <a:t>Evaluate</a:t>
                      </a:r>
                      <a:r>
                        <a:rPr lang="en-US" sz="700" b="1" dirty="0">
                          <a:latin typeface="Calibri" panose="020F0502020204030204" pitchFamily="34" charset="0"/>
                          <a:cs typeface="Calibri" panose="020F0502020204030204" pitchFamily="34" charset="0"/>
                        </a:rPr>
                        <a:t> </a:t>
                      </a:r>
                      <a:r>
                        <a:rPr lang="en-US" sz="500" b="1" dirty="0">
                          <a:latin typeface="Calibri" panose="020F0502020204030204" pitchFamily="34" charset="0"/>
                          <a:cs typeface="Calibri" panose="020F0502020204030204" pitchFamily="34" charset="0"/>
                        </a:rPr>
                        <a:t>(Complete in July)</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p>
                      <a:pPr algn="l">
                        <a:lnSpc>
                          <a:spcPct val="100000"/>
                        </a:lnSpc>
                      </a:pPr>
                      <a:endParaRPr lang="en-US" sz="600" b="1" dirty="0">
                        <a:solidFill>
                          <a:schemeClr val="tx1"/>
                        </a:solidFill>
                        <a:latin typeface="Calibri" panose="020F0502020204030204" pitchFamily="34" charset="0"/>
                        <a:cs typeface="Calibri" panose="020F0502020204030204" pitchFamily="34" charset="0"/>
                      </a:endParaRPr>
                    </a:p>
                    <a:p>
                      <a:pPr algn="l">
                        <a:lnSpc>
                          <a:spcPct val="100000"/>
                        </a:lnSpc>
                      </a:pPr>
                      <a:endParaRPr lang="en-US" sz="600" dirty="0">
                        <a:solidFill>
                          <a:schemeClr val="tx1"/>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72556584"/>
                  </a:ext>
                </a:extLst>
              </a:tr>
            </a:tbl>
          </a:graphicData>
        </a:graphic>
      </p:graphicFrame>
    </p:spTree>
    <p:extLst>
      <p:ext uri="{BB962C8B-B14F-4D97-AF65-F5344CB8AC3E}">
        <p14:creationId xmlns:p14="http://schemas.microsoft.com/office/powerpoint/2010/main" val="1655039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07E74-3833-29CE-207E-3CF48DC16C3A}"/>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25AEBBDF-DE55-F66C-1809-BA1423BE9834}"/>
              </a:ext>
            </a:extLst>
          </p:cNvPr>
          <p:cNvPicPr>
            <a:picLocks noChangeAspect="1"/>
          </p:cNvPicPr>
          <p:nvPr/>
        </p:nvPicPr>
        <p:blipFill>
          <a:blip r:embed="rId2"/>
          <a:stretch>
            <a:fillRect/>
          </a:stretch>
        </p:blipFill>
        <p:spPr>
          <a:xfrm>
            <a:off x="-16769" y="0"/>
            <a:ext cx="6166284" cy="4322536"/>
          </a:xfrm>
          <a:prstGeom prst="rect">
            <a:avLst/>
          </a:prstGeom>
        </p:spPr>
      </p:pic>
      <p:sp>
        <p:nvSpPr>
          <p:cNvPr id="4" name="TextBox 3">
            <a:extLst>
              <a:ext uri="{FF2B5EF4-FFF2-40B4-BE49-F238E27FC236}">
                <a16:creationId xmlns:a16="http://schemas.microsoft.com/office/drawing/2014/main" id="{089E5778-2ABF-786D-E9E1-7E651E56A44F}"/>
              </a:ext>
            </a:extLst>
          </p:cNvPr>
          <p:cNvSpPr txBox="1"/>
          <p:nvPr/>
        </p:nvSpPr>
        <p:spPr>
          <a:xfrm>
            <a:off x="241825" y="172240"/>
            <a:ext cx="3559359" cy="246221"/>
          </a:xfrm>
          <a:prstGeom prst="rect">
            <a:avLst/>
          </a:prstGeom>
          <a:noFill/>
        </p:spPr>
        <p:txBody>
          <a:bodyPr wrap="square" rtlCol="0">
            <a:spAutoFit/>
          </a:bodyPr>
          <a:lstStyle/>
          <a:p>
            <a:r>
              <a:rPr lang="en-US" sz="1000" b="1" dirty="0">
                <a:latin typeface="Calibri" panose="020F0502020204030204" pitchFamily="34" charset="0"/>
                <a:cs typeface="Calibri" panose="020F0502020204030204" pitchFamily="34" charset="0"/>
              </a:rPr>
              <a:t>Your objective:</a:t>
            </a:r>
          </a:p>
        </p:txBody>
      </p:sp>
      <p:graphicFrame>
        <p:nvGraphicFramePr>
          <p:cNvPr id="2" name="Table 1">
            <a:extLst>
              <a:ext uri="{FF2B5EF4-FFF2-40B4-BE49-F238E27FC236}">
                <a16:creationId xmlns:a16="http://schemas.microsoft.com/office/drawing/2014/main" id="{49DC3219-B457-2767-3A43-739FED7A8C4E}"/>
              </a:ext>
            </a:extLst>
          </p:cNvPr>
          <p:cNvGraphicFramePr>
            <a:graphicFrameLocks noGrp="1"/>
          </p:cNvGraphicFramePr>
          <p:nvPr>
            <p:extLst>
              <p:ext uri="{D42A27DB-BD31-4B8C-83A1-F6EECF244321}">
                <p14:modId xmlns:p14="http://schemas.microsoft.com/office/powerpoint/2010/main" val="2245848505"/>
              </p:ext>
            </p:extLst>
          </p:nvPr>
        </p:nvGraphicFramePr>
        <p:xfrm>
          <a:off x="294842" y="694098"/>
          <a:ext cx="5530128" cy="3185160"/>
        </p:xfrm>
        <a:graphic>
          <a:graphicData uri="http://schemas.openxmlformats.org/drawingml/2006/table">
            <a:tbl>
              <a:tblPr firstRow="1" bandRow="1">
                <a:tableStyleId>{5C22544A-7EE6-4342-B048-85BDC9FD1C3A}</a:tableStyleId>
              </a:tblPr>
              <a:tblGrid>
                <a:gridCol w="497638">
                  <a:extLst>
                    <a:ext uri="{9D8B030D-6E8A-4147-A177-3AD203B41FA5}">
                      <a16:colId xmlns:a16="http://schemas.microsoft.com/office/drawing/2014/main" val="1397519339"/>
                    </a:ext>
                  </a:extLst>
                </a:gridCol>
                <a:gridCol w="1158240">
                  <a:extLst>
                    <a:ext uri="{9D8B030D-6E8A-4147-A177-3AD203B41FA5}">
                      <a16:colId xmlns:a16="http://schemas.microsoft.com/office/drawing/2014/main" val="3874769663"/>
                    </a:ext>
                  </a:extLst>
                </a:gridCol>
                <a:gridCol w="1442384">
                  <a:extLst>
                    <a:ext uri="{9D8B030D-6E8A-4147-A177-3AD203B41FA5}">
                      <a16:colId xmlns:a16="http://schemas.microsoft.com/office/drawing/2014/main" val="279180329"/>
                    </a:ext>
                  </a:extLst>
                </a:gridCol>
                <a:gridCol w="1491316">
                  <a:extLst>
                    <a:ext uri="{9D8B030D-6E8A-4147-A177-3AD203B41FA5}">
                      <a16:colId xmlns:a16="http://schemas.microsoft.com/office/drawing/2014/main" val="1419483341"/>
                    </a:ext>
                  </a:extLst>
                </a:gridCol>
                <a:gridCol w="940550">
                  <a:extLst>
                    <a:ext uri="{9D8B030D-6E8A-4147-A177-3AD203B41FA5}">
                      <a16:colId xmlns:a16="http://schemas.microsoft.com/office/drawing/2014/main" val="1532179531"/>
                    </a:ext>
                  </a:extLst>
                </a:gridCol>
              </a:tblGrid>
              <a:tr h="226247">
                <a:tc>
                  <a:txBody>
                    <a:bodyPr/>
                    <a:lstStyle/>
                    <a:p>
                      <a:pPr algn="ct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US" sz="700" dirty="0">
                          <a:solidFill>
                            <a:sysClr val="windowText" lastClr="000000"/>
                          </a:solidFill>
                          <a:latin typeface="Calibri" panose="020F0502020204030204" pitchFamily="34" charset="0"/>
                          <a:cs typeface="Calibri" panose="020F0502020204030204" pitchFamily="34" charset="0"/>
                        </a:rPr>
                        <a:t>Intent - what is your objective?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Implementation - How will you achieve this?</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rPr>
                        <a:t>Impact - What do you hope to see?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dirty="0">
                          <a:solidFill>
                            <a:sysClr val="windowText" lastClr="000000"/>
                          </a:solidFill>
                          <a:effectLst/>
                          <a:latin typeface="Calibri" panose="020F0502020204030204" pitchFamily="34" charset="0"/>
                          <a:cs typeface="Calibri" panose="020F0502020204030204" pitchFamily="34" charset="0"/>
                        </a:rPr>
                        <a:t>Supporting evidence</a:t>
                      </a:r>
                      <a:endPar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r>
                        <a:rPr lang="en-US" sz="650" b="1" dirty="0">
                          <a:effectLst/>
                          <a:latin typeface="Calibri" panose="020F0502020204030204" pitchFamily="34" charset="0"/>
                          <a:cs typeface="Calibri" panose="020F0502020204030204" pitchFamily="34" charset="0"/>
                        </a:rPr>
                        <a:t>Plan and monitor</a:t>
                      </a:r>
                      <a:br>
                        <a:rPr lang="en-US" sz="700" b="1" dirty="0">
                          <a:effectLst/>
                          <a:latin typeface="Calibri" panose="020F0502020204030204" pitchFamily="34" charset="0"/>
                          <a:cs typeface="Calibri" panose="020F0502020204030204" pitchFamily="34" charset="0"/>
                        </a:rPr>
                      </a:br>
                      <a:r>
                        <a:rPr lang="en-US" sz="500" b="1" dirty="0">
                          <a:effectLst/>
                          <a:latin typeface="Calibri" panose="020F0502020204030204" pitchFamily="34" charset="0"/>
                          <a:cs typeface="Calibri" panose="020F0502020204030204" pitchFamily="34" charset="0"/>
                        </a:rPr>
                        <a:t>(Complete now and monitor)</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8936110"/>
                  </a:ext>
                </a:extLst>
              </a:tr>
              <a:tr h="164253">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US" sz="700" b="1" dirty="0">
                          <a:solidFill>
                            <a:sysClr val="windowText" lastClr="000000"/>
                          </a:solidFill>
                          <a:latin typeface="Calibri" panose="020F0502020204030204" pitchFamily="34" charset="0"/>
                          <a:cs typeface="Calibri" panose="020F0502020204030204" pitchFamily="34" charset="0"/>
                        </a:rPr>
                        <a:t>What impact have you seen?</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Are the improvements sustainable? How?</a:t>
                      </a:r>
                      <a:endParaRPr lang="en-US" sz="700" b="1"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GB" sz="700" b="1"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rPr>
                        <a:t>Supporting evidence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b="1" dirty="0">
                          <a:solidFill>
                            <a:sysClr val="windowText" lastClr="000000"/>
                          </a:solidFill>
                          <a:effectLst/>
                          <a:latin typeface="Calibri" panose="020F0502020204030204" pitchFamily="34" charset="0"/>
                          <a:cs typeface="Calibri" panose="020F0502020204030204" pitchFamily="34" charset="0"/>
                        </a:rPr>
                        <a:t>Approx. cost</a:t>
                      </a:r>
                      <a:endParaRPr lang="en-GB" sz="700" b="1"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3420514327"/>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r>
                        <a:rPr lang="en-US" sz="650" b="1" dirty="0">
                          <a:latin typeface="Calibri" panose="020F0502020204030204" pitchFamily="34" charset="0"/>
                          <a:cs typeface="Calibri" panose="020F0502020204030204" pitchFamily="34" charset="0"/>
                        </a:rPr>
                        <a:t>Evaluate</a:t>
                      </a:r>
                      <a:r>
                        <a:rPr lang="en-US" sz="700" b="1" dirty="0">
                          <a:latin typeface="Calibri" panose="020F0502020204030204" pitchFamily="34" charset="0"/>
                          <a:cs typeface="Calibri" panose="020F0502020204030204" pitchFamily="34" charset="0"/>
                        </a:rPr>
                        <a:t> </a:t>
                      </a:r>
                      <a:r>
                        <a:rPr lang="en-US" sz="500" b="1" dirty="0">
                          <a:latin typeface="Calibri" panose="020F0502020204030204" pitchFamily="34" charset="0"/>
                          <a:cs typeface="Calibri" panose="020F0502020204030204" pitchFamily="34" charset="0"/>
                        </a:rPr>
                        <a:t>(Complete in July)</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Add text here</a:t>
                      </a:r>
                    </a:p>
                    <a:p>
                      <a:pPr algn="l">
                        <a:lnSpc>
                          <a:spcPct val="100000"/>
                        </a:lnSpc>
                      </a:pPr>
                      <a:endParaRPr lang="en-US" sz="600" b="1" dirty="0">
                        <a:solidFill>
                          <a:schemeClr val="tx1"/>
                        </a:solidFill>
                        <a:latin typeface="Calibri" panose="020F0502020204030204" pitchFamily="34" charset="0"/>
                        <a:cs typeface="Calibri" panose="020F0502020204030204" pitchFamily="34" charset="0"/>
                      </a:endParaRPr>
                    </a:p>
                    <a:p>
                      <a:pPr algn="l">
                        <a:lnSpc>
                          <a:spcPct val="100000"/>
                        </a:lnSpc>
                      </a:pPr>
                      <a:endParaRPr lang="en-US" sz="600" dirty="0">
                        <a:solidFill>
                          <a:schemeClr val="tx1"/>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72556584"/>
                  </a:ext>
                </a:extLst>
              </a:tr>
            </a:tbl>
          </a:graphicData>
        </a:graphic>
      </p:graphicFrame>
    </p:spTree>
    <p:extLst>
      <p:ext uri="{BB962C8B-B14F-4D97-AF65-F5344CB8AC3E}">
        <p14:creationId xmlns:p14="http://schemas.microsoft.com/office/powerpoint/2010/main" val="1263486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9847C-2B42-CB6E-A3A8-FBC53086DBEA}"/>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480D0268-9FFC-E12D-3361-CE303B154D08}"/>
              </a:ext>
            </a:extLst>
          </p:cNvPr>
          <p:cNvPicPr>
            <a:picLocks noChangeAspect="1"/>
          </p:cNvPicPr>
          <p:nvPr/>
        </p:nvPicPr>
        <p:blipFill>
          <a:blip r:embed="rId2"/>
          <a:stretch>
            <a:fillRect/>
          </a:stretch>
        </p:blipFill>
        <p:spPr>
          <a:xfrm>
            <a:off x="-23749" y="0"/>
            <a:ext cx="6187224" cy="4322536"/>
          </a:xfrm>
          <a:prstGeom prst="rect">
            <a:avLst/>
          </a:prstGeom>
        </p:spPr>
      </p:pic>
      <p:sp>
        <p:nvSpPr>
          <p:cNvPr id="4" name="TextBox 3">
            <a:extLst>
              <a:ext uri="{FF2B5EF4-FFF2-40B4-BE49-F238E27FC236}">
                <a16:creationId xmlns:a16="http://schemas.microsoft.com/office/drawing/2014/main" id="{61BAB802-43D4-8699-5757-2F1FE9113452}"/>
              </a:ext>
            </a:extLst>
          </p:cNvPr>
          <p:cNvSpPr txBox="1"/>
          <p:nvPr/>
        </p:nvSpPr>
        <p:spPr>
          <a:xfrm>
            <a:off x="241825" y="226711"/>
            <a:ext cx="3559359" cy="276999"/>
          </a:xfrm>
          <a:prstGeom prst="rect">
            <a:avLst/>
          </a:prstGeom>
          <a:noFill/>
        </p:spPr>
        <p:txBody>
          <a:bodyPr wrap="square" rtlCol="0">
            <a:spAutoFit/>
          </a:bodyPr>
          <a:lstStyle/>
          <a:p>
            <a:r>
              <a:rPr lang="en-US" sz="1200" b="1" dirty="0">
                <a:latin typeface="Calibri" panose="020F0502020204030204" pitchFamily="34" charset="0"/>
                <a:cs typeface="Calibri" panose="020F0502020204030204" pitchFamily="34" charset="0"/>
              </a:rPr>
              <a:t>Review of the last academic year (2024/2025)</a:t>
            </a:r>
          </a:p>
        </p:txBody>
      </p:sp>
      <p:sp>
        <p:nvSpPr>
          <p:cNvPr id="2" name="Rectangle 1">
            <a:extLst>
              <a:ext uri="{FF2B5EF4-FFF2-40B4-BE49-F238E27FC236}">
                <a16:creationId xmlns:a16="http://schemas.microsoft.com/office/drawing/2014/main" id="{839CA36D-C1F1-EC25-6FEA-2CE3AA0EF20F}"/>
              </a:ext>
            </a:extLst>
          </p:cNvPr>
          <p:cNvSpPr/>
          <p:nvPr/>
        </p:nvSpPr>
        <p:spPr>
          <a:xfrm>
            <a:off x="146584" y="167948"/>
            <a:ext cx="5870308" cy="439325"/>
          </a:xfrm>
          <a:prstGeom prst="rect">
            <a:avLst/>
          </a:prstGeom>
          <a:solidFill>
            <a:schemeClr val="bg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90DCC7D-37B2-168B-8CF8-B93E9B7FE518}"/>
              </a:ext>
            </a:extLst>
          </p:cNvPr>
          <p:cNvSpPr txBox="1"/>
          <p:nvPr/>
        </p:nvSpPr>
        <p:spPr>
          <a:xfrm>
            <a:off x="-37709" y="172166"/>
            <a:ext cx="6187224" cy="215444"/>
          </a:xfrm>
          <a:prstGeom prst="rect">
            <a:avLst/>
          </a:prstGeom>
          <a:noFill/>
        </p:spPr>
        <p:txBody>
          <a:bodyPr wrap="square">
            <a:spAutoFit/>
          </a:bodyPr>
          <a:lstStyle/>
          <a:p>
            <a:pPr algn="ctr">
              <a:buNone/>
            </a:pPr>
            <a:r>
              <a:rPr lang="en-GB" sz="800" b="1" dirty="0">
                <a:effectLst/>
                <a:latin typeface="Calibri" panose="020F0502020204030204" pitchFamily="34" charset="0"/>
                <a:ea typeface="Calibri" panose="020F0502020204030204" pitchFamily="34" charset="0"/>
              </a:rPr>
              <a:t>This page has been left blank for any notes or supporting information.</a:t>
            </a:r>
            <a:endParaRPr lang="en-GB" sz="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606010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66DBE-18A7-A19C-92D3-CC996F629742}"/>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7CAAD77C-C201-D385-6F94-B57DFA3AC955}"/>
              </a:ext>
            </a:extLst>
          </p:cNvPr>
          <p:cNvPicPr>
            <a:picLocks noChangeAspect="1"/>
          </p:cNvPicPr>
          <p:nvPr/>
        </p:nvPicPr>
        <p:blipFill>
          <a:blip r:embed="rId2"/>
          <a:stretch>
            <a:fillRect/>
          </a:stretch>
        </p:blipFill>
        <p:spPr>
          <a:xfrm>
            <a:off x="0" y="-2948"/>
            <a:ext cx="6154057" cy="4325484"/>
          </a:xfrm>
          <a:prstGeom prst="rect">
            <a:avLst/>
          </a:prstGeom>
        </p:spPr>
      </p:pic>
      <p:sp>
        <p:nvSpPr>
          <p:cNvPr id="2" name="TextBox 1">
            <a:extLst>
              <a:ext uri="{FF2B5EF4-FFF2-40B4-BE49-F238E27FC236}">
                <a16:creationId xmlns:a16="http://schemas.microsoft.com/office/drawing/2014/main" id="{D74AD989-60DA-E3F8-4931-F4AB2DA34FC1}"/>
              </a:ext>
            </a:extLst>
          </p:cNvPr>
          <p:cNvSpPr txBox="1"/>
          <p:nvPr/>
        </p:nvSpPr>
        <p:spPr>
          <a:xfrm>
            <a:off x="241825" y="211597"/>
            <a:ext cx="3559359" cy="276999"/>
          </a:xfrm>
          <a:prstGeom prst="rect">
            <a:avLst/>
          </a:prstGeom>
          <a:noFill/>
        </p:spPr>
        <p:txBody>
          <a:bodyPr wrap="square" rtlCol="0">
            <a:spAutoFit/>
          </a:bodyPr>
          <a:lstStyle/>
          <a:p>
            <a:r>
              <a:rPr lang="en-US" sz="1200" b="1" dirty="0">
                <a:latin typeface="Calibri" panose="020F0502020204030204" pitchFamily="34" charset="0"/>
                <a:cs typeface="Calibri" panose="020F0502020204030204" pitchFamily="34" charset="0"/>
              </a:rPr>
              <a:t>PE and sport premium monitoring and tracking form</a:t>
            </a:r>
            <a:r>
              <a:rPr lang="en-GB" sz="1200" b="1" dirty="0">
                <a:latin typeface="Calibri" panose="020F0502020204030204" pitchFamily="34" charset="0"/>
                <a:cs typeface="Calibri" panose="020F0502020204030204" pitchFamily="34" charset="0"/>
              </a:rPr>
              <a:t> </a:t>
            </a:r>
            <a:endParaRPr lang="en-US" sz="1200" b="1" dirty="0">
              <a:latin typeface="Calibri" panose="020F0502020204030204" pitchFamily="34" charset="0"/>
              <a:cs typeface="Calibri" panose="020F0502020204030204" pitchFamily="34" charset="0"/>
            </a:endParaRPr>
          </a:p>
        </p:txBody>
      </p:sp>
      <p:sp>
        <p:nvSpPr>
          <p:cNvPr id="6" name="Text Box 2">
            <a:extLst>
              <a:ext uri="{FF2B5EF4-FFF2-40B4-BE49-F238E27FC236}">
                <a16:creationId xmlns:a16="http://schemas.microsoft.com/office/drawing/2014/main" id="{E75BBE26-0E13-8E2A-5BAF-A450B00A85BD}"/>
              </a:ext>
            </a:extLst>
          </p:cNvPr>
          <p:cNvSpPr txBox="1">
            <a:spLocks noChangeArrowheads="1"/>
          </p:cNvSpPr>
          <p:nvPr/>
        </p:nvSpPr>
        <p:spPr bwMode="auto">
          <a:xfrm>
            <a:off x="241825" y="663646"/>
            <a:ext cx="5695149" cy="3424476"/>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noAutofit/>
          </a:bodyPr>
          <a:lstStyle/>
          <a:p>
            <a:pPr marL="171450" marR="419100" lvl="0" indent="-171450">
              <a:lnSpc>
                <a:spcPct val="124000"/>
              </a:lnSpc>
              <a:buFont typeface="Arial" panose="020B0604020202020204" pitchFamily="34" charset="0"/>
              <a:buChar char="•"/>
            </a:pPr>
            <a:r>
              <a:rPr lang="en-US" sz="850" dirty="0">
                <a:effectLst/>
                <a:latin typeface="Calibri" panose="020F0502020204030204" pitchFamily="34" charset="0"/>
                <a:ea typeface="Calibri" panose="020F0502020204030204" pitchFamily="34" charset="0"/>
                <a:cs typeface="Calibri" panose="020F0502020204030204" pitchFamily="34" charset="0"/>
              </a:rPr>
              <a:t>It is intended that this template should be used as preparation for the completion of the statutory DfE PE and sport premium digital expenditure</a:t>
            </a:r>
            <a:r>
              <a:rPr lang="en-US" sz="850" spc="-55"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reporting return.</a:t>
            </a:r>
            <a:r>
              <a:rPr lang="en-US" sz="850" spc="-55"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You</a:t>
            </a:r>
            <a:r>
              <a:rPr lang="en-US" sz="850" spc="-55"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can</a:t>
            </a:r>
            <a:r>
              <a:rPr lang="en-US" sz="850" spc="-55"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upload</a:t>
            </a:r>
            <a:r>
              <a:rPr lang="en-US" sz="850" spc="-55"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data</a:t>
            </a:r>
            <a:r>
              <a:rPr lang="en-US" sz="850" spc="-55"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(including</a:t>
            </a:r>
            <a:r>
              <a:rPr lang="en-US" sz="850" spc="-55"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swimming) from this template onto this platform once it becomes accessible. </a:t>
            </a:r>
            <a:endParaRPr lang="en-GB" sz="850" dirty="0">
              <a:latin typeface="Calibri" panose="020F0502020204030204" pitchFamily="34" charset="0"/>
              <a:ea typeface="Calibri" panose="020F0502020204030204" pitchFamily="34" charset="0"/>
              <a:cs typeface="Calibri" panose="020F0502020204030204" pitchFamily="34" charset="0"/>
            </a:endParaRPr>
          </a:p>
          <a:p>
            <a:pPr marL="171450" marR="419100" lvl="0" indent="-171450">
              <a:lnSpc>
                <a:spcPct val="124000"/>
              </a:lnSpc>
              <a:buFont typeface="Arial" panose="020B0604020202020204" pitchFamily="34" charset="0"/>
              <a:buChar char="•"/>
            </a:pPr>
            <a:r>
              <a:rPr lang="en-US" sz="850" dirty="0">
                <a:effectLst/>
                <a:latin typeface="Calibri" panose="020F0502020204030204" pitchFamily="34" charset="0"/>
                <a:ea typeface="Calibri" panose="020F0502020204030204" pitchFamily="34" charset="0"/>
                <a:cs typeface="Calibri" panose="020F0502020204030204" pitchFamily="34" charset="0"/>
              </a:rPr>
              <a:t>The template is a working document that you can amend and update during the year.</a:t>
            </a:r>
            <a:endParaRPr lang="en-GB" sz="850" dirty="0">
              <a:latin typeface="Calibri" panose="020F0502020204030204" pitchFamily="34" charset="0"/>
              <a:ea typeface="Calibri" panose="020F0502020204030204" pitchFamily="34" charset="0"/>
              <a:cs typeface="Calibri" panose="020F0502020204030204" pitchFamily="34" charset="0"/>
            </a:endParaRPr>
          </a:p>
          <a:p>
            <a:pPr marL="171450" marR="419100" lvl="0" indent="-171450">
              <a:lnSpc>
                <a:spcPct val="124000"/>
              </a:lnSpc>
              <a:buFont typeface="Arial" panose="020B0604020202020204" pitchFamily="34" charset="0"/>
              <a:buChar char="•"/>
            </a:pPr>
            <a:r>
              <a:rPr lang="en-US" sz="850" dirty="0">
                <a:effectLst/>
                <a:latin typeface="Calibri" panose="020F0502020204030204" pitchFamily="34" charset="0"/>
                <a:ea typeface="Calibri" panose="020F0502020204030204" pitchFamily="34" charset="0"/>
                <a:cs typeface="Calibri" panose="020F0502020204030204" pitchFamily="34" charset="0"/>
              </a:rPr>
              <a:t>Before</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you</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decide</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how</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you</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are</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going</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to</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use</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the</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funding</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for</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this</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academic</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year</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you</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should</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reflect</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and evaluate the impact of your use of you PE and sport premium funding in 2024/25.</a:t>
            </a:r>
            <a:endParaRPr lang="en-GB" sz="850" dirty="0">
              <a:latin typeface="Calibri" panose="020F0502020204030204" pitchFamily="34" charset="0"/>
              <a:ea typeface="Calibri" panose="020F0502020204030204" pitchFamily="34" charset="0"/>
              <a:cs typeface="Calibri" panose="020F0502020204030204" pitchFamily="34" charset="0"/>
            </a:endParaRPr>
          </a:p>
          <a:p>
            <a:pPr marL="171450" marR="419100" lvl="0" indent="-171450">
              <a:lnSpc>
                <a:spcPct val="124000"/>
              </a:lnSpc>
              <a:buFont typeface="Arial" panose="020B0604020202020204" pitchFamily="34" charset="0"/>
              <a:buChar char="•"/>
            </a:pPr>
            <a:r>
              <a:rPr lang="en-US" sz="850" dirty="0">
                <a:effectLst/>
                <a:latin typeface="Calibri" panose="020F0502020204030204" pitchFamily="34" charset="0"/>
                <a:ea typeface="Calibri" panose="020F0502020204030204" pitchFamily="34" charset="0"/>
                <a:cs typeface="Calibri" panose="020F0502020204030204" pitchFamily="34" charset="0"/>
              </a:rPr>
              <a:t>You should use</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your</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evaluation</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of</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last</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year’s</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funding</a:t>
            </a:r>
            <a:r>
              <a:rPr lang="en-US" sz="850" spc="-30" dirty="0">
                <a:effectLst/>
                <a:latin typeface="Calibri" panose="020F0502020204030204" pitchFamily="34" charset="0"/>
                <a:ea typeface="Calibri" panose="020F0502020204030204" pitchFamily="34" charset="0"/>
                <a:cs typeface="Calibri" panose="020F0502020204030204" pitchFamily="34" charset="0"/>
              </a:rPr>
              <a:t> to help </a:t>
            </a:r>
            <a:r>
              <a:rPr lang="en-US" sz="850" dirty="0">
                <a:effectLst/>
                <a:latin typeface="Calibri" panose="020F0502020204030204" pitchFamily="34" charset="0"/>
                <a:ea typeface="Calibri" panose="020F0502020204030204" pitchFamily="34" charset="0"/>
                <a:cs typeface="Calibri" panose="020F0502020204030204" pitchFamily="34" charset="0"/>
              </a:rPr>
              <a:t>you</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decide</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what</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to</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do</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this</a:t>
            </a:r>
            <a:r>
              <a:rPr lang="en-US" sz="850" spc="-30" dirty="0">
                <a:effectLst/>
                <a:latin typeface="Calibri" panose="020F0502020204030204" pitchFamily="34" charset="0"/>
                <a:ea typeface="Calibri" panose="020F0502020204030204" pitchFamily="34" charset="0"/>
                <a:cs typeface="Calibri" panose="020F0502020204030204" pitchFamily="34" charset="0"/>
              </a:rPr>
              <a:t> </a:t>
            </a:r>
            <a:r>
              <a:rPr lang="en-US" sz="850" dirty="0">
                <a:effectLst/>
                <a:latin typeface="Calibri" panose="020F0502020204030204" pitchFamily="34" charset="0"/>
                <a:ea typeface="Calibri" panose="020F0502020204030204" pitchFamily="34" charset="0"/>
                <a:cs typeface="Calibri" panose="020F0502020204030204" pitchFamily="34" charset="0"/>
              </a:rPr>
              <a:t>academic year, how you will do it, and what impact you expect it to have. </a:t>
            </a:r>
          </a:p>
          <a:p>
            <a:pPr marL="171450" marR="419100" lvl="0" indent="-171450">
              <a:lnSpc>
                <a:spcPct val="124000"/>
              </a:lnSpc>
              <a:buFont typeface="Arial" panose="020B0604020202020204" pitchFamily="34" charset="0"/>
              <a:buChar char="•"/>
            </a:pPr>
            <a:r>
              <a:rPr lang="en-US" sz="850" dirty="0">
                <a:effectLst/>
                <a:latin typeface="Calibri" panose="020F0502020204030204" pitchFamily="34" charset="0"/>
                <a:ea typeface="Calibri" panose="020F0502020204030204" pitchFamily="34" charset="0"/>
                <a:cs typeface="Calibri" panose="020F0502020204030204" pitchFamily="34" charset="0"/>
              </a:rPr>
              <a:t>All spending of the funding must conform with the terms outlined in the conditions of grant </a:t>
            </a:r>
            <a:endParaRPr lang="en-GB" sz="850" dirty="0">
              <a:latin typeface="Calibri" panose="020F0502020204030204" pitchFamily="34" charset="0"/>
              <a:ea typeface="Calibri" panose="020F0502020204030204" pitchFamily="34" charset="0"/>
              <a:cs typeface="Calibri" panose="020F0502020204030204" pitchFamily="34" charset="0"/>
            </a:endParaRPr>
          </a:p>
          <a:p>
            <a:pPr marL="171450" marR="419100" lvl="0" indent="-171450">
              <a:lnSpc>
                <a:spcPct val="124000"/>
              </a:lnSpc>
              <a:buFont typeface="Arial" panose="020B0604020202020204" pitchFamily="34" charset="0"/>
              <a:buChar char="•"/>
            </a:pPr>
            <a:r>
              <a:rPr lang="en-US" sz="850" dirty="0">
                <a:effectLst/>
                <a:latin typeface="Calibri" panose="020F0502020204030204" pitchFamily="34" charset="0"/>
                <a:ea typeface="Calibri" panose="020F0502020204030204" pitchFamily="34" charset="0"/>
                <a:cs typeface="Calibri" panose="020F0502020204030204" pitchFamily="34" charset="0"/>
              </a:rPr>
              <a:t>The summative digital expenditure reporting from June 2026 will continue to include swimming and water safety information. PE and sport premium funding can be used to provide top-up lessons, where necessary, to ensure pupils meet national curriculum swimming requirements</a:t>
            </a:r>
            <a:endParaRPr lang="en-GB" sz="850" dirty="0">
              <a:latin typeface="Calibri" panose="020F0502020204030204" pitchFamily="34" charset="0"/>
              <a:ea typeface="Calibri" panose="020F0502020204030204" pitchFamily="34" charset="0"/>
              <a:cs typeface="Calibri" panose="020F0502020204030204" pitchFamily="34" charset="0"/>
            </a:endParaRPr>
          </a:p>
          <a:p>
            <a:pPr marL="171450" marR="419100" lvl="0" indent="-171450">
              <a:lnSpc>
                <a:spcPct val="124000"/>
              </a:lnSpc>
              <a:buFont typeface="Arial" panose="020B0604020202020204" pitchFamily="34" charset="0"/>
              <a:buChar char="•"/>
            </a:pPr>
            <a:r>
              <a:rPr lang="en-US" sz="850" dirty="0">
                <a:effectLst/>
                <a:latin typeface="Calibri" panose="020F0502020204030204" pitchFamily="34" charset="0"/>
                <a:ea typeface="Calibri" panose="020F0502020204030204" pitchFamily="34" charset="0"/>
                <a:cs typeface="Calibri" panose="020F0502020204030204" pitchFamily="34" charset="0"/>
              </a:rPr>
              <a:t>To ensure funding is used effectively and based on your school’s needs; guidance and examples of best practice across schools can be found here. </a:t>
            </a:r>
            <a:endParaRPr lang="en-GB" sz="850" dirty="0">
              <a:latin typeface="Calibri" panose="020F0502020204030204" pitchFamily="34" charset="0"/>
              <a:ea typeface="Calibri" panose="020F0502020204030204" pitchFamily="34" charset="0"/>
              <a:cs typeface="Calibri" panose="020F0502020204030204" pitchFamily="34" charset="0"/>
            </a:endParaRPr>
          </a:p>
          <a:p>
            <a:pPr marL="171450" marR="419100" lvl="0" indent="-171450">
              <a:lnSpc>
                <a:spcPct val="124000"/>
              </a:lnSpc>
              <a:buFont typeface="Arial" panose="020B0604020202020204" pitchFamily="34" charset="0"/>
              <a:buChar char="•"/>
            </a:pPr>
            <a:r>
              <a:rPr lang="en-US" sz="850" dirty="0">
                <a:effectLst/>
                <a:latin typeface="Calibri" panose="020F0502020204030204" pitchFamily="34" charset="0"/>
                <a:ea typeface="Calibri" panose="020F0502020204030204" pitchFamily="34" charset="0"/>
                <a:cs typeface="Calibri" panose="020F0502020204030204" pitchFamily="34" charset="0"/>
              </a:rPr>
              <a:t>You must use the funding to make additional and sustainable improvements to the PE and sport in your school. </a:t>
            </a:r>
            <a:endParaRPr lang="en-GB" sz="850" dirty="0">
              <a:latin typeface="Calibri" panose="020F0502020204030204" pitchFamily="34" charset="0"/>
              <a:ea typeface="Calibri" panose="020F0502020204030204" pitchFamily="34" charset="0"/>
              <a:cs typeface="Calibri" panose="020F0502020204030204" pitchFamily="34" charset="0"/>
            </a:endParaRPr>
          </a:p>
          <a:p>
            <a:pPr marL="171450" marR="419100" lvl="0" indent="-171450">
              <a:lnSpc>
                <a:spcPct val="124000"/>
              </a:lnSpc>
              <a:buFont typeface="Arial" panose="020B0604020202020204" pitchFamily="34" charset="0"/>
              <a:buChar char="•"/>
            </a:pPr>
            <a:r>
              <a:rPr lang="en-US" sz="850" dirty="0">
                <a:effectLst/>
                <a:latin typeface="Calibri" panose="020F0502020204030204" pitchFamily="34" charset="0"/>
                <a:ea typeface="Calibri" panose="020F0502020204030204" pitchFamily="34" charset="0"/>
                <a:cs typeface="Calibri" panose="020F0502020204030204" pitchFamily="34" charset="0"/>
              </a:rPr>
              <a:t>You must develop and add to the PESSPA activities that your school already offers.</a:t>
            </a:r>
            <a:endParaRPr lang="en-GB" sz="850" dirty="0">
              <a:effectLst/>
              <a:latin typeface="Calibri" panose="020F0502020204030204" pitchFamily="34" charset="0"/>
              <a:ea typeface="Calibri" panose="020F0502020204030204" pitchFamily="34" charset="0"/>
              <a:cs typeface="Calibri" panose="020F0502020204030204" pitchFamily="34" charset="0"/>
            </a:endParaRPr>
          </a:p>
          <a:p>
            <a:pPr marR="312420">
              <a:lnSpc>
                <a:spcPct val="124000"/>
              </a:lnSpc>
              <a:spcBef>
                <a:spcPts val="5"/>
              </a:spcBef>
              <a:buNone/>
            </a:pPr>
            <a:r>
              <a:rPr lang="en-US" sz="850" b="1" dirty="0">
                <a:effectLst/>
                <a:latin typeface="Calibri" panose="020F0502020204030204" pitchFamily="34" charset="0"/>
                <a:ea typeface="Calibri" panose="020F0502020204030204" pitchFamily="34" charset="0"/>
                <a:cs typeface="Calibri" panose="020F0502020204030204" pitchFamily="34" charset="0"/>
              </a:rPr>
              <a:t> </a:t>
            </a:r>
            <a:endParaRPr lang="en-GB" sz="850" dirty="0">
              <a:effectLst/>
              <a:latin typeface="Calibri" panose="020F0502020204030204" pitchFamily="34" charset="0"/>
              <a:ea typeface="Calibri" panose="020F0502020204030204" pitchFamily="34" charset="0"/>
              <a:cs typeface="Calibri" panose="020F0502020204030204" pitchFamily="34" charset="0"/>
            </a:endParaRPr>
          </a:p>
          <a:p>
            <a:pPr marL="73025" marR="312420">
              <a:lnSpc>
                <a:spcPct val="124000"/>
              </a:lnSpc>
              <a:spcBef>
                <a:spcPts val="5"/>
              </a:spcBef>
              <a:buNone/>
            </a:pPr>
            <a:r>
              <a:rPr lang="en-US" sz="850" b="1" dirty="0">
                <a:effectLst/>
                <a:latin typeface="Calibri" panose="020F0502020204030204" pitchFamily="34" charset="0"/>
                <a:ea typeface="Calibri" panose="020F0502020204030204" pitchFamily="34" charset="0"/>
                <a:cs typeface="Calibri" panose="020F0502020204030204" pitchFamily="34" charset="0"/>
              </a:rPr>
              <a:t>Useful Links:</a:t>
            </a:r>
            <a:endParaRPr lang="en-GB" sz="850" dirty="0">
              <a:effectLst/>
              <a:latin typeface="Calibri" panose="020F0502020204030204" pitchFamily="34" charset="0"/>
              <a:ea typeface="Calibri" panose="020F0502020204030204" pitchFamily="34" charset="0"/>
              <a:cs typeface="Calibri" panose="020F0502020204030204" pitchFamily="34" charset="0"/>
            </a:endParaRPr>
          </a:p>
          <a:p>
            <a:pPr marL="171450" marR="312420" lvl="0" indent="-171450">
              <a:lnSpc>
                <a:spcPct val="124000"/>
              </a:lnSpc>
              <a:spcBef>
                <a:spcPts val="5"/>
              </a:spcBef>
              <a:buFont typeface="Arial" panose="020B0604020202020204" pitchFamily="34" charset="0"/>
              <a:buChar char="•"/>
            </a:pPr>
            <a:r>
              <a:rPr lang="en-US" sz="850"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3"/>
              </a:rPr>
              <a:t>Complete the PE and sport premium expenditure reporting return - GOV.UK</a:t>
            </a:r>
            <a:endParaRPr lang="en-GB" sz="850" dirty="0">
              <a:effectLst/>
              <a:latin typeface="Calibri" panose="020F0502020204030204" pitchFamily="34" charset="0"/>
              <a:ea typeface="Calibri" panose="020F0502020204030204" pitchFamily="34" charset="0"/>
              <a:cs typeface="Calibri" panose="020F0502020204030204" pitchFamily="34" charset="0"/>
            </a:endParaRPr>
          </a:p>
          <a:p>
            <a:pPr marL="171450" marR="312420" lvl="0" indent="-171450">
              <a:lnSpc>
                <a:spcPct val="124000"/>
              </a:lnSpc>
              <a:spcBef>
                <a:spcPts val="5"/>
              </a:spcBef>
              <a:buFont typeface="Arial" panose="020B0604020202020204" pitchFamily="34" charset="0"/>
              <a:buChar char="•"/>
            </a:pPr>
            <a:r>
              <a:rPr lang="en-US" sz="850"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4"/>
              </a:rPr>
              <a:t>PE and sport premium for primary schools - GOV.UK</a:t>
            </a:r>
            <a:endParaRPr lang="en-GB" sz="850" dirty="0">
              <a:effectLst/>
              <a:latin typeface="Calibri" panose="020F0502020204030204" pitchFamily="34" charset="0"/>
              <a:ea typeface="Calibri" panose="020F0502020204030204" pitchFamily="34" charset="0"/>
              <a:cs typeface="Calibri" panose="020F0502020204030204" pitchFamily="34" charset="0"/>
            </a:endParaRPr>
          </a:p>
          <a:p>
            <a:pPr marL="171450" marR="312420" lvl="0" indent="-171450">
              <a:lnSpc>
                <a:spcPct val="124000"/>
              </a:lnSpc>
              <a:spcBef>
                <a:spcPts val="5"/>
              </a:spcBef>
              <a:buFont typeface="Arial" panose="020B0604020202020204" pitchFamily="34" charset="0"/>
              <a:buChar char="•"/>
            </a:pPr>
            <a:r>
              <a:rPr lang="en-US" sz="850"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5"/>
              </a:rPr>
              <a:t>PE and sport premium: conditions of grant 2024 to 2025 - GOV.UK</a:t>
            </a:r>
            <a:endParaRPr lang="en-GB" sz="850" dirty="0">
              <a:effectLst/>
              <a:latin typeface="Calibri" panose="020F0502020204030204" pitchFamily="34" charset="0"/>
              <a:ea typeface="Calibri" panose="020F0502020204030204" pitchFamily="34" charset="0"/>
              <a:cs typeface="Calibri" panose="020F0502020204030204" pitchFamily="34" charset="0"/>
            </a:endParaRPr>
          </a:p>
          <a:p>
            <a:pPr marR="312420">
              <a:lnSpc>
                <a:spcPct val="124000"/>
              </a:lnSpc>
              <a:spcBef>
                <a:spcPts val="5"/>
              </a:spcBef>
              <a:buNone/>
            </a:pPr>
            <a:r>
              <a:rPr lang="en-US" sz="850" i="1" dirty="0">
                <a:effectLst/>
                <a:latin typeface="Calibri" panose="020F0502020204030204" pitchFamily="34" charset="0"/>
                <a:ea typeface="Calibri" panose="020F0502020204030204" pitchFamily="34" charset="0"/>
                <a:cs typeface="Calibri" panose="020F0502020204030204" pitchFamily="34" charset="0"/>
              </a:rPr>
              <a:t> </a:t>
            </a:r>
            <a:endParaRPr lang="en-GB" sz="85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49483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D0551-469A-DEBD-2409-100B2C306D33}"/>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653D601A-6B9B-B24F-954C-6D0ACC4C5EDD}"/>
              </a:ext>
            </a:extLst>
          </p:cNvPr>
          <p:cNvPicPr>
            <a:picLocks noChangeAspect="1"/>
          </p:cNvPicPr>
          <p:nvPr/>
        </p:nvPicPr>
        <p:blipFill>
          <a:blip r:embed="rId2"/>
          <a:stretch>
            <a:fillRect/>
          </a:stretch>
        </p:blipFill>
        <p:spPr>
          <a:xfrm>
            <a:off x="-16769" y="0"/>
            <a:ext cx="6173264" cy="4322536"/>
          </a:xfrm>
          <a:prstGeom prst="rect">
            <a:avLst/>
          </a:prstGeom>
        </p:spPr>
      </p:pic>
      <p:sp>
        <p:nvSpPr>
          <p:cNvPr id="4" name="TextBox 3">
            <a:extLst>
              <a:ext uri="{FF2B5EF4-FFF2-40B4-BE49-F238E27FC236}">
                <a16:creationId xmlns:a16="http://schemas.microsoft.com/office/drawing/2014/main" id="{DBBFD564-002E-61DE-9DBD-A3D6F53646DD}"/>
              </a:ext>
            </a:extLst>
          </p:cNvPr>
          <p:cNvSpPr txBox="1"/>
          <p:nvPr/>
        </p:nvSpPr>
        <p:spPr>
          <a:xfrm>
            <a:off x="241825" y="226711"/>
            <a:ext cx="3559359" cy="276999"/>
          </a:xfrm>
          <a:prstGeom prst="rect">
            <a:avLst/>
          </a:prstGeom>
          <a:noFill/>
        </p:spPr>
        <p:txBody>
          <a:bodyPr wrap="square" rtlCol="0">
            <a:spAutoFit/>
          </a:bodyPr>
          <a:lstStyle/>
          <a:p>
            <a:r>
              <a:rPr lang="en-US" sz="1200" b="1" dirty="0">
                <a:latin typeface="Calibri" panose="020F0502020204030204" pitchFamily="34" charset="0"/>
                <a:cs typeface="Calibri" panose="020F0502020204030204" pitchFamily="34" charset="0"/>
              </a:rPr>
              <a:t>Review of the last academic year (2024/2025)</a:t>
            </a:r>
          </a:p>
        </p:txBody>
      </p:sp>
      <p:sp>
        <p:nvSpPr>
          <p:cNvPr id="6" name="TextBox 5">
            <a:extLst>
              <a:ext uri="{FF2B5EF4-FFF2-40B4-BE49-F238E27FC236}">
                <a16:creationId xmlns:a16="http://schemas.microsoft.com/office/drawing/2014/main" id="{61D9F60F-F13B-1086-50C1-85D73CC0740F}"/>
              </a:ext>
            </a:extLst>
          </p:cNvPr>
          <p:cNvSpPr txBox="1"/>
          <p:nvPr/>
        </p:nvSpPr>
        <p:spPr>
          <a:xfrm>
            <a:off x="241825" y="635438"/>
            <a:ext cx="5684413" cy="893130"/>
          </a:xfrm>
          <a:prstGeom prst="rect">
            <a:avLst/>
          </a:prstGeom>
          <a:noFill/>
        </p:spPr>
        <p:txBody>
          <a:bodyPr wrap="square" rtlCol="0">
            <a:spAutoFit/>
          </a:bodyPr>
          <a:lstStyle/>
          <a:p>
            <a:pPr marL="171450" indent="-171450">
              <a:lnSpc>
                <a:spcPct val="124000"/>
              </a:lnSpc>
              <a:buFont typeface="Arial" panose="020B0604020202020204" pitchFamily="34" charset="0"/>
              <a:buChar char="•"/>
            </a:pPr>
            <a:r>
              <a:rPr lang="en-US" sz="850" dirty="0"/>
              <a:t>Take some time to reflect on your intent, implementation and impact from last academic year to celebrate your wins but to also think about improvements for the year ahead.</a:t>
            </a:r>
          </a:p>
          <a:p>
            <a:pPr marL="171450" indent="-171450">
              <a:lnSpc>
                <a:spcPct val="124000"/>
              </a:lnSpc>
              <a:buFont typeface="Arial" panose="020B0604020202020204" pitchFamily="34" charset="0"/>
              <a:buChar char="•"/>
            </a:pPr>
            <a:r>
              <a:rPr lang="en-US" sz="850" dirty="0"/>
              <a:t>You do not need to complete every box. Just record the information that is key to your school's priorities and areas of focus.</a:t>
            </a:r>
          </a:p>
          <a:p>
            <a:pPr>
              <a:lnSpc>
                <a:spcPct val="124000"/>
              </a:lnSpc>
            </a:pPr>
            <a:r>
              <a:rPr lang="en-US" sz="850" dirty="0"/>
              <a:t>Remember - Be clear about how you focused spending on key groups such as SEND, girls and disadvantaged pupils. </a:t>
            </a:r>
          </a:p>
        </p:txBody>
      </p:sp>
      <p:graphicFrame>
        <p:nvGraphicFramePr>
          <p:cNvPr id="10" name="Table 9">
            <a:extLst>
              <a:ext uri="{FF2B5EF4-FFF2-40B4-BE49-F238E27FC236}">
                <a16:creationId xmlns:a16="http://schemas.microsoft.com/office/drawing/2014/main" id="{065D4AC4-7957-AA62-C1A0-FE4F2CF00CA3}"/>
              </a:ext>
            </a:extLst>
          </p:cNvPr>
          <p:cNvGraphicFramePr>
            <a:graphicFrameLocks noGrp="1"/>
          </p:cNvGraphicFramePr>
          <p:nvPr>
            <p:extLst>
              <p:ext uri="{D42A27DB-BD31-4B8C-83A1-F6EECF244321}">
                <p14:modId xmlns:p14="http://schemas.microsoft.com/office/powerpoint/2010/main" val="4229092936"/>
              </p:ext>
            </p:extLst>
          </p:nvPr>
        </p:nvGraphicFramePr>
        <p:xfrm>
          <a:off x="298297" y="1672070"/>
          <a:ext cx="5530128" cy="2420807"/>
        </p:xfrm>
        <a:graphic>
          <a:graphicData uri="http://schemas.openxmlformats.org/drawingml/2006/table">
            <a:tbl>
              <a:tblPr firstRow="1" bandRow="1">
                <a:tableStyleId>{5C22544A-7EE6-4342-B048-85BDC9FD1C3A}</a:tableStyleId>
              </a:tblPr>
              <a:tblGrid>
                <a:gridCol w="1711987">
                  <a:extLst>
                    <a:ext uri="{9D8B030D-6E8A-4147-A177-3AD203B41FA5}">
                      <a16:colId xmlns:a16="http://schemas.microsoft.com/office/drawing/2014/main" val="1397519339"/>
                    </a:ext>
                  </a:extLst>
                </a:gridCol>
                <a:gridCol w="2010284">
                  <a:extLst>
                    <a:ext uri="{9D8B030D-6E8A-4147-A177-3AD203B41FA5}">
                      <a16:colId xmlns:a16="http://schemas.microsoft.com/office/drawing/2014/main" val="279180329"/>
                    </a:ext>
                  </a:extLst>
                </a:gridCol>
                <a:gridCol w="1807857">
                  <a:extLst>
                    <a:ext uri="{9D8B030D-6E8A-4147-A177-3AD203B41FA5}">
                      <a16:colId xmlns:a16="http://schemas.microsoft.com/office/drawing/2014/main" val="1532179531"/>
                    </a:ext>
                  </a:extLst>
                </a:gridCol>
              </a:tblGrid>
              <a:tr h="226247">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hlinkClick r:id="rId3"/>
                        </a:rPr>
                        <a:t>Swimming and Water Safety</a:t>
                      </a:r>
                      <a:endPar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What went well? Supporting evidence?</a:t>
                      </a:r>
                      <a:r>
                        <a:rPr lang="en-GB" sz="700" dirty="0">
                          <a:solidFill>
                            <a:sysClr val="windowText" lastClr="000000"/>
                          </a:solidFill>
                          <a:effectLst/>
                          <a:latin typeface="Calibri" panose="020F0502020204030204" pitchFamily="34" charset="0"/>
                          <a:cs typeface="Calibri" panose="020F0502020204030204" pitchFamily="34" charset="0"/>
                        </a:rPr>
                        <a:t> </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dirty="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1" dirty="0">
                          <a:effectLst/>
                          <a:latin typeface="Calibri" panose="020F0502020204030204" pitchFamily="34" charset="0"/>
                          <a:cs typeface="Calibri" panose="020F0502020204030204" pitchFamily="34" charset="0"/>
                        </a:rPr>
                        <a:t>1. </a:t>
                      </a:r>
                      <a:r>
                        <a:rPr lang="en-US" sz="700" dirty="0">
                          <a:effectLst/>
                          <a:latin typeface="Calibri" panose="020F0502020204030204" pitchFamily="34" charset="0"/>
                          <a:cs typeface="Calibri" panose="020F0502020204030204" pitchFamily="34" charset="0"/>
                        </a:rPr>
                        <a:t>Swim competently, confidently and proficiently over a distance of at least 25 </a:t>
                      </a:r>
                      <a:r>
                        <a:rPr lang="en-US" sz="700" dirty="0" err="1">
                          <a:effectLst/>
                          <a:latin typeface="Calibri" panose="020F0502020204030204" pitchFamily="34" charset="0"/>
                          <a:cs typeface="Calibri" panose="020F0502020204030204" pitchFamily="34" charset="0"/>
                        </a:rPr>
                        <a:t>metres</a:t>
                      </a:r>
                      <a:endParaRPr lang="en-GB" sz="700" dirty="0">
                        <a:effectLst/>
                        <a:latin typeface="Calibri" panose="020F0502020204030204" pitchFamily="34" charset="0"/>
                        <a:ea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r>
                        <a:rPr lang="en-US" sz="7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8148111"/>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1" dirty="0">
                          <a:effectLst/>
                          <a:latin typeface="Calibri" panose="020F0502020204030204" pitchFamily="34" charset="0"/>
                          <a:cs typeface="Calibri" panose="020F0502020204030204" pitchFamily="34" charset="0"/>
                        </a:rPr>
                        <a:t>2. </a:t>
                      </a:r>
                      <a:r>
                        <a:rPr lang="en-US" sz="700" dirty="0">
                          <a:effectLst/>
                          <a:latin typeface="Calibri" panose="020F0502020204030204" pitchFamily="34" charset="0"/>
                          <a:cs typeface="Calibri" panose="020F0502020204030204" pitchFamily="34" charset="0"/>
                        </a:rPr>
                        <a:t>Use a range of strokes effectively (for example, front crawl, backstroke and breaststroke)</a:t>
                      </a:r>
                      <a:endParaRPr lang="en-GB" sz="700" dirty="0">
                        <a:effectLst/>
                        <a:latin typeface="Calibri" panose="020F0502020204030204" pitchFamily="34" charset="0"/>
                        <a:ea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850329"/>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1" dirty="0">
                          <a:effectLst/>
                          <a:latin typeface="Calibri" panose="020F0502020204030204" pitchFamily="34" charset="0"/>
                          <a:cs typeface="Calibri" panose="020F0502020204030204" pitchFamily="34" charset="0"/>
                        </a:rPr>
                        <a:t>3. </a:t>
                      </a:r>
                      <a:r>
                        <a:rPr lang="en-US" sz="700" dirty="0">
                          <a:effectLst/>
                          <a:latin typeface="Calibri" panose="020F0502020204030204" pitchFamily="34" charset="0"/>
                          <a:cs typeface="Calibri" panose="020F0502020204030204" pitchFamily="34" charset="0"/>
                        </a:rPr>
                        <a:t>Perform safe self-rescue in different water-based situations</a:t>
                      </a:r>
                      <a:endParaRPr lang="en-GB" sz="700" dirty="0">
                        <a:effectLst/>
                        <a:latin typeface="Calibri" panose="020F0502020204030204" pitchFamily="34" charset="0"/>
                        <a:ea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73458530"/>
                  </a:ext>
                </a:extLst>
              </a:tr>
            </a:tbl>
          </a:graphicData>
        </a:graphic>
      </p:graphicFrame>
    </p:spTree>
    <p:extLst>
      <p:ext uri="{BB962C8B-B14F-4D97-AF65-F5344CB8AC3E}">
        <p14:creationId xmlns:p14="http://schemas.microsoft.com/office/powerpoint/2010/main" val="191243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5B673-A646-6C19-D15A-944B76414D73}"/>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CFE197E3-816B-103F-5443-0FF70B38E1D9}"/>
              </a:ext>
            </a:extLst>
          </p:cNvPr>
          <p:cNvPicPr>
            <a:picLocks noChangeAspect="1"/>
          </p:cNvPicPr>
          <p:nvPr/>
        </p:nvPicPr>
        <p:blipFill>
          <a:blip r:embed="rId2"/>
          <a:stretch>
            <a:fillRect/>
          </a:stretch>
        </p:blipFill>
        <p:spPr>
          <a:xfrm>
            <a:off x="-30729" y="0"/>
            <a:ext cx="6187224" cy="4322536"/>
          </a:xfrm>
          <a:prstGeom prst="rect">
            <a:avLst/>
          </a:prstGeom>
        </p:spPr>
      </p:pic>
      <p:sp>
        <p:nvSpPr>
          <p:cNvPr id="4" name="TextBox 3">
            <a:extLst>
              <a:ext uri="{FF2B5EF4-FFF2-40B4-BE49-F238E27FC236}">
                <a16:creationId xmlns:a16="http://schemas.microsoft.com/office/drawing/2014/main" id="{58774285-6350-5F9D-309A-493EA80BAD9B}"/>
              </a:ext>
            </a:extLst>
          </p:cNvPr>
          <p:cNvSpPr txBox="1"/>
          <p:nvPr/>
        </p:nvSpPr>
        <p:spPr>
          <a:xfrm>
            <a:off x="241825" y="226711"/>
            <a:ext cx="3559359" cy="276999"/>
          </a:xfrm>
          <a:prstGeom prst="rect">
            <a:avLst/>
          </a:prstGeom>
          <a:noFill/>
        </p:spPr>
        <p:txBody>
          <a:bodyPr wrap="square" rtlCol="0">
            <a:spAutoFit/>
          </a:bodyPr>
          <a:lstStyle/>
          <a:p>
            <a:r>
              <a:rPr lang="en-US" sz="1200" b="1" dirty="0">
                <a:latin typeface="Calibri" panose="020F0502020204030204" pitchFamily="34" charset="0"/>
                <a:cs typeface="Calibri" panose="020F0502020204030204" pitchFamily="34" charset="0"/>
              </a:rPr>
              <a:t>Review of the last academic year (2024/2025)</a:t>
            </a:r>
          </a:p>
        </p:txBody>
      </p:sp>
      <p:sp>
        <p:nvSpPr>
          <p:cNvPr id="2" name="Rectangle 1">
            <a:extLst>
              <a:ext uri="{FF2B5EF4-FFF2-40B4-BE49-F238E27FC236}">
                <a16:creationId xmlns:a16="http://schemas.microsoft.com/office/drawing/2014/main" id="{623E1137-5874-5AF5-E33D-0283DCF09A03}"/>
              </a:ext>
            </a:extLst>
          </p:cNvPr>
          <p:cNvSpPr/>
          <p:nvPr/>
        </p:nvSpPr>
        <p:spPr>
          <a:xfrm>
            <a:off x="151644" y="167948"/>
            <a:ext cx="5870308" cy="439325"/>
          </a:xfrm>
          <a:prstGeom prst="rect">
            <a:avLst/>
          </a:prstGeom>
          <a:solidFill>
            <a:schemeClr val="bg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a:extLst>
              <a:ext uri="{FF2B5EF4-FFF2-40B4-BE49-F238E27FC236}">
                <a16:creationId xmlns:a16="http://schemas.microsoft.com/office/drawing/2014/main" id="{BB7A6755-CF87-7230-570A-7309BBAF653F}"/>
              </a:ext>
            </a:extLst>
          </p:cNvPr>
          <p:cNvGraphicFramePr>
            <a:graphicFrameLocks noGrp="1"/>
          </p:cNvGraphicFramePr>
          <p:nvPr>
            <p:extLst>
              <p:ext uri="{D42A27DB-BD31-4B8C-83A1-F6EECF244321}">
                <p14:modId xmlns:p14="http://schemas.microsoft.com/office/powerpoint/2010/main" val="4057755158"/>
              </p:ext>
            </p:extLst>
          </p:nvPr>
        </p:nvGraphicFramePr>
        <p:xfrm>
          <a:off x="241825" y="283020"/>
          <a:ext cx="5530128" cy="3688080"/>
        </p:xfrm>
        <a:graphic>
          <a:graphicData uri="http://schemas.openxmlformats.org/drawingml/2006/table">
            <a:tbl>
              <a:tblPr firstRow="1" bandRow="1">
                <a:tableStyleId>{5C22544A-7EE6-4342-B048-85BDC9FD1C3A}</a:tableStyleId>
              </a:tblPr>
              <a:tblGrid>
                <a:gridCol w="1711987">
                  <a:extLst>
                    <a:ext uri="{9D8B030D-6E8A-4147-A177-3AD203B41FA5}">
                      <a16:colId xmlns:a16="http://schemas.microsoft.com/office/drawing/2014/main" val="1397519339"/>
                    </a:ext>
                  </a:extLst>
                </a:gridCol>
                <a:gridCol w="2010284">
                  <a:extLst>
                    <a:ext uri="{9D8B030D-6E8A-4147-A177-3AD203B41FA5}">
                      <a16:colId xmlns:a16="http://schemas.microsoft.com/office/drawing/2014/main" val="279180329"/>
                    </a:ext>
                  </a:extLst>
                </a:gridCol>
                <a:gridCol w="1807857">
                  <a:extLst>
                    <a:ext uri="{9D8B030D-6E8A-4147-A177-3AD203B41FA5}">
                      <a16:colId xmlns:a16="http://schemas.microsoft.com/office/drawing/2014/main" val="1532179531"/>
                    </a:ext>
                  </a:extLst>
                </a:gridCol>
              </a:tblGrid>
              <a:tr h="226247">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Key areas as outlined in PE and sport premium guidance</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What went well? Supporting evidence?</a:t>
                      </a:r>
                      <a:r>
                        <a:rPr lang="en-GB" sz="700" dirty="0">
                          <a:solidFill>
                            <a:sysClr val="windowText" lastClr="000000"/>
                          </a:solidFill>
                          <a:effectLst/>
                          <a:latin typeface="Calibri" panose="020F0502020204030204" pitchFamily="34" charset="0"/>
                          <a:cs typeface="Calibri" panose="020F0502020204030204" pitchFamily="34" charset="0"/>
                        </a:rPr>
                        <a:t> </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dirty="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1" dirty="0">
                          <a:effectLst/>
                          <a:latin typeface="Calibri" panose="020F0502020204030204" pitchFamily="34" charset="0"/>
                          <a:cs typeface="Calibri" panose="020F0502020204030204" pitchFamily="34" charset="0"/>
                        </a:rPr>
                        <a:t>1. </a:t>
                      </a:r>
                      <a:r>
                        <a:rPr lang="en-US" sz="700" dirty="0">
                          <a:effectLst/>
                          <a:latin typeface="Calibri" panose="020F0502020204030204" pitchFamily="34" charset="0"/>
                          <a:cs typeface="Calibri" panose="020F0502020204030204" pitchFamily="34" charset="0"/>
                        </a:rPr>
                        <a:t>Increasing confidence, knowledge and skills of all staff in teaching PE and sporting activities prioritising CPD and training where needed</a:t>
                      </a:r>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8148111"/>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1" dirty="0">
                          <a:effectLst/>
                          <a:latin typeface="Calibri" panose="020F0502020204030204" pitchFamily="34" charset="0"/>
                          <a:cs typeface="Calibri" panose="020F0502020204030204" pitchFamily="34" charset="0"/>
                        </a:rPr>
                        <a:t>2. </a:t>
                      </a:r>
                      <a:r>
                        <a:rPr lang="en-US" sz="700" dirty="0">
                          <a:effectLst/>
                          <a:latin typeface="Calibri" panose="020F0502020204030204" pitchFamily="34" charset="0"/>
                          <a:cs typeface="Calibri" panose="020F0502020204030204" pitchFamily="34" charset="0"/>
                        </a:rPr>
                        <a:t>Increasing engagement of all pupils in regular physical activity and sporting activities</a:t>
                      </a:r>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850329"/>
                  </a:ext>
                </a:extLst>
              </a:tr>
            </a:tbl>
          </a:graphicData>
        </a:graphic>
      </p:graphicFrame>
    </p:spTree>
    <p:extLst>
      <p:ext uri="{BB962C8B-B14F-4D97-AF65-F5344CB8AC3E}">
        <p14:creationId xmlns:p14="http://schemas.microsoft.com/office/powerpoint/2010/main" val="2755977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53B42-8C81-4DE7-625E-17DE05AD0C22}"/>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1C0FE35C-D015-5924-5AA8-4FAE00537F08}"/>
              </a:ext>
            </a:extLst>
          </p:cNvPr>
          <p:cNvPicPr>
            <a:picLocks noChangeAspect="1"/>
          </p:cNvPicPr>
          <p:nvPr/>
        </p:nvPicPr>
        <p:blipFill>
          <a:blip r:embed="rId2"/>
          <a:stretch>
            <a:fillRect/>
          </a:stretch>
        </p:blipFill>
        <p:spPr>
          <a:xfrm>
            <a:off x="-30729" y="0"/>
            <a:ext cx="6187224" cy="4322536"/>
          </a:xfrm>
          <a:prstGeom prst="rect">
            <a:avLst/>
          </a:prstGeom>
        </p:spPr>
      </p:pic>
      <p:sp>
        <p:nvSpPr>
          <p:cNvPr id="4" name="TextBox 3">
            <a:extLst>
              <a:ext uri="{FF2B5EF4-FFF2-40B4-BE49-F238E27FC236}">
                <a16:creationId xmlns:a16="http://schemas.microsoft.com/office/drawing/2014/main" id="{6E532BB3-3E8C-8C2B-D49F-407DAA50D1D2}"/>
              </a:ext>
            </a:extLst>
          </p:cNvPr>
          <p:cNvSpPr txBox="1"/>
          <p:nvPr/>
        </p:nvSpPr>
        <p:spPr>
          <a:xfrm>
            <a:off x="241825" y="226711"/>
            <a:ext cx="3559359" cy="276999"/>
          </a:xfrm>
          <a:prstGeom prst="rect">
            <a:avLst/>
          </a:prstGeom>
          <a:noFill/>
        </p:spPr>
        <p:txBody>
          <a:bodyPr wrap="square" rtlCol="0">
            <a:spAutoFit/>
          </a:bodyPr>
          <a:lstStyle/>
          <a:p>
            <a:r>
              <a:rPr lang="en-US" sz="1200" b="1" dirty="0">
                <a:latin typeface="Calibri" panose="020F0502020204030204" pitchFamily="34" charset="0"/>
                <a:cs typeface="Calibri" panose="020F0502020204030204" pitchFamily="34" charset="0"/>
              </a:rPr>
              <a:t>Review of the last academic year (2024/2025)</a:t>
            </a:r>
          </a:p>
        </p:txBody>
      </p:sp>
      <p:sp>
        <p:nvSpPr>
          <p:cNvPr id="2" name="Rectangle 1">
            <a:extLst>
              <a:ext uri="{FF2B5EF4-FFF2-40B4-BE49-F238E27FC236}">
                <a16:creationId xmlns:a16="http://schemas.microsoft.com/office/drawing/2014/main" id="{1156B0D5-CD92-3A4E-5E05-AA4D983A4A24}"/>
              </a:ext>
            </a:extLst>
          </p:cNvPr>
          <p:cNvSpPr/>
          <p:nvPr/>
        </p:nvSpPr>
        <p:spPr>
          <a:xfrm>
            <a:off x="159264" y="175568"/>
            <a:ext cx="5870308" cy="439325"/>
          </a:xfrm>
          <a:prstGeom prst="rect">
            <a:avLst/>
          </a:prstGeom>
          <a:solidFill>
            <a:schemeClr val="bg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a:extLst>
              <a:ext uri="{FF2B5EF4-FFF2-40B4-BE49-F238E27FC236}">
                <a16:creationId xmlns:a16="http://schemas.microsoft.com/office/drawing/2014/main" id="{F9BDBC17-CD2E-90F4-A5E7-9D45B87765A4}"/>
              </a:ext>
            </a:extLst>
          </p:cNvPr>
          <p:cNvGraphicFramePr>
            <a:graphicFrameLocks noGrp="1"/>
          </p:cNvGraphicFramePr>
          <p:nvPr>
            <p:extLst>
              <p:ext uri="{D42A27DB-BD31-4B8C-83A1-F6EECF244321}">
                <p14:modId xmlns:p14="http://schemas.microsoft.com/office/powerpoint/2010/main" val="2416523392"/>
              </p:ext>
            </p:extLst>
          </p:nvPr>
        </p:nvGraphicFramePr>
        <p:xfrm>
          <a:off x="241825" y="283020"/>
          <a:ext cx="5530128" cy="3779520"/>
        </p:xfrm>
        <a:graphic>
          <a:graphicData uri="http://schemas.openxmlformats.org/drawingml/2006/table">
            <a:tbl>
              <a:tblPr firstRow="1" bandRow="1">
                <a:tableStyleId>{5C22544A-7EE6-4342-B048-85BDC9FD1C3A}</a:tableStyleId>
              </a:tblPr>
              <a:tblGrid>
                <a:gridCol w="1711987">
                  <a:extLst>
                    <a:ext uri="{9D8B030D-6E8A-4147-A177-3AD203B41FA5}">
                      <a16:colId xmlns:a16="http://schemas.microsoft.com/office/drawing/2014/main" val="1397519339"/>
                    </a:ext>
                  </a:extLst>
                </a:gridCol>
                <a:gridCol w="2010284">
                  <a:extLst>
                    <a:ext uri="{9D8B030D-6E8A-4147-A177-3AD203B41FA5}">
                      <a16:colId xmlns:a16="http://schemas.microsoft.com/office/drawing/2014/main" val="279180329"/>
                    </a:ext>
                  </a:extLst>
                </a:gridCol>
                <a:gridCol w="1807857">
                  <a:extLst>
                    <a:ext uri="{9D8B030D-6E8A-4147-A177-3AD203B41FA5}">
                      <a16:colId xmlns:a16="http://schemas.microsoft.com/office/drawing/2014/main" val="1532179531"/>
                    </a:ext>
                  </a:extLst>
                </a:gridCol>
              </a:tblGrid>
              <a:tr h="226247">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Key areas as outlined in PE and sport premium guidance</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What went well? Supporting evidence?</a:t>
                      </a:r>
                      <a:r>
                        <a:rPr lang="en-GB" sz="700" dirty="0">
                          <a:solidFill>
                            <a:sysClr val="windowText" lastClr="000000"/>
                          </a:solidFill>
                          <a:effectLst/>
                          <a:latin typeface="Calibri" panose="020F0502020204030204" pitchFamily="34" charset="0"/>
                          <a:cs typeface="Calibri" panose="020F0502020204030204" pitchFamily="34" charset="0"/>
                        </a:rPr>
                        <a:t> </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dirty="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1" dirty="0">
                          <a:effectLst/>
                          <a:latin typeface="Calibri" panose="020F0502020204030204" pitchFamily="34" charset="0"/>
                          <a:cs typeface="Calibri" panose="020F0502020204030204" pitchFamily="34" charset="0"/>
                        </a:rPr>
                        <a:t>3. </a:t>
                      </a:r>
                      <a:r>
                        <a:rPr lang="en-US" sz="700" b="0" dirty="0">
                          <a:effectLst/>
                          <a:latin typeface="Calibri" panose="020F0502020204030204" pitchFamily="34" charset="0"/>
                          <a:cs typeface="Calibri" panose="020F0502020204030204" pitchFamily="34" charset="0"/>
                        </a:rPr>
                        <a:t>Raising the profile of PE and sport across the school, to support whole school improvement</a:t>
                      </a:r>
                      <a:endParaRPr lang="en-US" sz="700" b="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8148111"/>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1" dirty="0">
                          <a:effectLst/>
                          <a:latin typeface="Calibri" panose="020F0502020204030204" pitchFamily="34" charset="0"/>
                          <a:cs typeface="Calibri" panose="020F0502020204030204" pitchFamily="34" charset="0"/>
                        </a:rPr>
                        <a:t>4. </a:t>
                      </a:r>
                      <a:r>
                        <a:rPr lang="en-US" sz="700" dirty="0">
                          <a:effectLst/>
                          <a:latin typeface="Calibri" panose="020F0502020204030204" pitchFamily="34" charset="0"/>
                          <a:cs typeface="Calibri" panose="020F0502020204030204" pitchFamily="34" charset="0"/>
                        </a:rPr>
                        <a:t>Offer a broader and more equal experience of a range of sports and physical activities to all pupils and ensure equal access to sport for boys and girls</a:t>
                      </a:r>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850329"/>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1" dirty="0">
                          <a:effectLst/>
                          <a:latin typeface="Calibri" panose="020F0502020204030204" pitchFamily="34" charset="0"/>
                          <a:cs typeface="Calibri" panose="020F0502020204030204" pitchFamily="34" charset="0"/>
                        </a:rPr>
                        <a:t>5. </a:t>
                      </a:r>
                      <a:r>
                        <a:rPr lang="en-US" sz="700" dirty="0">
                          <a:effectLst/>
                          <a:latin typeface="Calibri" panose="020F0502020204030204" pitchFamily="34" charset="0"/>
                          <a:cs typeface="Calibri" panose="020F0502020204030204" pitchFamily="34" charset="0"/>
                        </a:rPr>
                        <a:t>Increasing participation in competitive sport</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7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7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7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7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7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7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7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8936110"/>
                  </a:ext>
                </a:extLst>
              </a:tr>
            </a:tbl>
          </a:graphicData>
        </a:graphic>
      </p:graphicFrame>
    </p:spTree>
    <p:extLst>
      <p:ext uri="{BB962C8B-B14F-4D97-AF65-F5344CB8AC3E}">
        <p14:creationId xmlns:p14="http://schemas.microsoft.com/office/powerpoint/2010/main" val="22122142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D434C-40D3-B593-20E1-7F77321E8D22}"/>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E026D05E-2A4F-B56B-D369-7D73D5C3E07D}"/>
              </a:ext>
            </a:extLst>
          </p:cNvPr>
          <p:cNvPicPr>
            <a:picLocks noChangeAspect="1"/>
          </p:cNvPicPr>
          <p:nvPr/>
        </p:nvPicPr>
        <p:blipFill>
          <a:blip r:embed="rId2"/>
          <a:stretch>
            <a:fillRect/>
          </a:stretch>
        </p:blipFill>
        <p:spPr>
          <a:xfrm>
            <a:off x="-2809" y="0"/>
            <a:ext cx="6166284" cy="4322536"/>
          </a:xfrm>
          <a:prstGeom prst="rect">
            <a:avLst/>
          </a:prstGeom>
        </p:spPr>
      </p:pic>
      <p:sp>
        <p:nvSpPr>
          <p:cNvPr id="4" name="TextBox 3">
            <a:extLst>
              <a:ext uri="{FF2B5EF4-FFF2-40B4-BE49-F238E27FC236}">
                <a16:creationId xmlns:a16="http://schemas.microsoft.com/office/drawing/2014/main" id="{5068A47E-05FA-E59E-E6B8-458180D7CF21}"/>
              </a:ext>
            </a:extLst>
          </p:cNvPr>
          <p:cNvSpPr txBox="1"/>
          <p:nvPr/>
        </p:nvSpPr>
        <p:spPr>
          <a:xfrm>
            <a:off x="241825" y="226711"/>
            <a:ext cx="3559359" cy="276999"/>
          </a:xfrm>
          <a:prstGeom prst="rect">
            <a:avLst/>
          </a:prstGeom>
          <a:noFill/>
        </p:spPr>
        <p:txBody>
          <a:bodyPr wrap="square" rtlCol="0">
            <a:spAutoFit/>
          </a:bodyPr>
          <a:lstStyle/>
          <a:p>
            <a:r>
              <a:rPr lang="en-US" sz="1200" b="1" dirty="0">
                <a:latin typeface="Calibri" panose="020F0502020204030204" pitchFamily="34" charset="0"/>
                <a:cs typeface="Calibri" panose="020F0502020204030204" pitchFamily="34" charset="0"/>
              </a:rPr>
              <a:t>Aims for the next academic year (2025/2026)</a:t>
            </a:r>
          </a:p>
        </p:txBody>
      </p:sp>
      <p:sp>
        <p:nvSpPr>
          <p:cNvPr id="2" name="TextBox 1">
            <a:extLst>
              <a:ext uri="{FF2B5EF4-FFF2-40B4-BE49-F238E27FC236}">
                <a16:creationId xmlns:a16="http://schemas.microsoft.com/office/drawing/2014/main" id="{DF6A6CD2-88E8-9610-81B4-3451EA6069CB}"/>
              </a:ext>
            </a:extLst>
          </p:cNvPr>
          <p:cNvSpPr txBox="1"/>
          <p:nvPr/>
        </p:nvSpPr>
        <p:spPr>
          <a:xfrm>
            <a:off x="241825" y="607518"/>
            <a:ext cx="5684413" cy="1696298"/>
          </a:xfrm>
          <a:prstGeom prst="rect">
            <a:avLst/>
          </a:prstGeom>
          <a:noFill/>
        </p:spPr>
        <p:txBody>
          <a:bodyPr wrap="square" rtlCol="0">
            <a:spAutoFit/>
          </a:bodyPr>
          <a:lstStyle/>
          <a:p>
            <a:pPr marL="171450" indent="-171450">
              <a:lnSpc>
                <a:spcPct val="124000"/>
              </a:lnSpc>
              <a:buFont typeface="Arial" panose="020B0604020202020204" pitchFamily="34" charset="0"/>
              <a:buChar char="•"/>
            </a:pPr>
            <a:r>
              <a:rPr lang="en-US" sz="850" dirty="0"/>
              <a:t>Using your whole school priorities, school development plan and previous PE, school sport and physical activity data, set out your aims for the year ahead. </a:t>
            </a:r>
          </a:p>
          <a:p>
            <a:pPr marL="171450" indent="-171450">
              <a:lnSpc>
                <a:spcPct val="124000"/>
              </a:lnSpc>
              <a:buFont typeface="Arial" panose="020B0604020202020204" pitchFamily="34" charset="0"/>
              <a:buChar char="•"/>
            </a:pPr>
            <a:r>
              <a:rPr lang="en-US" sz="850" dirty="0"/>
              <a:t>Think about specific areas of need such as </a:t>
            </a:r>
            <a:r>
              <a:rPr lang="en-US" sz="850" b="1" dirty="0"/>
              <a:t>inactive girls, SEND and disadvantaged pupils</a:t>
            </a:r>
          </a:p>
          <a:p>
            <a:pPr marL="171450" indent="-171450">
              <a:lnSpc>
                <a:spcPct val="124000"/>
              </a:lnSpc>
              <a:buFont typeface="Arial" panose="020B0604020202020204" pitchFamily="34" charset="0"/>
              <a:buChar char="•"/>
            </a:pPr>
            <a:r>
              <a:rPr lang="en-US" sz="850" dirty="0"/>
              <a:t>Remember to also input your swimming data and reflections in the table located at the bottom of this page.</a:t>
            </a:r>
          </a:p>
          <a:p>
            <a:pPr marL="171450" indent="-171450">
              <a:lnSpc>
                <a:spcPct val="124000"/>
              </a:lnSpc>
              <a:buFont typeface="Arial" panose="020B0604020202020204" pitchFamily="34" charset="0"/>
              <a:buChar char="•"/>
            </a:pPr>
            <a:r>
              <a:rPr lang="en-US" sz="850" dirty="0"/>
              <a:t>Consider which of the 5 key areas improvements will be focusing on:</a:t>
            </a:r>
          </a:p>
          <a:p>
            <a:pPr marL="228600" indent="-228600">
              <a:lnSpc>
                <a:spcPct val="124000"/>
              </a:lnSpc>
              <a:buFont typeface="+mj-lt"/>
              <a:buAutoNum type="arabicPeriod"/>
            </a:pPr>
            <a:r>
              <a:rPr lang="en-US" sz="700" dirty="0"/>
              <a:t>Increasing confidence, knowledge and skills of all staff in teaching PE and sporting activities prioritising CPD and training where needed.</a:t>
            </a:r>
          </a:p>
          <a:p>
            <a:pPr marL="228600" indent="-228600">
              <a:lnSpc>
                <a:spcPct val="124000"/>
              </a:lnSpc>
              <a:buFont typeface="+mj-lt"/>
              <a:buAutoNum type="arabicPeriod"/>
            </a:pPr>
            <a:r>
              <a:rPr lang="en-US" sz="700" dirty="0"/>
              <a:t>Increasing engagement of all pupils in regular physical activity and sporting activities</a:t>
            </a:r>
          </a:p>
          <a:p>
            <a:pPr marL="228600" indent="-228600">
              <a:lnSpc>
                <a:spcPct val="124000"/>
              </a:lnSpc>
              <a:buFont typeface="+mj-lt"/>
              <a:buAutoNum type="arabicPeriod"/>
            </a:pPr>
            <a:r>
              <a:rPr lang="en-US" sz="700" dirty="0"/>
              <a:t>Raising the profile of PE and sport across the school, to support whole school improvement</a:t>
            </a:r>
          </a:p>
          <a:p>
            <a:pPr marL="228600" indent="-228600">
              <a:lnSpc>
                <a:spcPct val="124000"/>
              </a:lnSpc>
              <a:buFont typeface="+mj-lt"/>
              <a:buAutoNum type="arabicPeriod"/>
            </a:pPr>
            <a:r>
              <a:rPr lang="en-US" sz="700" dirty="0"/>
              <a:t>Offer a broader and more equal experience of a range of sports and physical activities to all pupils and ensure equal access to sport for boys and girls</a:t>
            </a:r>
          </a:p>
          <a:p>
            <a:pPr marL="228600" indent="-228600">
              <a:lnSpc>
                <a:spcPct val="124000"/>
              </a:lnSpc>
              <a:buFont typeface="+mj-lt"/>
              <a:buAutoNum type="arabicPeriod"/>
            </a:pPr>
            <a:r>
              <a:rPr lang="en-US" sz="700" dirty="0"/>
              <a:t>Increasing participation in competitive sport</a:t>
            </a:r>
          </a:p>
        </p:txBody>
      </p:sp>
      <p:graphicFrame>
        <p:nvGraphicFramePr>
          <p:cNvPr id="5" name="Table 4">
            <a:extLst>
              <a:ext uri="{FF2B5EF4-FFF2-40B4-BE49-F238E27FC236}">
                <a16:creationId xmlns:a16="http://schemas.microsoft.com/office/drawing/2014/main" id="{5A182FA8-E1AB-D63D-6ECD-2D907EE595F6}"/>
              </a:ext>
            </a:extLst>
          </p:cNvPr>
          <p:cNvGraphicFramePr>
            <a:graphicFrameLocks noGrp="1"/>
          </p:cNvGraphicFramePr>
          <p:nvPr>
            <p:extLst>
              <p:ext uri="{D42A27DB-BD31-4B8C-83A1-F6EECF244321}">
                <p14:modId xmlns:p14="http://schemas.microsoft.com/office/powerpoint/2010/main" val="1857808952"/>
              </p:ext>
            </p:extLst>
          </p:nvPr>
        </p:nvGraphicFramePr>
        <p:xfrm>
          <a:off x="315269" y="2352676"/>
          <a:ext cx="5530128" cy="1780727"/>
        </p:xfrm>
        <a:graphic>
          <a:graphicData uri="http://schemas.openxmlformats.org/drawingml/2006/table">
            <a:tbl>
              <a:tblPr firstRow="1" bandRow="1">
                <a:tableStyleId>{5C22544A-7EE6-4342-B048-85BDC9FD1C3A}</a:tableStyleId>
              </a:tblPr>
              <a:tblGrid>
                <a:gridCol w="1711987">
                  <a:extLst>
                    <a:ext uri="{9D8B030D-6E8A-4147-A177-3AD203B41FA5}">
                      <a16:colId xmlns:a16="http://schemas.microsoft.com/office/drawing/2014/main" val="1397519339"/>
                    </a:ext>
                  </a:extLst>
                </a:gridCol>
                <a:gridCol w="2010284">
                  <a:extLst>
                    <a:ext uri="{9D8B030D-6E8A-4147-A177-3AD203B41FA5}">
                      <a16:colId xmlns:a16="http://schemas.microsoft.com/office/drawing/2014/main" val="279180329"/>
                    </a:ext>
                  </a:extLst>
                </a:gridCol>
                <a:gridCol w="1807857">
                  <a:extLst>
                    <a:ext uri="{9D8B030D-6E8A-4147-A177-3AD203B41FA5}">
                      <a16:colId xmlns:a16="http://schemas.microsoft.com/office/drawing/2014/main" val="1532179531"/>
                    </a:ext>
                  </a:extLst>
                </a:gridCol>
              </a:tblGrid>
              <a:tr h="226247">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hlinkClick r:id="rId3"/>
                        </a:rPr>
                        <a:t>Swimming and Water Safety</a:t>
                      </a:r>
                      <a:endPar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What went well? Supporting evidence?</a:t>
                      </a:r>
                      <a:r>
                        <a:rPr lang="en-GB" sz="700" dirty="0">
                          <a:solidFill>
                            <a:sysClr val="windowText" lastClr="000000"/>
                          </a:solidFill>
                          <a:effectLst/>
                          <a:latin typeface="Calibri" panose="020F0502020204030204" pitchFamily="34" charset="0"/>
                          <a:cs typeface="Calibri" panose="020F0502020204030204" pitchFamily="34" charset="0"/>
                        </a:rPr>
                        <a:t> </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dirty="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1" dirty="0">
                          <a:effectLst/>
                          <a:latin typeface="Calibri" panose="020F0502020204030204" pitchFamily="34" charset="0"/>
                          <a:cs typeface="Calibri" panose="020F0502020204030204" pitchFamily="34" charset="0"/>
                        </a:rPr>
                        <a:t>1. </a:t>
                      </a:r>
                      <a:r>
                        <a:rPr lang="en-US" sz="700" dirty="0">
                          <a:effectLst/>
                          <a:latin typeface="Calibri" panose="020F0502020204030204" pitchFamily="34" charset="0"/>
                          <a:cs typeface="Calibri" panose="020F0502020204030204" pitchFamily="34" charset="0"/>
                        </a:rPr>
                        <a:t>Swim competently, confidently and proficiently over a distance of at least 25 </a:t>
                      </a:r>
                      <a:r>
                        <a:rPr lang="en-US" sz="700" dirty="0" err="1">
                          <a:effectLst/>
                          <a:latin typeface="Calibri" panose="020F0502020204030204" pitchFamily="34" charset="0"/>
                          <a:cs typeface="Calibri" panose="020F0502020204030204" pitchFamily="34" charset="0"/>
                        </a:rPr>
                        <a:t>metres</a:t>
                      </a:r>
                      <a:endParaRPr lang="en-US" sz="7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GB" sz="700" dirty="0">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8148111"/>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1" dirty="0">
                          <a:effectLst/>
                          <a:latin typeface="Calibri" panose="020F0502020204030204" pitchFamily="34" charset="0"/>
                          <a:cs typeface="Calibri" panose="020F0502020204030204" pitchFamily="34" charset="0"/>
                        </a:rPr>
                        <a:t>2. </a:t>
                      </a:r>
                      <a:r>
                        <a:rPr lang="en-US" sz="700" dirty="0">
                          <a:effectLst/>
                          <a:latin typeface="Calibri" panose="020F0502020204030204" pitchFamily="34" charset="0"/>
                          <a:cs typeface="Calibri" panose="020F0502020204030204" pitchFamily="34" charset="0"/>
                        </a:rPr>
                        <a:t>Use a range of strokes effectively (for example, front crawl, backstroke and breaststroke)</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GB" sz="700" dirty="0">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850329"/>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1" dirty="0">
                          <a:effectLst/>
                          <a:latin typeface="Calibri" panose="020F0502020204030204" pitchFamily="34" charset="0"/>
                          <a:cs typeface="Calibri" panose="020F0502020204030204" pitchFamily="34" charset="0"/>
                        </a:rPr>
                        <a:t>3. </a:t>
                      </a:r>
                      <a:r>
                        <a:rPr lang="en-US" sz="700" dirty="0">
                          <a:effectLst/>
                          <a:latin typeface="Calibri" panose="020F0502020204030204" pitchFamily="34" charset="0"/>
                          <a:cs typeface="Calibri" panose="020F0502020204030204" pitchFamily="34" charset="0"/>
                        </a:rPr>
                        <a:t>Perform safe self-rescue in different water-based situations</a:t>
                      </a:r>
                      <a:endParaRPr lang="en-GB" sz="700" dirty="0">
                        <a:effectLst/>
                        <a:latin typeface="Calibri" panose="020F0502020204030204" pitchFamily="34" charset="0"/>
                        <a:ea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latin typeface="Calibri" panose="020F0502020204030204" pitchFamily="34" charset="0"/>
                          <a:cs typeface="Calibri" panose="020F0502020204030204" pitchFamily="34" charset="0"/>
                        </a:rPr>
                        <a:t>Add text here</a:t>
                      </a:r>
                    </a:p>
                    <a:p>
                      <a:endParaRPr lang="en-US" sz="7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73458530"/>
                  </a:ext>
                </a:extLst>
              </a:tr>
            </a:tbl>
          </a:graphicData>
        </a:graphic>
      </p:graphicFrame>
    </p:spTree>
    <p:extLst>
      <p:ext uri="{BB962C8B-B14F-4D97-AF65-F5344CB8AC3E}">
        <p14:creationId xmlns:p14="http://schemas.microsoft.com/office/powerpoint/2010/main" val="3356791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BAF56-3D8C-5C56-EC65-F09DDE0E9A3E}"/>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78FECD63-296E-DB2D-1218-4F9CDBBED92E}"/>
              </a:ext>
            </a:extLst>
          </p:cNvPr>
          <p:cNvPicPr>
            <a:picLocks noChangeAspect="1"/>
          </p:cNvPicPr>
          <p:nvPr/>
        </p:nvPicPr>
        <p:blipFill>
          <a:blip r:embed="rId2"/>
          <a:stretch>
            <a:fillRect/>
          </a:stretch>
        </p:blipFill>
        <p:spPr>
          <a:xfrm>
            <a:off x="-37709" y="0"/>
            <a:ext cx="6201184" cy="4322536"/>
          </a:xfrm>
          <a:prstGeom prst="rect">
            <a:avLst/>
          </a:prstGeom>
        </p:spPr>
      </p:pic>
      <p:sp>
        <p:nvSpPr>
          <p:cNvPr id="4" name="TextBox 3">
            <a:extLst>
              <a:ext uri="{FF2B5EF4-FFF2-40B4-BE49-F238E27FC236}">
                <a16:creationId xmlns:a16="http://schemas.microsoft.com/office/drawing/2014/main" id="{60A9C37A-3E57-4DDF-9242-6A80A0981789}"/>
              </a:ext>
            </a:extLst>
          </p:cNvPr>
          <p:cNvSpPr txBox="1"/>
          <p:nvPr/>
        </p:nvSpPr>
        <p:spPr>
          <a:xfrm>
            <a:off x="241825" y="226711"/>
            <a:ext cx="3559359" cy="276999"/>
          </a:xfrm>
          <a:prstGeom prst="rect">
            <a:avLst/>
          </a:prstGeom>
          <a:noFill/>
        </p:spPr>
        <p:txBody>
          <a:bodyPr wrap="square" rtlCol="0">
            <a:spAutoFit/>
          </a:bodyPr>
          <a:lstStyle/>
          <a:p>
            <a:r>
              <a:rPr lang="en-US" sz="1200" b="1" dirty="0">
                <a:latin typeface="Calibri" panose="020F0502020204030204" pitchFamily="34" charset="0"/>
                <a:cs typeface="Calibri" panose="020F0502020204030204" pitchFamily="34" charset="0"/>
              </a:rPr>
              <a:t>Review of the last academic year (2024/2025)</a:t>
            </a:r>
          </a:p>
        </p:txBody>
      </p:sp>
      <p:sp>
        <p:nvSpPr>
          <p:cNvPr id="2" name="Rectangle 1">
            <a:extLst>
              <a:ext uri="{FF2B5EF4-FFF2-40B4-BE49-F238E27FC236}">
                <a16:creationId xmlns:a16="http://schemas.microsoft.com/office/drawing/2014/main" id="{E8B5FDB1-5538-DC46-5C8D-0386BD9BBC8C}"/>
              </a:ext>
            </a:extLst>
          </p:cNvPr>
          <p:cNvSpPr/>
          <p:nvPr/>
        </p:nvSpPr>
        <p:spPr>
          <a:xfrm>
            <a:off x="167524" y="167948"/>
            <a:ext cx="5870308" cy="439325"/>
          </a:xfrm>
          <a:prstGeom prst="rect">
            <a:avLst/>
          </a:prstGeom>
          <a:solidFill>
            <a:schemeClr val="bg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a:extLst>
              <a:ext uri="{FF2B5EF4-FFF2-40B4-BE49-F238E27FC236}">
                <a16:creationId xmlns:a16="http://schemas.microsoft.com/office/drawing/2014/main" id="{2BEE4F89-4408-F00A-3DA8-BFCBC572C119}"/>
              </a:ext>
            </a:extLst>
          </p:cNvPr>
          <p:cNvGraphicFramePr>
            <a:graphicFrameLocks noGrp="1"/>
          </p:cNvGraphicFramePr>
          <p:nvPr>
            <p:extLst>
              <p:ext uri="{D42A27DB-BD31-4B8C-83A1-F6EECF244321}">
                <p14:modId xmlns:p14="http://schemas.microsoft.com/office/powerpoint/2010/main" val="687161117"/>
              </p:ext>
            </p:extLst>
          </p:nvPr>
        </p:nvGraphicFramePr>
        <p:xfrm>
          <a:off x="241825" y="283020"/>
          <a:ext cx="5530128" cy="3609527"/>
        </p:xfrm>
        <a:graphic>
          <a:graphicData uri="http://schemas.openxmlformats.org/drawingml/2006/table">
            <a:tbl>
              <a:tblPr firstRow="1" bandRow="1">
                <a:tableStyleId>{5C22544A-7EE6-4342-B048-85BDC9FD1C3A}</a:tableStyleId>
              </a:tblPr>
              <a:tblGrid>
                <a:gridCol w="1290205">
                  <a:extLst>
                    <a:ext uri="{9D8B030D-6E8A-4147-A177-3AD203B41FA5}">
                      <a16:colId xmlns:a16="http://schemas.microsoft.com/office/drawing/2014/main" val="1397519339"/>
                    </a:ext>
                  </a:extLst>
                </a:gridCol>
                <a:gridCol w="1515011">
                  <a:extLst>
                    <a:ext uri="{9D8B030D-6E8A-4147-A177-3AD203B41FA5}">
                      <a16:colId xmlns:a16="http://schemas.microsoft.com/office/drawing/2014/main" val="279180329"/>
                    </a:ext>
                  </a:extLst>
                </a:gridCol>
                <a:gridCol w="1362456">
                  <a:extLst>
                    <a:ext uri="{9D8B030D-6E8A-4147-A177-3AD203B41FA5}">
                      <a16:colId xmlns:a16="http://schemas.microsoft.com/office/drawing/2014/main" val="1419483341"/>
                    </a:ext>
                  </a:extLst>
                </a:gridCol>
                <a:gridCol w="1362456">
                  <a:extLst>
                    <a:ext uri="{9D8B030D-6E8A-4147-A177-3AD203B41FA5}">
                      <a16:colId xmlns:a16="http://schemas.microsoft.com/office/drawing/2014/main" val="1532179531"/>
                    </a:ext>
                  </a:extLst>
                </a:gridCol>
              </a:tblGrid>
              <a:tr h="226247">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Aim</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Why?</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rPr>
                        <a:t>Key Area</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dirty="0">
                          <a:solidFill>
                            <a:sysClr val="windowText" lastClr="000000"/>
                          </a:solidFill>
                          <a:effectLst/>
                          <a:latin typeface="Calibri" panose="020F0502020204030204" pitchFamily="34" charset="0"/>
                          <a:cs typeface="Calibri" panose="020F0502020204030204" pitchFamily="34" charset="0"/>
                        </a:rPr>
                        <a:t>Supporting evidence</a:t>
                      </a:r>
                      <a:endPar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algn="l">
                        <a:lnSpc>
                          <a:spcPct val="100000"/>
                        </a:lnSpc>
                      </a:pPr>
                      <a:r>
                        <a:rPr lang="en-US" sz="600" dirty="0">
                          <a:latin typeface="Calibri" panose="020F0502020204030204" pitchFamily="34" charset="0"/>
                          <a:cs typeface="Calibri" panose="020F0502020204030204" pitchFamily="34" charset="0"/>
                        </a:rPr>
                        <a:t>Focus on teacher training ensuring all teachers are confident to enjoy teaching High Quality Physical Education.</a:t>
                      </a:r>
                    </a:p>
                    <a:p>
                      <a:pPr algn="l">
                        <a:lnSpc>
                          <a:spcPct val="100000"/>
                        </a:lnSpc>
                      </a:pPr>
                      <a:endParaRPr lang="en-US" sz="600" dirty="0">
                        <a:latin typeface="Calibri" panose="020F0502020204030204" pitchFamily="34" charset="0"/>
                        <a:cs typeface="Calibri" panose="020F0502020204030204" pitchFamily="34" charset="0"/>
                      </a:endParaRPr>
                    </a:p>
                    <a:p>
                      <a:pPr algn="l">
                        <a:lnSpc>
                          <a:spcPct val="100000"/>
                        </a:lnSpc>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pPr>
                      <a:r>
                        <a:rPr lang="en-US" sz="600" dirty="0">
                          <a:latin typeface="Calibri" panose="020F0502020204030204" pitchFamily="34" charset="0"/>
                          <a:cs typeface="Calibri" panose="020F0502020204030204" pitchFamily="34" charset="0"/>
                        </a:rPr>
                        <a:t>To ensure all children are participating in two hours a week of high-quality PE every week.</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pPr>
                      <a:r>
                        <a:rPr lang="en-US" sz="600" dirty="0">
                          <a:latin typeface="Calibri" panose="020F0502020204030204" pitchFamily="34" charset="0"/>
                          <a:cs typeface="Calibri" panose="020F0502020204030204" pitchFamily="34" charset="0"/>
                        </a:rPr>
                        <a:t>Increasing confidence, knowledge and skills of all staff in teaching PE and sporting activities prioritising CPD and training where needed.</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Staff confidence surveys, pupils attainment data, lesson observation reviews, pupil voice. </a:t>
                      </a:r>
                    </a:p>
                    <a:p>
                      <a:pPr algn="l">
                        <a:lnSpc>
                          <a:spcPct val="100000"/>
                        </a:lnSpc>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850329"/>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p>
                      <a:pPr algn="l">
                        <a:lnSpc>
                          <a:spcPct val="100000"/>
                        </a:lnSpc>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p>
                      <a:pPr algn="l">
                        <a:lnSpc>
                          <a:spcPct val="100000"/>
                        </a:lnSpc>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p>
                      <a:pPr algn="l">
                        <a:lnSpc>
                          <a:spcPct val="100000"/>
                        </a:lnSpc>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8936110"/>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20514327"/>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72556584"/>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03050298"/>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latin typeface="Calibri" panose="020F0502020204030204" pitchFamily="34" charset="0"/>
                          <a:cs typeface="Calibri" panose="020F0502020204030204" pitchFamily="34" charset="0"/>
                        </a:rPr>
                        <a:t>Add text here</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97788787"/>
                  </a:ext>
                </a:extLst>
              </a:tr>
            </a:tbl>
          </a:graphicData>
        </a:graphic>
      </p:graphicFrame>
    </p:spTree>
    <p:extLst>
      <p:ext uri="{BB962C8B-B14F-4D97-AF65-F5344CB8AC3E}">
        <p14:creationId xmlns:p14="http://schemas.microsoft.com/office/powerpoint/2010/main" val="760599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76EB2-453F-EBD4-CAEA-C1385F926FE9}"/>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B16F9FF0-9213-3BFF-5463-418DC945D99B}"/>
              </a:ext>
            </a:extLst>
          </p:cNvPr>
          <p:cNvPicPr>
            <a:picLocks noChangeAspect="1"/>
          </p:cNvPicPr>
          <p:nvPr/>
        </p:nvPicPr>
        <p:blipFill>
          <a:blip r:embed="rId2"/>
          <a:stretch>
            <a:fillRect/>
          </a:stretch>
        </p:blipFill>
        <p:spPr>
          <a:xfrm>
            <a:off x="-16769" y="0"/>
            <a:ext cx="6166284" cy="4322536"/>
          </a:xfrm>
          <a:prstGeom prst="rect">
            <a:avLst/>
          </a:prstGeom>
        </p:spPr>
      </p:pic>
      <p:sp>
        <p:nvSpPr>
          <p:cNvPr id="4" name="TextBox 3">
            <a:extLst>
              <a:ext uri="{FF2B5EF4-FFF2-40B4-BE49-F238E27FC236}">
                <a16:creationId xmlns:a16="http://schemas.microsoft.com/office/drawing/2014/main" id="{04783345-C545-CED1-568E-A1725BB54AFE}"/>
              </a:ext>
            </a:extLst>
          </p:cNvPr>
          <p:cNvSpPr txBox="1"/>
          <p:nvPr/>
        </p:nvSpPr>
        <p:spPr>
          <a:xfrm>
            <a:off x="241825" y="226711"/>
            <a:ext cx="3559359" cy="276999"/>
          </a:xfrm>
          <a:prstGeom prst="rect">
            <a:avLst/>
          </a:prstGeom>
          <a:noFill/>
        </p:spPr>
        <p:txBody>
          <a:bodyPr wrap="square" rtlCol="0">
            <a:spAutoFit/>
          </a:bodyPr>
          <a:lstStyle/>
          <a:p>
            <a:r>
              <a:rPr lang="en-US" sz="1200" b="1" dirty="0">
                <a:latin typeface="Calibri" panose="020F0502020204030204" pitchFamily="34" charset="0"/>
                <a:cs typeface="Calibri" panose="020F0502020204030204" pitchFamily="34" charset="0"/>
              </a:rPr>
              <a:t>Plan, monitor and evaluate (2025/2026</a:t>
            </a:r>
          </a:p>
        </p:txBody>
      </p:sp>
      <p:sp>
        <p:nvSpPr>
          <p:cNvPr id="2" name="TextBox 1">
            <a:extLst>
              <a:ext uri="{FF2B5EF4-FFF2-40B4-BE49-F238E27FC236}">
                <a16:creationId xmlns:a16="http://schemas.microsoft.com/office/drawing/2014/main" id="{282A97B3-2922-B00E-5223-36C9D9090A0A}"/>
              </a:ext>
            </a:extLst>
          </p:cNvPr>
          <p:cNvSpPr txBox="1"/>
          <p:nvPr/>
        </p:nvSpPr>
        <p:spPr>
          <a:xfrm>
            <a:off x="241825" y="621478"/>
            <a:ext cx="5684413" cy="2240165"/>
          </a:xfrm>
          <a:prstGeom prst="rect">
            <a:avLst/>
          </a:prstGeom>
          <a:noFill/>
        </p:spPr>
        <p:txBody>
          <a:bodyPr wrap="square" rtlCol="0">
            <a:spAutoFit/>
          </a:bodyPr>
          <a:lstStyle/>
          <a:p>
            <a:pPr marL="171450" indent="-171450">
              <a:lnSpc>
                <a:spcPct val="124000"/>
              </a:lnSpc>
              <a:buFont typeface="Arial" panose="020B0604020202020204" pitchFamily="34" charset="0"/>
              <a:buChar char="•"/>
            </a:pPr>
            <a:r>
              <a:rPr lang="en-US" sz="850" dirty="0"/>
              <a:t>Please aim to use this as a live working document through the year. </a:t>
            </a:r>
          </a:p>
          <a:p>
            <a:pPr>
              <a:lnSpc>
                <a:spcPct val="124000"/>
              </a:lnSpc>
            </a:pPr>
            <a:endParaRPr lang="en-US" sz="500" dirty="0"/>
          </a:p>
          <a:p>
            <a:pPr marL="171450" indent="-171450">
              <a:lnSpc>
                <a:spcPct val="124000"/>
              </a:lnSpc>
              <a:buFont typeface="Arial" panose="020B0604020202020204" pitchFamily="34" charset="0"/>
              <a:buChar char="•"/>
            </a:pPr>
            <a:r>
              <a:rPr lang="en-US" sz="850" dirty="0"/>
              <a:t>Keep returning to this to evidence adaptations and progress made through the PESSPA opportunities you provide.</a:t>
            </a:r>
          </a:p>
          <a:p>
            <a:pPr>
              <a:lnSpc>
                <a:spcPct val="124000"/>
              </a:lnSpc>
            </a:pPr>
            <a:endParaRPr lang="en-US" sz="500" dirty="0"/>
          </a:p>
          <a:p>
            <a:pPr marL="171450" indent="-171450">
              <a:lnSpc>
                <a:spcPct val="124000"/>
              </a:lnSpc>
              <a:buFont typeface="Arial" panose="020B0604020202020204" pitchFamily="34" charset="0"/>
              <a:buChar char="•"/>
            </a:pPr>
            <a:r>
              <a:rPr lang="en-US" sz="850" dirty="0"/>
              <a:t>There is no set number of objectives you must have. </a:t>
            </a:r>
          </a:p>
          <a:p>
            <a:pPr>
              <a:lnSpc>
                <a:spcPct val="124000"/>
              </a:lnSpc>
            </a:pPr>
            <a:endParaRPr lang="en-US" sz="500" dirty="0"/>
          </a:p>
          <a:p>
            <a:pPr marL="171450" indent="-171450">
              <a:lnSpc>
                <a:spcPct val="124000"/>
              </a:lnSpc>
              <a:buFont typeface="Arial" panose="020B0604020202020204" pitchFamily="34" charset="0"/>
              <a:buChar char="•"/>
            </a:pPr>
            <a:r>
              <a:rPr lang="en-US" sz="850" dirty="0"/>
              <a:t>Make as many or as few as you see fit that will support your aims for the year ahead. </a:t>
            </a:r>
          </a:p>
          <a:p>
            <a:pPr>
              <a:lnSpc>
                <a:spcPct val="124000"/>
              </a:lnSpc>
            </a:pPr>
            <a:endParaRPr lang="en-US" sz="500" dirty="0"/>
          </a:p>
          <a:p>
            <a:pPr marL="171450" indent="-171450">
              <a:lnSpc>
                <a:spcPct val="124000"/>
              </a:lnSpc>
              <a:buFont typeface="Arial" panose="020B0604020202020204" pitchFamily="34" charset="0"/>
              <a:buChar char="•"/>
            </a:pPr>
            <a:r>
              <a:rPr lang="en-US" sz="850" dirty="0"/>
              <a:t>Consider which of the 5 key areas improvements will be focusing on: </a:t>
            </a:r>
          </a:p>
          <a:p>
            <a:pPr>
              <a:lnSpc>
                <a:spcPct val="124000"/>
              </a:lnSpc>
            </a:pPr>
            <a:endParaRPr lang="en-US" sz="500" dirty="0"/>
          </a:p>
          <a:p>
            <a:pPr marL="228600" indent="-228600">
              <a:lnSpc>
                <a:spcPct val="124000"/>
              </a:lnSpc>
              <a:buFont typeface="+mj-lt"/>
              <a:buAutoNum type="arabicPeriod"/>
            </a:pPr>
            <a:r>
              <a:rPr lang="en-US" sz="700" dirty="0"/>
              <a:t>Increasing confidence, knowledge and skills of all staff in teaching PE and sporting activities prioritising CPD and training where needed.</a:t>
            </a:r>
          </a:p>
          <a:p>
            <a:pPr marL="228600" indent="-228600">
              <a:lnSpc>
                <a:spcPct val="124000"/>
              </a:lnSpc>
              <a:buFont typeface="+mj-lt"/>
              <a:buAutoNum type="arabicPeriod"/>
            </a:pPr>
            <a:r>
              <a:rPr lang="en-US" sz="700" dirty="0"/>
              <a:t>Increasing engagement of all pupils in regular physical activity and sporting activities</a:t>
            </a:r>
          </a:p>
          <a:p>
            <a:pPr marL="228600" indent="-228600">
              <a:lnSpc>
                <a:spcPct val="124000"/>
              </a:lnSpc>
              <a:buFont typeface="+mj-lt"/>
              <a:buAutoNum type="arabicPeriod"/>
            </a:pPr>
            <a:r>
              <a:rPr lang="en-US" sz="700" dirty="0"/>
              <a:t>Raising the profile of PE and sport across the school, to support whole school improvement</a:t>
            </a:r>
          </a:p>
          <a:p>
            <a:pPr marL="228600" indent="-228600">
              <a:lnSpc>
                <a:spcPct val="124000"/>
              </a:lnSpc>
              <a:buFont typeface="+mj-lt"/>
              <a:buAutoNum type="arabicPeriod"/>
            </a:pPr>
            <a:r>
              <a:rPr lang="en-US" sz="700" dirty="0"/>
              <a:t>Offer a broader and more equal experience of a range of sports and physical activities to all pupils and ensure equal access to sport for boys and girls</a:t>
            </a:r>
          </a:p>
          <a:p>
            <a:pPr marL="228600" indent="-228600">
              <a:lnSpc>
                <a:spcPct val="124000"/>
              </a:lnSpc>
              <a:buFont typeface="+mj-lt"/>
              <a:buAutoNum type="arabicPeriod"/>
            </a:pPr>
            <a:r>
              <a:rPr lang="en-US" sz="700" dirty="0"/>
              <a:t>Increasing participation in competitive sport</a:t>
            </a:r>
          </a:p>
        </p:txBody>
      </p:sp>
    </p:spTree>
    <p:extLst>
      <p:ext uri="{BB962C8B-B14F-4D97-AF65-F5344CB8AC3E}">
        <p14:creationId xmlns:p14="http://schemas.microsoft.com/office/powerpoint/2010/main" val="3285007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97B36-0064-E168-7038-3FC8704FBAB7}"/>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B2969350-C89D-DCEF-42F1-FBCB2DDD41B0}"/>
              </a:ext>
            </a:extLst>
          </p:cNvPr>
          <p:cNvPicPr>
            <a:picLocks noChangeAspect="1"/>
          </p:cNvPicPr>
          <p:nvPr/>
        </p:nvPicPr>
        <p:blipFill>
          <a:blip r:embed="rId2"/>
          <a:stretch>
            <a:fillRect/>
          </a:stretch>
        </p:blipFill>
        <p:spPr>
          <a:xfrm>
            <a:off x="-16769" y="0"/>
            <a:ext cx="6166284" cy="4322536"/>
          </a:xfrm>
          <a:prstGeom prst="rect">
            <a:avLst/>
          </a:prstGeom>
        </p:spPr>
      </p:pic>
      <p:graphicFrame>
        <p:nvGraphicFramePr>
          <p:cNvPr id="2" name="Table 1">
            <a:extLst>
              <a:ext uri="{FF2B5EF4-FFF2-40B4-BE49-F238E27FC236}">
                <a16:creationId xmlns:a16="http://schemas.microsoft.com/office/drawing/2014/main" id="{225C9E27-D120-FB0E-EDFD-E98BBC05173C}"/>
              </a:ext>
            </a:extLst>
          </p:cNvPr>
          <p:cNvGraphicFramePr>
            <a:graphicFrameLocks noGrp="1"/>
          </p:cNvGraphicFramePr>
          <p:nvPr>
            <p:extLst>
              <p:ext uri="{D42A27DB-BD31-4B8C-83A1-F6EECF244321}">
                <p14:modId xmlns:p14="http://schemas.microsoft.com/office/powerpoint/2010/main" val="3531612602"/>
              </p:ext>
            </p:extLst>
          </p:nvPr>
        </p:nvGraphicFramePr>
        <p:xfrm>
          <a:off x="294842" y="839137"/>
          <a:ext cx="5530128" cy="3253740"/>
        </p:xfrm>
        <a:graphic>
          <a:graphicData uri="http://schemas.openxmlformats.org/drawingml/2006/table">
            <a:tbl>
              <a:tblPr firstRow="1" bandRow="1">
                <a:tableStyleId>{5C22544A-7EE6-4342-B048-85BDC9FD1C3A}</a:tableStyleId>
              </a:tblPr>
              <a:tblGrid>
                <a:gridCol w="497638">
                  <a:extLst>
                    <a:ext uri="{9D8B030D-6E8A-4147-A177-3AD203B41FA5}">
                      <a16:colId xmlns:a16="http://schemas.microsoft.com/office/drawing/2014/main" val="1397519339"/>
                    </a:ext>
                  </a:extLst>
                </a:gridCol>
                <a:gridCol w="1074420">
                  <a:extLst>
                    <a:ext uri="{9D8B030D-6E8A-4147-A177-3AD203B41FA5}">
                      <a16:colId xmlns:a16="http://schemas.microsoft.com/office/drawing/2014/main" val="3874769663"/>
                    </a:ext>
                  </a:extLst>
                </a:gridCol>
                <a:gridCol w="1432560">
                  <a:extLst>
                    <a:ext uri="{9D8B030D-6E8A-4147-A177-3AD203B41FA5}">
                      <a16:colId xmlns:a16="http://schemas.microsoft.com/office/drawing/2014/main" val="279180329"/>
                    </a:ext>
                  </a:extLst>
                </a:gridCol>
                <a:gridCol w="1501140">
                  <a:extLst>
                    <a:ext uri="{9D8B030D-6E8A-4147-A177-3AD203B41FA5}">
                      <a16:colId xmlns:a16="http://schemas.microsoft.com/office/drawing/2014/main" val="1419483341"/>
                    </a:ext>
                  </a:extLst>
                </a:gridCol>
                <a:gridCol w="1024370">
                  <a:extLst>
                    <a:ext uri="{9D8B030D-6E8A-4147-A177-3AD203B41FA5}">
                      <a16:colId xmlns:a16="http://schemas.microsoft.com/office/drawing/2014/main" val="1532179531"/>
                    </a:ext>
                  </a:extLst>
                </a:gridCol>
              </a:tblGrid>
              <a:tr h="226247">
                <a:tc>
                  <a:txBody>
                    <a:bodyPr/>
                    <a:lstStyle/>
                    <a:p>
                      <a:pPr algn="ct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US" sz="700" dirty="0">
                          <a:solidFill>
                            <a:sysClr val="windowText" lastClr="000000"/>
                          </a:solidFill>
                          <a:latin typeface="Calibri" panose="020F0502020204030204" pitchFamily="34" charset="0"/>
                          <a:cs typeface="Calibri" panose="020F0502020204030204" pitchFamily="34" charset="0"/>
                        </a:rPr>
                        <a:t>Intent - what is your objective?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Implementation - How will you achieve this?</a:t>
                      </a:r>
                      <a:endParaRPr lang="en-US" sz="700"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rPr>
                        <a:t>Impact - What do you hope to see?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dirty="0">
                          <a:solidFill>
                            <a:sysClr val="windowText" lastClr="000000"/>
                          </a:solidFill>
                          <a:effectLst/>
                          <a:latin typeface="Calibri" panose="020F0502020204030204" pitchFamily="34" charset="0"/>
                          <a:cs typeface="Calibri" panose="020F0502020204030204" pitchFamily="34" charset="0"/>
                        </a:rPr>
                        <a:t>Supporting evidence</a:t>
                      </a:r>
                      <a:endParaRPr lang="en-GB" sz="7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effectLst/>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r>
                        <a:rPr lang="en-US" sz="650" b="1" dirty="0">
                          <a:effectLst/>
                          <a:latin typeface="Calibri" panose="020F0502020204030204" pitchFamily="34" charset="0"/>
                          <a:cs typeface="Calibri" panose="020F0502020204030204" pitchFamily="34" charset="0"/>
                        </a:rPr>
                        <a:t>Plan and monitor</a:t>
                      </a:r>
                      <a:br>
                        <a:rPr lang="en-US" sz="700" b="1" dirty="0">
                          <a:effectLst/>
                          <a:latin typeface="Calibri" panose="020F0502020204030204" pitchFamily="34" charset="0"/>
                          <a:cs typeface="Calibri" panose="020F0502020204030204" pitchFamily="34" charset="0"/>
                        </a:rPr>
                      </a:b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pPr>
                      <a:r>
                        <a:rPr lang="en-US" sz="600" dirty="0">
                          <a:solidFill>
                            <a:schemeClr val="tx1"/>
                          </a:solidFill>
                          <a:latin typeface="Calibri" panose="020F0502020204030204" pitchFamily="34" charset="0"/>
                          <a:cs typeface="Calibri" panose="020F0502020204030204" pitchFamily="34" charset="0"/>
                        </a:rPr>
                        <a:t>Develop lunchtime play provision to increase activity for least active groups.</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Develop pupil leadership (training </a:t>
                      </a:r>
                      <a:r>
                        <a:rPr lang="en-US" sz="600" dirty="0" err="1">
                          <a:solidFill>
                            <a:schemeClr val="tx1"/>
                          </a:solidFill>
                          <a:latin typeface="Calibri" panose="020F0502020204030204" pitchFamily="34" charset="0"/>
                          <a:cs typeface="Calibri" panose="020F0502020204030204" pitchFamily="34" charset="0"/>
                        </a:rPr>
                        <a:t>programme</a:t>
                      </a:r>
                      <a:r>
                        <a:rPr lang="en-US" sz="600" dirty="0">
                          <a:solidFill>
                            <a:schemeClr val="tx1"/>
                          </a:solidFill>
                          <a:latin typeface="Calibri" panose="020F0502020204030204" pitchFamily="34" charset="0"/>
                          <a:cs typeface="Calibri" panose="020F0502020204030204" pitchFamily="34" charset="0"/>
                        </a:rPr>
                        <a:t>), Midday supervisor training, Staff CDP to develop their understanding of games and play, Range of equipment, Youth voice activities to understand pupils wants and needs Outdoor play provision such as OPAL</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A confident and competent group of activity leaders that take initiative and create a more active and inclusive playground for all pupils. Midday supervisors and all staff leading a range of physical activities and joining in with movement daily to role model. A happier, more active playground that meets the needs of all pupils especially SEND and girls.</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550" dirty="0">
                          <a:solidFill>
                            <a:schemeClr val="tx1"/>
                          </a:solidFill>
                          <a:latin typeface="Calibri" panose="020F0502020204030204" pitchFamily="34" charset="0"/>
                          <a:cs typeface="Calibri" panose="020F0502020204030204" pitchFamily="34" charset="0"/>
                        </a:rPr>
                        <a:t>Youth voice data through half-termly surveys and interviews/group discussions with a variety of pupils (leaders, children participating and those that are less active at break times). Conduct regular observations of the playground to gauge activity levels of the least active children. Staff voice and feedback.</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8936110"/>
                  </a:ext>
                </a:extLst>
              </a:tr>
              <a:tr h="164253">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US" sz="700" b="1" dirty="0">
                          <a:solidFill>
                            <a:sysClr val="windowText" lastClr="000000"/>
                          </a:solidFill>
                          <a:latin typeface="Calibri" panose="020F0502020204030204" pitchFamily="34" charset="0"/>
                          <a:cs typeface="Calibri" panose="020F0502020204030204" pitchFamily="34" charset="0"/>
                        </a:rPr>
                        <a:t>What impact have you seen?</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dirty="0">
                          <a:solidFill>
                            <a:sysClr val="windowText" lastClr="000000"/>
                          </a:solidFill>
                          <a:effectLst/>
                          <a:latin typeface="Calibri" panose="020F0502020204030204" pitchFamily="34" charset="0"/>
                          <a:ea typeface="+mn-ea"/>
                          <a:cs typeface="Calibri" panose="020F0502020204030204" pitchFamily="34" charset="0"/>
                        </a:rPr>
                        <a:t>Are the improvements sustainable? How?</a:t>
                      </a:r>
                      <a:endParaRPr lang="en-US" sz="700" b="1" dirty="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GB" sz="700" b="1"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rPr>
                        <a:t>Supporting evidence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b="1" dirty="0">
                          <a:solidFill>
                            <a:sysClr val="windowText" lastClr="000000"/>
                          </a:solidFill>
                          <a:effectLst/>
                          <a:latin typeface="Calibri" panose="020F0502020204030204" pitchFamily="34" charset="0"/>
                          <a:cs typeface="Calibri" panose="020F0502020204030204" pitchFamily="34" charset="0"/>
                        </a:rPr>
                        <a:t>Approx. cost</a:t>
                      </a:r>
                      <a:endParaRPr lang="en-GB" sz="700" b="1"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3420514327"/>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endParaRPr lang="en-US" sz="700" b="1" dirty="0">
                        <a:latin typeface="Calibri" panose="020F0502020204030204" pitchFamily="34" charset="0"/>
                        <a:cs typeface="Calibri" panose="020F0502020204030204" pitchFamily="34" charset="0"/>
                      </a:endParaRPr>
                    </a:p>
                    <a:p>
                      <a:pPr marL="0" marR="0" lvl="0" indent="0" algn="ctr" defTabSz="575981" rtl="0" eaLnBrk="1" fontAlgn="auto" latinLnBrk="0" hangingPunct="1">
                        <a:lnSpc>
                          <a:spcPct val="100000"/>
                        </a:lnSpc>
                        <a:spcBef>
                          <a:spcPts val="0"/>
                        </a:spcBef>
                        <a:spcAft>
                          <a:spcPts val="0"/>
                        </a:spcAft>
                        <a:buClrTx/>
                        <a:buSzTx/>
                        <a:buFontTx/>
                        <a:buNone/>
                        <a:tabLst/>
                        <a:defRPr/>
                      </a:pPr>
                      <a:r>
                        <a:rPr lang="en-US" sz="650" b="1" dirty="0">
                          <a:latin typeface="Calibri" panose="020F0502020204030204" pitchFamily="34" charset="0"/>
                          <a:cs typeface="Calibri" panose="020F0502020204030204" pitchFamily="34" charset="0"/>
                        </a:rPr>
                        <a:t>Evaluate</a:t>
                      </a: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600" dirty="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500" dirty="0">
                          <a:solidFill>
                            <a:schemeClr val="tx1"/>
                          </a:solidFill>
                          <a:latin typeface="Calibri" panose="020F0502020204030204" pitchFamily="34" charset="0"/>
                          <a:cs typeface="Calibri" panose="020F0502020204030204" pitchFamily="34" charset="0"/>
                        </a:rPr>
                        <a:t>Activity leaders are leading a broad range of activities and actively seeking children that are not engaged in physical activity during lunch times. Midday supervisors have grown in confidence and far more active and engaged in games with the children. Lunch times are more active with children having fun. Activity options have been tailored to suit the needs of SEND pupils through considerate choices of equipment and the types of games played. Girls are proving to be the hardest group to engage as some are still choosing not to be active.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500" dirty="0">
                          <a:solidFill>
                            <a:schemeClr val="tx1"/>
                          </a:solidFill>
                          <a:latin typeface="Calibri" panose="020F0502020204030204" pitchFamily="34" charset="0"/>
                          <a:cs typeface="Calibri" panose="020F0502020204030204" pitchFamily="34" charset="0"/>
                        </a:rPr>
                        <a:t>Continued training for activity leaders and bringing new leaders into the group to bring new ideas and expertise. More leaders will also mean more activities are able to be delivered. Continued training with midday supervisors. Establish lead midday supervisors to empower them and give them ownership. Continue to listen to SEND pupils and tailor activities to their needs and wants. Focus priorities on engaging girls. Work with least active girls to create activities that are meaningful and enjoyable for them. Do they want to be activity leaders for younger children to give them purpose and confidence?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500" dirty="0">
                          <a:solidFill>
                            <a:schemeClr val="tx1"/>
                          </a:solidFill>
                          <a:latin typeface="Calibri" panose="020F0502020204030204" pitchFamily="34" charset="0"/>
                          <a:cs typeface="Calibri" panose="020F0502020204030204" pitchFamily="34" charset="0"/>
                        </a:rPr>
                        <a:t>100 out of 100 activity leaders want to carry on with this role next year. 30 more children have enquired to joining the team. Meetings and the end of year survey have shown all leaders feel positive and enjoy making a difference for others. Interviews by random selection were conducted and 92% of pupils were either 'happy' or 'very happy' with the activities on offer at lunch time. End of year physical activity survey findings such as:</a:t>
                      </a:r>
                    </a:p>
                    <a:p>
                      <a:pPr marL="0" marR="0" lvl="0" indent="0" algn="l" defTabSz="575981" rtl="0" eaLnBrk="1" fontAlgn="auto" latinLnBrk="0" hangingPunct="1">
                        <a:lnSpc>
                          <a:spcPct val="100000"/>
                        </a:lnSpc>
                        <a:spcBef>
                          <a:spcPts val="0"/>
                        </a:spcBef>
                        <a:spcAft>
                          <a:spcPts val="0"/>
                        </a:spcAft>
                        <a:buClrTx/>
                        <a:buSzTx/>
                        <a:buFontTx/>
                        <a:buNone/>
                        <a:tabLst/>
                        <a:defRPr/>
                      </a:pPr>
                      <a:r>
                        <a:rPr lang="en-US" sz="500" dirty="0">
                          <a:solidFill>
                            <a:schemeClr val="tx1"/>
                          </a:solidFill>
                          <a:latin typeface="Calibri" panose="020F0502020204030204" pitchFamily="34" charset="0"/>
                          <a:cs typeface="Calibri" panose="020F0502020204030204" pitchFamily="34" charset="0"/>
                        </a:rPr>
                        <a:t>- Am I involved with games at lunch       time - 89% Yes</a:t>
                      </a:r>
                    </a:p>
                    <a:p>
                      <a:pPr marL="0" marR="0" lvl="0" indent="0" algn="l" defTabSz="575981" rtl="0" eaLnBrk="1" fontAlgn="auto" latinLnBrk="0" hangingPunct="1">
                        <a:lnSpc>
                          <a:spcPct val="100000"/>
                        </a:lnSpc>
                        <a:spcBef>
                          <a:spcPts val="0"/>
                        </a:spcBef>
                        <a:spcAft>
                          <a:spcPts val="0"/>
                        </a:spcAft>
                        <a:buClrTx/>
                        <a:buSzTx/>
                        <a:buFontTx/>
                        <a:buNone/>
                        <a:tabLst/>
                        <a:defRPr/>
                      </a:pPr>
                      <a:r>
                        <a:rPr lang="en-US" sz="500" dirty="0">
                          <a:solidFill>
                            <a:schemeClr val="tx1"/>
                          </a:solidFill>
                          <a:latin typeface="Calibri" panose="020F0502020204030204" pitchFamily="34" charset="0"/>
                          <a:cs typeface="Calibri" panose="020F0502020204030204" pitchFamily="34" charset="0"/>
                        </a:rPr>
                        <a:t>- Do I enjoy lunch time? 97% Yes</a:t>
                      </a:r>
                    </a:p>
                    <a:p>
                      <a:pPr marL="0" marR="0" lvl="0" indent="0" algn="l" defTabSz="575981" rtl="0" eaLnBrk="1" fontAlgn="auto" latinLnBrk="0" hangingPunct="1">
                        <a:lnSpc>
                          <a:spcPct val="100000"/>
                        </a:lnSpc>
                        <a:spcBef>
                          <a:spcPts val="0"/>
                        </a:spcBef>
                        <a:spcAft>
                          <a:spcPts val="0"/>
                        </a:spcAft>
                        <a:buClrTx/>
                        <a:buSzTx/>
                        <a:buFontTx/>
                        <a:buNone/>
                        <a:tabLst/>
                        <a:defRPr/>
                      </a:pPr>
                      <a:r>
                        <a:rPr lang="en-US" sz="500" dirty="0">
                          <a:solidFill>
                            <a:schemeClr val="tx1"/>
                          </a:solidFill>
                          <a:latin typeface="Calibri" panose="020F0502020204030204" pitchFamily="34" charset="0"/>
                          <a:cs typeface="Calibri" panose="020F0502020204030204" pitchFamily="34" charset="0"/>
                        </a:rPr>
                        <a:t>- Have I joined in with a game with the activity leaders? 100% Yes</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Physical Resources - £1000</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500" dirty="0">
                        <a:solidFill>
                          <a:schemeClr val="tx1"/>
                        </a:solidFill>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CPD for staff - £500</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US" sz="500" dirty="0">
                        <a:solidFill>
                          <a:schemeClr val="tx1"/>
                        </a:solidFill>
                        <a:latin typeface="Calibri" panose="020F0502020204030204" pitchFamily="34" charset="0"/>
                        <a:cs typeface="Calibri" panose="020F0502020204030204" pitchFamily="34" charset="0"/>
                      </a:endParaRPr>
                    </a:p>
                    <a:p>
                      <a:pPr marL="0" marR="0" lvl="0" indent="0" algn="l" defTabSz="575981" rtl="0" eaLnBrk="1" fontAlgn="auto" latinLnBrk="0" hangingPunct="1">
                        <a:lnSpc>
                          <a:spcPct val="100000"/>
                        </a:lnSpc>
                        <a:spcBef>
                          <a:spcPts val="0"/>
                        </a:spcBef>
                        <a:spcAft>
                          <a:spcPts val="0"/>
                        </a:spcAft>
                        <a:buClrTx/>
                        <a:buSzTx/>
                        <a:buFontTx/>
                        <a:buNone/>
                        <a:tabLst/>
                        <a:defRPr/>
                      </a:pPr>
                      <a:r>
                        <a:rPr lang="en-US" sz="600" dirty="0">
                          <a:solidFill>
                            <a:schemeClr val="tx1"/>
                          </a:solidFill>
                          <a:latin typeface="Calibri" panose="020F0502020204030204" pitchFamily="34" charset="0"/>
                          <a:cs typeface="Calibri" panose="020F0502020204030204" pitchFamily="34" charset="0"/>
                        </a:rPr>
                        <a:t>OPAL - £8000</a:t>
                      </a:r>
                      <a:endParaRPr lang="en-US" sz="600" b="1" dirty="0">
                        <a:solidFill>
                          <a:schemeClr val="tx1"/>
                        </a:solidFill>
                        <a:latin typeface="Calibri" panose="020F0502020204030204" pitchFamily="34" charset="0"/>
                        <a:cs typeface="Calibri" panose="020F0502020204030204" pitchFamily="34" charset="0"/>
                      </a:endParaRPr>
                    </a:p>
                    <a:p>
                      <a:pPr algn="l">
                        <a:lnSpc>
                          <a:spcPct val="100000"/>
                        </a:lnSpc>
                      </a:pPr>
                      <a:endParaRPr lang="en-US" sz="600" dirty="0">
                        <a:solidFill>
                          <a:schemeClr val="tx1"/>
                        </a:solidFill>
                        <a:latin typeface="Calibri" panose="020F0502020204030204" pitchFamily="34" charset="0"/>
                        <a:cs typeface="Calibri" panose="020F0502020204030204" pitchFamily="34" charset="0"/>
                      </a:endParaRPr>
                    </a:p>
                    <a:p>
                      <a:pPr algn="l">
                        <a:lnSpc>
                          <a:spcPct val="100000"/>
                        </a:lnSpc>
                      </a:pPr>
                      <a:endParaRPr lang="en-US" sz="600" dirty="0">
                        <a:solidFill>
                          <a:schemeClr val="tx1"/>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72556584"/>
                  </a:ext>
                </a:extLst>
              </a:tr>
            </a:tbl>
          </a:graphicData>
        </a:graphic>
      </p:graphicFrame>
      <p:sp>
        <p:nvSpPr>
          <p:cNvPr id="5" name="TextBox 4">
            <a:extLst>
              <a:ext uri="{FF2B5EF4-FFF2-40B4-BE49-F238E27FC236}">
                <a16:creationId xmlns:a16="http://schemas.microsoft.com/office/drawing/2014/main" id="{7C0CE318-2120-E324-9292-5A86D8597144}"/>
              </a:ext>
            </a:extLst>
          </p:cNvPr>
          <p:cNvSpPr txBox="1"/>
          <p:nvPr/>
        </p:nvSpPr>
        <p:spPr>
          <a:xfrm>
            <a:off x="241825" y="226711"/>
            <a:ext cx="3559359" cy="276999"/>
          </a:xfrm>
          <a:prstGeom prst="rect">
            <a:avLst/>
          </a:prstGeom>
          <a:noFill/>
        </p:spPr>
        <p:txBody>
          <a:bodyPr wrap="square" rtlCol="0">
            <a:spAutoFit/>
          </a:bodyPr>
          <a:lstStyle/>
          <a:p>
            <a:r>
              <a:rPr lang="en-US" sz="1200" b="1" dirty="0">
                <a:latin typeface="Calibri" panose="020F0502020204030204" pitchFamily="34" charset="0"/>
                <a:cs typeface="Calibri" panose="020F0502020204030204" pitchFamily="34" charset="0"/>
              </a:rPr>
              <a:t>Plan, monitor and evaluate (2025/2026</a:t>
            </a:r>
          </a:p>
        </p:txBody>
      </p:sp>
      <p:sp>
        <p:nvSpPr>
          <p:cNvPr id="6" name="TextBox 5">
            <a:extLst>
              <a:ext uri="{FF2B5EF4-FFF2-40B4-BE49-F238E27FC236}">
                <a16:creationId xmlns:a16="http://schemas.microsoft.com/office/drawing/2014/main" id="{06D3BCB3-9898-8FE9-7C31-95AA52B74F02}"/>
              </a:ext>
            </a:extLst>
          </p:cNvPr>
          <p:cNvSpPr txBox="1"/>
          <p:nvPr/>
        </p:nvSpPr>
        <p:spPr>
          <a:xfrm>
            <a:off x="241826" y="599839"/>
            <a:ext cx="3255432" cy="215444"/>
          </a:xfrm>
          <a:prstGeom prst="rect">
            <a:avLst/>
          </a:prstGeom>
          <a:noFill/>
        </p:spPr>
        <p:txBody>
          <a:bodyPr wrap="square" rtlCol="0">
            <a:spAutoFit/>
          </a:bodyPr>
          <a:lstStyle/>
          <a:p>
            <a:r>
              <a:rPr lang="en-US" sz="800" b="1" dirty="0">
                <a:solidFill>
                  <a:srgbClr val="FF0000"/>
                </a:solidFill>
                <a:latin typeface="Calibri" panose="020F0502020204030204" pitchFamily="34" charset="0"/>
                <a:cs typeface="Calibri" panose="020F0502020204030204" pitchFamily="34" charset="0"/>
              </a:rPr>
              <a:t>Example objective shown below is for reference purposes only:</a:t>
            </a:r>
          </a:p>
        </p:txBody>
      </p:sp>
    </p:spTree>
    <p:extLst>
      <p:ext uri="{BB962C8B-B14F-4D97-AF65-F5344CB8AC3E}">
        <p14:creationId xmlns:p14="http://schemas.microsoft.com/office/powerpoint/2010/main" val="207046611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90</TotalTime>
  <Words>2067</Words>
  <Application>Microsoft Macintosh PowerPoint</Application>
  <PresentationFormat>Custom</PresentationFormat>
  <Paragraphs>312</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Aptos</vt:lpstr>
      <vt:lpstr>Aptos Display</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David Rock</dc:creator>
  <cp:lastModifiedBy>David Rock</cp:lastModifiedBy>
  <cp:revision>13</cp:revision>
  <dcterms:created xsi:type="dcterms:W3CDTF">2025-10-08T18:09:30Z</dcterms:created>
  <dcterms:modified xsi:type="dcterms:W3CDTF">2025-10-08T21:30:42Z</dcterms:modified>
</cp:coreProperties>
</file>