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85" r:id="rId5"/>
    <p:sldId id="354" r:id="rId6"/>
    <p:sldId id="367" r:id="rId7"/>
    <p:sldId id="369" r:id="rId8"/>
    <p:sldId id="357" r:id="rId9"/>
    <p:sldId id="368" r:id="rId10"/>
    <p:sldId id="366" r:id="rId11"/>
    <p:sldId id="358" r:id="rId12"/>
    <p:sldId id="361" r:id="rId13"/>
    <p:sldId id="359" r:id="rId14"/>
    <p:sldId id="360" r:id="rId15"/>
    <p:sldId id="362" r:id="rId16"/>
    <p:sldId id="363" r:id="rId17"/>
    <p:sldId id="365"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A"/>
    <a:srgbClr val="E83F4B"/>
    <a:srgbClr val="009FE3"/>
    <a:srgbClr val="F39000"/>
    <a:srgbClr val="00A547"/>
    <a:srgbClr val="E6007E"/>
    <a:srgbClr val="8E4F93"/>
    <a:srgbClr val="351D37"/>
    <a:srgbClr val="002D59"/>
    <a:srgbClr val="253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10"/>
    <p:restoredTop sz="94702"/>
  </p:normalViewPr>
  <p:slideViewPr>
    <p:cSldViewPr snapToGrid="0" snapToObjects="1">
      <p:cViewPr varScale="1">
        <p:scale>
          <a:sx n="64" d="100"/>
          <a:sy n="64" d="100"/>
        </p:scale>
        <p:origin x="5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B2A9F5-068D-48E8-9DDE-3ED37586B05F}" type="doc">
      <dgm:prSet loTypeId="urn:microsoft.com/office/officeart/2011/layout/HexagonRadial" loCatId="cycle" qsTypeId="urn:microsoft.com/office/officeart/2005/8/quickstyle/simple1" qsCatId="simple" csTypeId="urn:microsoft.com/office/officeart/2005/8/colors/accent0_3" csCatId="mainScheme" phldr="1"/>
      <dgm:spPr/>
      <dgm:t>
        <a:bodyPr/>
        <a:lstStyle/>
        <a:p>
          <a:endParaRPr lang="en-GB"/>
        </a:p>
      </dgm:t>
    </dgm:pt>
    <dgm:pt modelId="{4A505DE1-2FAF-4144-880A-22A6E17BBE3C}">
      <dgm:prSet phldrT="[Text]" custT="1"/>
      <dgm:spPr>
        <a:solidFill>
          <a:srgbClr val="002E5A"/>
        </a:solidFill>
      </dgm:spPr>
      <dgm:t>
        <a:bodyPr/>
        <a:lstStyle/>
        <a:p>
          <a:r>
            <a:rPr lang="en-GB" sz="1500" b="1" dirty="0">
              <a:latin typeface="Avenir Next LT Pro" panose="020B0504020202020204" pitchFamily="34" charset="0"/>
            </a:rPr>
            <a:t>Holiday</a:t>
          </a:r>
        </a:p>
        <a:p>
          <a:r>
            <a:rPr lang="en-GB" sz="1500" b="1" dirty="0">
              <a:latin typeface="Avenir Next LT Pro" panose="020B0504020202020204" pitchFamily="34" charset="0"/>
            </a:rPr>
            <a:t>Activities and</a:t>
          </a:r>
        </a:p>
        <a:p>
          <a:r>
            <a:rPr lang="en-GB" sz="1500" b="1" dirty="0">
              <a:latin typeface="Avenir Next LT Pro" panose="020B0504020202020204" pitchFamily="34" charset="0"/>
            </a:rPr>
            <a:t>Food Home</a:t>
          </a:r>
        </a:p>
        <a:p>
          <a:r>
            <a:rPr lang="en-GB" sz="1500" b="1" dirty="0">
              <a:latin typeface="Avenir Next LT Pro" panose="020B0504020202020204" pitchFamily="34" charset="0"/>
            </a:rPr>
            <a:t>Packs</a:t>
          </a:r>
        </a:p>
      </dgm:t>
    </dgm:pt>
    <dgm:pt modelId="{C52CE74C-20F1-411A-B99D-D9E5024FBC04}" type="parTrans" cxnId="{BB130EC9-B4B0-4791-A938-8D464E61165C}">
      <dgm:prSet/>
      <dgm:spPr/>
      <dgm:t>
        <a:bodyPr/>
        <a:lstStyle/>
        <a:p>
          <a:endParaRPr lang="en-GB" sz="1400">
            <a:latin typeface="Avenir Next LT Pro" panose="020B0504020202020204" pitchFamily="34" charset="0"/>
          </a:endParaRPr>
        </a:p>
      </dgm:t>
    </dgm:pt>
    <dgm:pt modelId="{B82C39C2-14DD-410C-AB89-FFDCC445F076}" type="sibTrans" cxnId="{BB130EC9-B4B0-4791-A938-8D464E61165C}">
      <dgm:prSet/>
      <dgm:spPr/>
      <dgm:t>
        <a:bodyPr/>
        <a:lstStyle/>
        <a:p>
          <a:endParaRPr lang="en-GB" sz="1400">
            <a:latin typeface="Avenir Next LT Pro" panose="020B0504020202020204" pitchFamily="34" charset="0"/>
          </a:endParaRPr>
        </a:p>
      </dgm:t>
    </dgm:pt>
    <dgm:pt modelId="{31356386-89B1-4A80-A46B-3C9E3700D4DF}">
      <dgm:prSet phldrT="[Text]" custT="1"/>
      <dgm:spPr>
        <a:solidFill>
          <a:srgbClr val="E6007E"/>
        </a:solidFill>
      </dgm:spPr>
      <dgm:t>
        <a:bodyPr/>
        <a:lstStyle/>
        <a:p>
          <a:r>
            <a:rPr lang="en-GB" sz="1400" dirty="0">
              <a:latin typeface="Avenir Next LT Pro" panose="020B0504020202020204" pitchFamily="34" charset="0"/>
            </a:rPr>
            <a:t>Overcome the </a:t>
          </a:r>
        </a:p>
        <a:p>
          <a:r>
            <a:rPr lang="en-GB" sz="1400" dirty="0">
              <a:latin typeface="Avenir Next LT Pro" panose="020B0504020202020204" pitchFamily="34" charset="0"/>
            </a:rPr>
            <a:t>‘Digital Divide’</a:t>
          </a:r>
        </a:p>
      </dgm:t>
    </dgm:pt>
    <dgm:pt modelId="{5D9557EC-A5DB-4C1A-96A6-309D6D8C3070}" type="parTrans" cxnId="{19FB355A-9BB1-40F7-BB6F-BE23F3526052}">
      <dgm:prSet/>
      <dgm:spPr/>
      <dgm:t>
        <a:bodyPr/>
        <a:lstStyle/>
        <a:p>
          <a:endParaRPr lang="en-GB" sz="1400">
            <a:latin typeface="Avenir Next LT Pro" panose="020B0504020202020204" pitchFamily="34" charset="0"/>
          </a:endParaRPr>
        </a:p>
      </dgm:t>
    </dgm:pt>
    <dgm:pt modelId="{4FA65782-E7D8-434E-8CF7-0F0357C300AE}" type="sibTrans" cxnId="{19FB355A-9BB1-40F7-BB6F-BE23F3526052}">
      <dgm:prSet/>
      <dgm:spPr/>
      <dgm:t>
        <a:bodyPr/>
        <a:lstStyle/>
        <a:p>
          <a:endParaRPr lang="en-GB" sz="1400">
            <a:latin typeface="Avenir Next LT Pro" panose="020B0504020202020204" pitchFamily="34" charset="0"/>
          </a:endParaRPr>
        </a:p>
      </dgm:t>
    </dgm:pt>
    <dgm:pt modelId="{6E58B41B-1F4F-4A87-AC2E-9F2CE064BA7C}">
      <dgm:prSet phldrT="[Text]" custT="1"/>
      <dgm:spPr>
        <a:solidFill>
          <a:srgbClr val="00A547"/>
        </a:solidFill>
      </dgm:spPr>
      <dgm:t>
        <a:bodyPr/>
        <a:lstStyle/>
        <a:p>
          <a:r>
            <a:rPr lang="en-GB" sz="1400" dirty="0">
              <a:latin typeface="Avenir Next LT Pro" panose="020B0504020202020204" pitchFamily="34" charset="0"/>
            </a:rPr>
            <a:t>Guidance for  parents and carers</a:t>
          </a:r>
        </a:p>
      </dgm:t>
    </dgm:pt>
    <dgm:pt modelId="{183C0E66-508C-4AEC-BB23-D76E51BE7DE3}" type="parTrans" cxnId="{8AD77564-23F8-45FA-B675-1886490B5FD2}">
      <dgm:prSet/>
      <dgm:spPr/>
      <dgm:t>
        <a:bodyPr/>
        <a:lstStyle/>
        <a:p>
          <a:endParaRPr lang="en-GB" sz="1400">
            <a:latin typeface="Avenir Next LT Pro" panose="020B0504020202020204" pitchFamily="34" charset="0"/>
          </a:endParaRPr>
        </a:p>
      </dgm:t>
    </dgm:pt>
    <dgm:pt modelId="{6D092F3D-AF28-48BB-811D-FF1E469770EA}" type="sibTrans" cxnId="{8AD77564-23F8-45FA-B675-1886490B5FD2}">
      <dgm:prSet/>
      <dgm:spPr/>
      <dgm:t>
        <a:bodyPr/>
        <a:lstStyle/>
        <a:p>
          <a:endParaRPr lang="en-GB" sz="1400">
            <a:latin typeface="Avenir Next LT Pro" panose="020B0504020202020204" pitchFamily="34" charset="0"/>
          </a:endParaRPr>
        </a:p>
      </dgm:t>
    </dgm:pt>
    <dgm:pt modelId="{3A76485E-322B-4749-96E1-16914860A30A}">
      <dgm:prSet phldrT="[Text]" custT="1"/>
      <dgm:spPr>
        <a:solidFill>
          <a:srgbClr val="F39000"/>
        </a:solidFill>
      </dgm:spPr>
      <dgm:t>
        <a:bodyPr/>
        <a:lstStyle/>
        <a:p>
          <a:r>
            <a:rPr lang="en-GB" sz="1400" dirty="0">
              <a:latin typeface="Avenir Next LT Pro" panose="020B0504020202020204" pitchFamily="34" charset="0"/>
            </a:rPr>
            <a:t>Support food and wider wellbeing messages</a:t>
          </a:r>
        </a:p>
      </dgm:t>
    </dgm:pt>
    <dgm:pt modelId="{28EDA9D9-8345-45D4-8256-D03F5F0C2A55}" type="parTrans" cxnId="{8EBDAC86-C9A4-498E-A993-9E8F08793DF7}">
      <dgm:prSet/>
      <dgm:spPr/>
      <dgm:t>
        <a:bodyPr/>
        <a:lstStyle/>
        <a:p>
          <a:endParaRPr lang="en-GB" sz="1400">
            <a:latin typeface="Avenir Next LT Pro" panose="020B0504020202020204" pitchFamily="34" charset="0"/>
          </a:endParaRPr>
        </a:p>
      </dgm:t>
    </dgm:pt>
    <dgm:pt modelId="{C71E30F3-43C7-4F09-87E7-0A3593E985E7}" type="sibTrans" cxnId="{8EBDAC86-C9A4-498E-A993-9E8F08793DF7}">
      <dgm:prSet/>
      <dgm:spPr/>
      <dgm:t>
        <a:bodyPr/>
        <a:lstStyle/>
        <a:p>
          <a:endParaRPr lang="en-GB" sz="1400">
            <a:latin typeface="Avenir Next LT Pro" panose="020B0504020202020204" pitchFamily="34" charset="0"/>
          </a:endParaRPr>
        </a:p>
      </dgm:t>
    </dgm:pt>
    <dgm:pt modelId="{3EFBD9F4-D376-4737-AE5A-951AC605F967}">
      <dgm:prSet phldrT="[Text]" custT="1"/>
      <dgm:spPr>
        <a:solidFill>
          <a:srgbClr val="009FE3"/>
        </a:solidFill>
      </dgm:spPr>
      <dgm:t>
        <a:bodyPr/>
        <a:lstStyle/>
        <a:p>
          <a:r>
            <a:rPr lang="en-GB" sz="1400" dirty="0">
              <a:latin typeface="Avenir Next LT Pro" panose="020B0504020202020204" pitchFamily="34" charset="0"/>
            </a:rPr>
            <a:t>Small equipment package to support activities</a:t>
          </a:r>
        </a:p>
      </dgm:t>
    </dgm:pt>
    <dgm:pt modelId="{511821BC-DDB9-43CA-9101-4A81EAD5B93F}" type="parTrans" cxnId="{A689965B-1CCD-4D61-9DBF-441ADECE21B6}">
      <dgm:prSet/>
      <dgm:spPr/>
      <dgm:t>
        <a:bodyPr/>
        <a:lstStyle/>
        <a:p>
          <a:endParaRPr lang="en-GB" sz="1400">
            <a:latin typeface="Avenir Next LT Pro" panose="020B0504020202020204" pitchFamily="34" charset="0"/>
          </a:endParaRPr>
        </a:p>
      </dgm:t>
    </dgm:pt>
    <dgm:pt modelId="{64442D7C-98F4-45D3-AD35-426A4328CCED}" type="sibTrans" cxnId="{A689965B-1CCD-4D61-9DBF-441ADECE21B6}">
      <dgm:prSet/>
      <dgm:spPr/>
      <dgm:t>
        <a:bodyPr/>
        <a:lstStyle/>
        <a:p>
          <a:endParaRPr lang="en-GB" sz="1400">
            <a:latin typeface="Avenir Next LT Pro" panose="020B0504020202020204" pitchFamily="34" charset="0"/>
          </a:endParaRPr>
        </a:p>
      </dgm:t>
    </dgm:pt>
    <dgm:pt modelId="{5A61497C-F8F2-426A-A328-8E8F9D73E786}">
      <dgm:prSet phldrT="[Text]" custT="1"/>
      <dgm:spPr>
        <a:solidFill>
          <a:srgbClr val="E83F4B"/>
        </a:solidFill>
      </dgm:spPr>
      <dgm:t>
        <a:bodyPr/>
        <a:lstStyle/>
        <a:p>
          <a:r>
            <a:rPr lang="en-GB" sz="1400" dirty="0">
              <a:latin typeface="Avenir Next LT Pro" panose="020B0504020202020204" pitchFamily="34" charset="0"/>
            </a:rPr>
            <a:t>Sense of belonging and legacy for projects already in place</a:t>
          </a:r>
        </a:p>
      </dgm:t>
    </dgm:pt>
    <dgm:pt modelId="{8158140E-DC28-484B-96F9-BD2ED7EBDE24}" type="parTrans" cxnId="{CDC416B0-CD96-41CF-BF13-6D41AD34F8F1}">
      <dgm:prSet/>
      <dgm:spPr/>
      <dgm:t>
        <a:bodyPr/>
        <a:lstStyle/>
        <a:p>
          <a:endParaRPr lang="en-GB" sz="1400">
            <a:latin typeface="Avenir Next LT Pro" panose="020B0504020202020204" pitchFamily="34" charset="0"/>
          </a:endParaRPr>
        </a:p>
      </dgm:t>
    </dgm:pt>
    <dgm:pt modelId="{1E1C8027-5B48-415C-9ADF-D0D9F0456C9F}" type="sibTrans" cxnId="{CDC416B0-CD96-41CF-BF13-6D41AD34F8F1}">
      <dgm:prSet/>
      <dgm:spPr/>
      <dgm:t>
        <a:bodyPr/>
        <a:lstStyle/>
        <a:p>
          <a:endParaRPr lang="en-GB" sz="1400">
            <a:latin typeface="Avenir Next LT Pro" panose="020B0504020202020204" pitchFamily="34" charset="0"/>
          </a:endParaRPr>
        </a:p>
      </dgm:t>
    </dgm:pt>
    <dgm:pt modelId="{E6A3ADFB-1D39-45FD-9AEC-E1512FEFCFAD}">
      <dgm:prSet phldrT="[Text]" custT="1"/>
      <dgm:spPr>
        <a:solidFill>
          <a:srgbClr val="8E4F93"/>
        </a:solidFill>
      </dgm:spPr>
      <dgm:t>
        <a:bodyPr/>
        <a:lstStyle/>
        <a:p>
          <a:r>
            <a:rPr lang="en-GB" sz="1400" dirty="0">
              <a:latin typeface="Avenir Next LT Pro" panose="020B0504020202020204" pitchFamily="34" charset="0"/>
            </a:rPr>
            <a:t>End to end procurement and delivery inc. contactless</a:t>
          </a:r>
        </a:p>
      </dgm:t>
    </dgm:pt>
    <dgm:pt modelId="{E3801937-6C55-448F-BB4B-370FDA6532B2}" type="parTrans" cxnId="{0CEC3AB6-2FA0-4481-AEF7-125D1C50631F}">
      <dgm:prSet/>
      <dgm:spPr/>
      <dgm:t>
        <a:bodyPr/>
        <a:lstStyle/>
        <a:p>
          <a:endParaRPr lang="en-GB" sz="1400">
            <a:latin typeface="Avenir Next LT Pro" panose="020B0504020202020204" pitchFamily="34" charset="0"/>
          </a:endParaRPr>
        </a:p>
      </dgm:t>
    </dgm:pt>
    <dgm:pt modelId="{4E228160-D5CA-41B4-A146-627781ABB183}" type="sibTrans" cxnId="{0CEC3AB6-2FA0-4481-AEF7-125D1C50631F}">
      <dgm:prSet/>
      <dgm:spPr/>
      <dgm:t>
        <a:bodyPr/>
        <a:lstStyle/>
        <a:p>
          <a:endParaRPr lang="en-GB" sz="1400">
            <a:latin typeface="Avenir Next LT Pro" panose="020B0504020202020204" pitchFamily="34" charset="0"/>
          </a:endParaRPr>
        </a:p>
      </dgm:t>
    </dgm:pt>
    <dgm:pt modelId="{2EAB9374-6D16-4128-9C9D-DE04B3148BF9}" type="pres">
      <dgm:prSet presAssocID="{B6B2A9F5-068D-48E8-9DDE-3ED37586B05F}" presName="Name0" presStyleCnt="0">
        <dgm:presLayoutVars>
          <dgm:chMax val="1"/>
          <dgm:chPref val="1"/>
          <dgm:dir/>
          <dgm:animOne val="branch"/>
          <dgm:animLvl val="lvl"/>
        </dgm:presLayoutVars>
      </dgm:prSet>
      <dgm:spPr/>
    </dgm:pt>
    <dgm:pt modelId="{6941DC01-C8A5-4374-A870-732EB064C412}" type="pres">
      <dgm:prSet presAssocID="{4A505DE1-2FAF-4144-880A-22A6E17BBE3C}" presName="Parent" presStyleLbl="node0" presStyleIdx="0" presStyleCnt="1">
        <dgm:presLayoutVars>
          <dgm:chMax val="6"/>
          <dgm:chPref val="6"/>
        </dgm:presLayoutVars>
      </dgm:prSet>
      <dgm:spPr/>
    </dgm:pt>
    <dgm:pt modelId="{14C82326-9344-4695-9AA7-5B6CE30E0FAF}" type="pres">
      <dgm:prSet presAssocID="{31356386-89B1-4A80-A46B-3C9E3700D4DF}" presName="Accent1" presStyleCnt="0"/>
      <dgm:spPr/>
    </dgm:pt>
    <dgm:pt modelId="{0877E678-AFD4-4B98-BC40-EBFB367C1EFB}" type="pres">
      <dgm:prSet presAssocID="{31356386-89B1-4A80-A46B-3C9E3700D4DF}" presName="Accent" presStyleLbl="bgShp" presStyleIdx="0" presStyleCnt="6"/>
      <dgm:spPr/>
    </dgm:pt>
    <dgm:pt modelId="{3E5FB006-B934-4141-BA84-BC1B31CBD840}" type="pres">
      <dgm:prSet presAssocID="{31356386-89B1-4A80-A46B-3C9E3700D4DF}" presName="Child1" presStyleLbl="node1" presStyleIdx="0" presStyleCnt="6">
        <dgm:presLayoutVars>
          <dgm:chMax val="0"/>
          <dgm:chPref val="0"/>
          <dgm:bulletEnabled val="1"/>
        </dgm:presLayoutVars>
      </dgm:prSet>
      <dgm:spPr/>
    </dgm:pt>
    <dgm:pt modelId="{8BB415CD-779F-43A5-B688-15550133E745}" type="pres">
      <dgm:prSet presAssocID="{6E58B41B-1F4F-4A87-AC2E-9F2CE064BA7C}" presName="Accent2" presStyleCnt="0"/>
      <dgm:spPr/>
    </dgm:pt>
    <dgm:pt modelId="{0D24625B-8889-4DB1-AED4-41413BAA1A7A}" type="pres">
      <dgm:prSet presAssocID="{6E58B41B-1F4F-4A87-AC2E-9F2CE064BA7C}" presName="Accent" presStyleLbl="bgShp" presStyleIdx="1" presStyleCnt="6"/>
      <dgm:spPr/>
    </dgm:pt>
    <dgm:pt modelId="{8AB373CB-EFF9-4D4B-A73A-BFE12F237D0E}" type="pres">
      <dgm:prSet presAssocID="{6E58B41B-1F4F-4A87-AC2E-9F2CE064BA7C}" presName="Child2" presStyleLbl="node1" presStyleIdx="1" presStyleCnt="6">
        <dgm:presLayoutVars>
          <dgm:chMax val="0"/>
          <dgm:chPref val="0"/>
          <dgm:bulletEnabled val="1"/>
        </dgm:presLayoutVars>
      </dgm:prSet>
      <dgm:spPr/>
    </dgm:pt>
    <dgm:pt modelId="{65F25966-B52E-43AC-85A8-A062384C422F}" type="pres">
      <dgm:prSet presAssocID="{3A76485E-322B-4749-96E1-16914860A30A}" presName="Accent3" presStyleCnt="0"/>
      <dgm:spPr/>
    </dgm:pt>
    <dgm:pt modelId="{794FC420-6236-4E6E-BCF7-161A55B47822}" type="pres">
      <dgm:prSet presAssocID="{3A76485E-322B-4749-96E1-16914860A30A}" presName="Accent" presStyleLbl="bgShp" presStyleIdx="2" presStyleCnt="6"/>
      <dgm:spPr/>
    </dgm:pt>
    <dgm:pt modelId="{87C5869A-51CF-46FD-A140-AA34F1A543BB}" type="pres">
      <dgm:prSet presAssocID="{3A76485E-322B-4749-96E1-16914860A30A}" presName="Child3" presStyleLbl="node1" presStyleIdx="2" presStyleCnt="6">
        <dgm:presLayoutVars>
          <dgm:chMax val="0"/>
          <dgm:chPref val="0"/>
          <dgm:bulletEnabled val="1"/>
        </dgm:presLayoutVars>
      </dgm:prSet>
      <dgm:spPr/>
    </dgm:pt>
    <dgm:pt modelId="{952F9C78-0FC0-4234-9B05-054D6AC8E586}" type="pres">
      <dgm:prSet presAssocID="{3EFBD9F4-D376-4737-AE5A-951AC605F967}" presName="Accent4" presStyleCnt="0"/>
      <dgm:spPr/>
    </dgm:pt>
    <dgm:pt modelId="{6A06E1DD-D9EC-48D4-B636-83D089FB337A}" type="pres">
      <dgm:prSet presAssocID="{3EFBD9F4-D376-4737-AE5A-951AC605F967}" presName="Accent" presStyleLbl="bgShp" presStyleIdx="3" presStyleCnt="6"/>
      <dgm:spPr/>
    </dgm:pt>
    <dgm:pt modelId="{F54FDB2E-3397-4DAC-9C0C-9AC48144E36D}" type="pres">
      <dgm:prSet presAssocID="{3EFBD9F4-D376-4737-AE5A-951AC605F967}" presName="Child4" presStyleLbl="node1" presStyleIdx="3" presStyleCnt="6">
        <dgm:presLayoutVars>
          <dgm:chMax val="0"/>
          <dgm:chPref val="0"/>
          <dgm:bulletEnabled val="1"/>
        </dgm:presLayoutVars>
      </dgm:prSet>
      <dgm:spPr/>
    </dgm:pt>
    <dgm:pt modelId="{506772C0-2268-4EF9-AEE1-4AA53A580AAA}" type="pres">
      <dgm:prSet presAssocID="{5A61497C-F8F2-426A-A328-8E8F9D73E786}" presName="Accent5" presStyleCnt="0"/>
      <dgm:spPr/>
    </dgm:pt>
    <dgm:pt modelId="{E2ECDC9B-7D51-471D-A1AD-C45F5C61AA6B}" type="pres">
      <dgm:prSet presAssocID="{5A61497C-F8F2-426A-A328-8E8F9D73E786}" presName="Accent" presStyleLbl="bgShp" presStyleIdx="4" presStyleCnt="6"/>
      <dgm:spPr/>
    </dgm:pt>
    <dgm:pt modelId="{AC36B395-AE26-479D-A383-18EDDC218C51}" type="pres">
      <dgm:prSet presAssocID="{5A61497C-F8F2-426A-A328-8E8F9D73E786}" presName="Child5" presStyleLbl="node1" presStyleIdx="4" presStyleCnt="6">
        <dgm:presLayoutVars>
          <dgm:chMax val="0"/>
          <dgm:chPref val="0"/>
          <dgm:bulletEnabled val="1"/>
        </dgm:presLayoutVars>
      </dgm:prSet>
      <dgm:spPr/>
    </dgm:pt>
    <dgm:pt modelId="{6A994C49-5103-43AD-9ABA-5B1BDC2E544D}" type="pres">
      <dgm:prSet presAssocID="{E6A3ADFB-1D39-45FD-9AEC-E1512FEFCFAD}" presName="Accent6" presStyleCnt="0"/>
      <dgm:spPr/>
    </dgm:pt>
    <dgm:pt modelId="{2B277861-B53A-4FE1-807E-9C23D163D4A5}" type="pres">
      <dgm:prSet presAssocID="{E6A3ADFB-1D39-45FD-9AEC-E1512FEFCFAD}" presName="Accent" presStyleLbl="bgShp" presStyleIdx="5" presStyleCnt="6"/>
      <dgm:spPr/>
    </dgm:pt>
    <dgm:pt modelId="{2761136C-05F5-4308-B8A4-5768DBB8E42E}" type="pres">
      <dgm:prSet presAssocID="{E6A3ADFB-1D39-45FD-9AEC-E1512FEFCFAD}" presName="Child6" presStyleLbl="node1" presStyleIdx="5" presStyleCnt="6">
        <dgm:presLayoutVars>
          <dgm:chMax val="0"/>
          <dgm:chPref val="0"/>
          <dgm:bulletEnabled val="1"/>
        </dgm:presLayoutVars>
      </dgm:prSet>
      <dgm:spPr/>
    </dgm:pt>
  </dgm:ptLst>
  <dgm:cxnLst>
    <dgm:cxn modelId="{DAF0E30D-691E-475F-BACB-38AD2B2D7C25}" type="presOf" srcId="{3EFBD9F4-D376-4737-AE5A-951AC605F967}" destId="{F54FDB2E-3397-4DAC-9C0C-9AC48144E36D}" srcOrd="0" destOrd="0" presId="urn:microsoft.com/office/officeart/2011/layout/HexagonRadial"/>
    <dgm:cxn modelId="{2F548C17-197E-4B25-B23A-289AEB9CEC35}" type="presOf" srcId="{B6B2A9F5-068D-48E8-9DDE-3ED37586B05F}" destId="{2EAB9374-6D16-4128-9C9D-DE04B3148BF9}" srcOrd="0" destOrd="0" presId="urn:microsoft.com/office/officeart/2011/layout/HexagonRadial"/>
    <dgm:cxn modelId="{6F1B432C-0E12-456E-86BC-A9DB32F915DD}" type="presOf" srcId="{4A505DE1-2FAF-4144-880A-22A6E17BBE3C}" destId="{6941DC01-C8A5-4374-A870-732EB064C412}" srcOrd="0" destOrd="0" presId="urn:microsoft.com/office/officeart/2011/layout/HexagonRadial"/>
    <dgm:cxn modelId="{1C844B32-81EB-417B-A816-0410B2565B1C}" type="presOf" srcId="{5A61497C-F8F2-426A-A328-8E8F9D73E786}" destId="{AC36B395-AE26-479D-A383-18EDDC218C51}" srcOrd="0" destOrd="0" presId="urn:microsoft.com/office/officeart/2011/layout/HexagonRadial"/>
    <dgm:cxn modelId="{A689965B-1CCD-4D61-9DBF-441ADECE21B6}" srcId="{4A505DE1-2FAF-4144-880A-22A6E17BBE3C}" destId="{3EFBD9F4-D376-4737-AE5A-951AC605F967}" srcOrd="3" destOrd="0" parTransId="{511821BC-DDB9-43CA-9101-4A81EAD5B93F}" sibTransId="{64442D7C-98F4-45D3-AD35-426A4328CCED}"/>
    <dgm:cxn modelId="{8AD77564-23F8-45FA-B675-1886490B5FD2}" srcId="{4A505DE1-2FAF-4144-880A-22A6E17BBE3C}" destId="{6E58B41B-1F4F-4A87-AC2E-9F2CE064BA7C}" srcOrd="1" destOrd="0" parTransId="{183C0E66-508C-4AEC-BB23-D76E51BE7DE3}" sibTransId="{6D092F3D-AF28-48BB-811D-FF1E469770EA}"/>
    <dgm:cxn modelId="{19FB355A-9BB1-40F7-BB6F-BE23F3526052}" srcId="{4A505DE1-2FAF-4144-880A-22A6E17BBE3C}" destId="{31356386-89B1-4A80-A46B-3C9E3700D4DF}" srcOrd="0" destOrd="0" parTransId="{5D9557EC-A5DB-4C1A-96A6-309D6D8C3070}" sibTransId="{4FA65782-E7D8-434E-8CF7-0F0357C300AE}"/>
    <dgm:cxn modelId="{8EBDAC86-C9A4-498E-A993-9E8F08793DF7}" srcId="{4A505DE1-2FAF-4144-880A-22A6E17BBE3C}" destId="{3A76485E-322B-4749-96E1-16914860A30A}" srcOrd="2" destOrd="0" parTransId="{28EDA9D9-8345-45D4-8256-D03F5F0C2A55}" sibTransId="{C71E30F3-43C7-4F09-87E7-0A3593E985E7}"/>
    <dgm:cxn modelId="{84AAFA99-977D-4E67-B0FB-6D0B160FF768}" type="presOf" srcId="{E6A3ADFB-1D39-45FD-9AEC-E1512FEFCFAD}" destId="{2761136C-05F5-4308-B8A4-5768DBB8E42E}" srcOrd="0" destOrd="0" presId="urn:microsoft.com/office/officeart/2011/layout/HexagonRadial"/>
    <dgm:cxn modelId="{CDC416B0-CD96-41CF-BF13-6D41AD34F8F1}" srcId="{4A505DE1-2FAF-4144-880A-22A6E17BBE3C}" destId="{5A61497C-F8F2-426A-A328-8E8F9D73E786}" srcOrd="4" destOrd="0" parTransId="{8158140E-DC28-484B-96F9-BD2ED7EBDE24}" sibTransId="{1E1C8027-5B48-415C-9ADF-D0D9F0456C9F}"/>
    <dgm:cxn modelId="{0CEC3AB6-2FA0-4481-AEF7-125D1C50631F}" srcId="{4A505DE1-2FAF-4144-880A-22A6E17BBE3C}" destId="{E6A3ADFB-1D39-45FD-9AEC-E1512FEFCFAD}" srcOrd="5" destOrd="0" parTransId="{E3801937-6C55-448F-BB4B-370FDA6532B2}" sibTransId="{4E228160-D5CA-41B4-A146-627781ABB183}"/>
    <dgm:cxn modelId="{9CBEDEBE-BEE4-4036-8B6C-C417F5E78DB2}" type="presOf" srcId="{3A76485E-322B-4749-96E1-16914860A30A}" destId="{87C5869A-51CF-46FD-A140-AA34F1A543BB}" srcOrd="0" destOrd="0" presId="urn:microsoft.com/office/officeart/2011/layout/HexagonRadial"/>
    <dgm:cxn modelId="{83187AC0-1E02-4068-9ECB-8BA54D4E88E0}" type="presOf" srcId="{6E58B41B-1F4F-4A87-AC2E-9F2CE064BA7C}" destId="{8AB373CB-EFF9-4D4B-A73A-BFE12F237D0E}" srcOrd="0" destOrd="0" presId="urn:microsoft.com/office/officeart/2011/layout/HexagonRadial"/>
    <dgm:cxn modelId="{BB130EC9-B4B0-4791-A938-8D464E61165C}" srcId="{B6B2A9F5-068D-48E8-9DDE-3ED37586B05F}" destId="{4A505DE1-2FAF-4144-880A-22A6E17BBE3C}" srcOrd="0" destOrd="0" parTransId="{C52CE74C-20F1-411A-B99D-D9E5024FBC04}" sibTransId="{B82C39C2-14DD-410C-AB89-FFDCC445F076}"/>
    <dgm:cxn modelId="{ED5E22FD-9154-4424-9A6D-55694B660C09}" type="presOf" srcId="{31356386-89B1-4A80-A46B-3C9E3700D4DF}" destId="{3E5FB006-B934-4141-BA84-BC1B31CBD840}" srcOrd="0" destOrd="0" presId="urn:microsoft.com/office/officeart/2011/layout/HexagonRadial"/>
    <dgm:cxn modelId="{1728D776-581C-4DC7-84AF-B2582A1FCF5F}" type="presParOf" srcId="{2EAB9374-6D16-4128-9C9D-DE04B3148BF9}" destId="{6941DC01-C8A5-4374-A870-732EB064C412}" srcOrd="0" destOrd="0" presId="urn:microsoft.com/office/officeart/2011/layout/HexagonRadial"/>
    <dgm:cxn modelId="{FAF36DF5-0270-411E-B069-0FE371502FBF}" type="presParOf" srcId="{2EAB9374-6D16-4128-9C9D-DE04B3148BF9}" destId="{14C82326-9344-4695-9AA7-5B6CE30E0FAF}" srcOrd="1" destOrd="0" presId="urn:microsoft.com/office/officeart/2011/layout/HexagonRadial"/>
    <dgm:cxn modelId="{8B8BF109-7A11-4B54-828E-64DD4FE775A0}" type="presParOf" srcId="{14C82326-9344-4695-9AA7-5B6CE30E0FAF}" destId="{0877E678-AFD4-4B98-BC40-EBFB367C1EFB}" srcOrd="0" destOrd="0" presId="urn:microsoft.com/office/officeart/2011/layout/HexagonRadial"/>
    <dgm:cxn modelId="{07D5DB43-C31F-4481-B60D-FA8BD330D2E3}" type="presParOf" srcId="{2EAB9374-6D16-4128-9C9D-DE04B3148BF9}" destId="{3E5FB006-B934-4141-BA84-BC1B31CBD840}" srcOrd="2" destOrd="0" presId="urn:microsoft.com/office/officeart/2011/layout/HexagonRadial"/>
    <dgm:cxn modelId="{79614FB5-3B11-4F8E-969E-03061C637EF3}" type="presParOf" srcId="{2EAB9374-6D16-4128-9C9D-DE04B3148BF9}" destId="{8BB415CD-779F-43A5-B688-15550133E745}" srcOrd="3" destOrd="0" presId="urn:microsoft.com/office/officeart/2011/layout/HexagonRadial"/>
    <dgm:cxn modelId="{DC7D0BF7-45E5-45BA-A6A0-81980BD31DA8}" type="presParOf" srcId="{8BB415CD-779F-43A5-B688-15550133E745}" destId="{0D24625B-8889-4DB1-AED4-41413BAA1A7A}" srcOrd="0" destOrd="0" presId="urn:microsoft.com/office/officeart/2011/layout/HexagonRadial"/>
    <dgm:cxn modelId="{A369A155-D5D7-4A2C-950B-9D184B05E1B0}" type="presParOf" srcId="{2EAB9374-6D16-4128-9C9D-DE04B3148BF9}" destId="{8AB373CB-EFF9-4D4B-A73A-BFE12F237D0E}" srcOrd="4" destOrd="0" presId="urn:microsoft.com/office/officeart/2011/layout/HexagonRadial"/>
    <dgm:cxn modelId="{ADF6F250-BD94-4982-AD06-9B6B6D5B53ED}" type="presParOf" srcId="{2EAB9374-6D16-4128-9C9D-DE04B3148BF9}" destId="{65F25966-B52E-43AC-85A8-A062384C422F}" srcOrd="5" destOrd="0" presId="urn:microsoft.com/office/officeart/2011/layout/HexagonRadial"/>
    <dgm:cxn modelId="{93933668-E0E0-4CD5-A30D-E8BCE23CABB0}" type="presParOf" srcId="{65F25966-B52E-43AC-85A8-A062384C422F}" destId="{794FC420-6236-4E6E-BCF7-161A55B47822}" srcOrd="0" destOrd="0" presId="urn:microsoft.com/office/officeart/2011/layout/HexagonRadial"/>
    <dgm:cxn modelId="{F08E527B-3039-483E-AED3-78C2B846F1AE}" type="presParOf" srcId="{2EAB9374-6D16-4128-9C9D-DE04B3148BF9}" destId="{87C5869A-51CF-46FD-A140-AA34F1A543BB}" srcOrd="6" destOrd="0" presId="urn:microsoft.com/office/officeart/2011/layout/HexagonRadial"/>
    <dgm:cxn modelId="{E05B8770-0540-4C87-8E1E-43D60976B8F3}" type="presParOf" srcId="{2EAB9374-6D16-4128-9C9D-DE04B3148BF9}" destId="{952F9C78-0FC0-4234-9B05-054D6AC8E586}" srcOrd="7" destOrd="0" presId="urn:microsoft.com/office/officeart/2011/layout/HexagonRadial"/>
    <dgm:cxn modelId="{8D9280E2-81E0-45E3-A482-D1624C1298E2}" type="presParOf" srcId="{952F9C78-0FC0-4234-9B05-054D6AC8E586}" destId="{6A06E1DD-D9EC-48D4-B636-83D089FB337A}" srcOrd="0" destOrd="0" presId="urn:microsoft.com/office/officeart/2011/layout/HexagonRadial"/>
    <dgm:cxn modelId="{9DAFC70A-F852-4131-B5B0-4A9E358D877D}" type="presParOf" srcId="{2EAB9374-6D16-4128-9C9D-DE04B3148BF9}" destId="{F54FDB2E-3397-4DAC-9C0C-9AC48144E36D}" srcOrd="8" destOrd="0" presId="urn:microsoft.com/office/officeart/2011/layout/HexagonRadial"/>
    <dgm:cxn modelId="{51A87138-FDF8-42B5-BDA9-D3A9B361D91A}" type="presParOf" srcId="{2EAB9374-6D16-4128-9C9D-DE04B3148BF9}" destId="{506772C0-2268-4EF9-AEE1-4AA53A580AAA}" srcOrd="9" destOrd="0" presId="urn:microsoft.com/office/officeart/2011/layout/HexagonRadial"/>
    <dgm:cxn modelId="{F934CF18-5345-4A5D-A96F-B1C799AC9DD6}" type="presParOf" srcId="{506772C0-2268-4EF9-AEE1-4AA53A580AAA}" destId="{E2ECDC9B-7D51-471D-A1AD-C45F5C61AA6B}" srcOrd="0" destOrd="0" presId="urn:microsoft.com/office/officeart/2011/layout/HexagonRadial"/>
    <dgm:cxn modelId="{5BC13B03-A5EB-400D-BDCE-0CE6106E5CC0}" type="presParOf" srcId="{2EAB9374-6D16-4128-9C9D-DE04B3148BF9}" destId="{AC36B395-AE26-479D-A383-18EDDC218C51}" srcOrd="10" destOrd="0" presId="urn:microsoft.com/office/officeart/2011/layout/HexagonRadial"/>
    <dgm:cxn modelId="{1A75F536-B8D0-4F2A-8415-80425C7AFD67}" type="presParOf" srcId="{2EAB9374-6D16-4128-9C9D-DE04B3148BF9}" destId="{6A994C49-5103-43AD-9ABA-5B1BDC2E544D}" srcOrd="11" destOrd="0" presId="urn:microsoft.com/office/officeart/2011/layout/HexagonRadial"/>
    <dgm:cxn modelId="{DD8EA365-285E-4D5C-BCFC-9E78719BB299}" type="presParOf" srcId="{6A994C49-5103-43AD-9ABA-5B1BDC2E544D}" destId="{2B277861-B53A-4FE1-807E-9C23D163D4A5}" srcOrd="0" destOrd="0" presId="urn:microsoft.com/office/officeart/2011/layout/HexagonRadial"/>
    <dgm:cxn modelId="{9C08E8BC-D4E6-4348-B722-DEA943FE330B}" type="presParOf" srcId="{2EAB9374-6D16-4128-9C9D-DE04B3148BF9}" destId="{2761136C-05F5-4308-B8A4-5768DBB8E42E}" srcOrd="12" destOrd="0" presId="urn:microsoft.com/office/officeart/2011/layout/HexagonRadial"/>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1DC01-C8A5-4374-A870-732EB064C412}">
      <dsp:nvSpPr>
        <dsp:cNvPr id="0" name=""/>
        <dsp:cNvSpPr/>
      </dsp:nvSpPr>
      <dsp:spPr>
        <a:xfrm>
          <a:off x="2838701" y="1927572"/>
          <a:ext cx="2450027" cy="2119373"/>
        </a:xfrm>
        <a:prstGeom prst="hexagon">
          <a:avLst>
            <a:gd name="adj" fmla="val 28570"/>
            <a:gd name="vf" fmla="val 115470"/>
          </a:avLst>
        </a:prstGeom>
        <a:solidFill>
          <a:srgbClr val="002E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latin typeface="Avenir Next LT Pro" panose="020B0504020202020204" pitchFamily="34" charset="0"/>
            </a:rPr>
            <a:t>Holiday</a:t>
          </a:r>
        </a:p>
        <a:p>
          <a:pPr marL="0" lvl="0" indent="0" algn="ctr" defTabSz="666750">
            <a:lnSpc>
              <a:spcPct val="90000"/>
            </a:lnSpc>
            <a:spcBef>
              <a:spcPct val="0"/>
            </a:spcBef>
            <a:spcAft>
              <a:spcPct val="35000"/>
            </a:spcAft>
            <a:buNone/>
          </a:pPr>
          <a:r>
            <a:rPr lang="en-GB" sz="1500" b="1" kern="1200" dirty="0">
              <a:latin typeface="Avenir Next LT Pro" panose="020B0504020202020204" pitchFamily="34" charset="0"/>
            </a:rPr>
            <a:t>Activities and</a:t>
          </a:r>
        </a:p>
        <a:p>
          <a:pPr marL="0" lvl="0" indent="0" algn="ctr" defTabSz="666750">
            <a:lnSpc>
              <a:spcPct val="90000"/>
            </a:lnSpc>
            <a:spcBef>
              <a:spcPct val="0"/>
            </a:spcBef>
            <a:spcAft>
              <a:spcPct val="35000"/>
            </a:spcAft>
            <a:buNone/>
          </a:pPr>
          <a:r>
            <a:rPr lang="en-GB" sz="1500" b="1" kern="1200" dirty="0">
              <a:latin typeface="Avenir Next LT Pro" panose="020B0504020202020204" pitchFamily="34" charset="0"/>
            </a:rPr>
            <a:t>Food Home</a:t>
          </a:r>
        </a:p>
        <a:p>
          <a:pPr marL="0" lvl="0" indent="0" algn="ctr" defTabSz="666750">
            <a:lnSpc>
              <a:spcPct val="90000"/>
            </a:lnSpc>
            <a:spcBef>
              <a:spcPct val="0"/>
            </a:spcBef>
            <a:spcAft>
              <a:spcPct val="35000"/>
            </a:spcAft>
            <a:buNone/>
          </a:pPr>
          <a:r>
            <a:rPr lang="en-GB" sz="1500" b="1" kern="1200" dirty="0">
              <a:latin typeface="Avenir Next LT Pro" panose="020B0504020202020204" pitchFamily="34" charset="0"/>
            </a:rPr>
            <a:t>Packs</a:t>
          </a:r>
        </a:p>
      </dsp:txBody>
      <dsp:txXfrm>
        <a:off x="3244705" y="2278782"/>
        <a:ext cx="1638019" cy="1416953"/>
      </dsp:txXfrm>
    </dsp:sp>
    <dsp:sp modelId="{0D24625B-8889-4DB1-AED4-41413BAA1A7A}">
      <dsp:nvSpPr>
        <dsp:cNvPr id="0" name=""/>
        <dsp:cNvSpPr/>
      </dsp:nvSpPr>
      <dsp:spPr>
        <a:xfrm>
          <a:off x="4372889" y="913595"/>
          <a:ext cx="924388" cy="796482"/>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FB006-B934-4141-BA84-BC1B31CBD840}">
      <dsp:nvSpPr>
        <dsp:cNvPr id="0" name=""/>
        <dsp:cNvSpPr/>
      </dsp:nvSpPr>
      <dsp:spPr>
        <a:xfrm>
          <a:off x="3064384" y="0"/>
          <a:ext cx="2007780" cy="1736965"/>
        </a:xfrm>
        <a:prstGeom prst="hexagon">
          <a:avLst>
            <a:gd name="adj" fmla="val 28570"/>
            <a:gd name="vf" fmla="val 115470"/>
          </a:avLst>
        </a:prstGeom>
        <a:solidFill>
          <a:srgbClr val="E6007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Overcome the </a:t>
          </a:r>
        </a:p>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‘Digital Divide’</a:t>
          </a:r>
        </a:p>
      </dsp:txBody>
      <dsp:txXfrm>
        <a:off x="3397116" y="287852"/>
        <a:ext cx="1342316" cy="1161261"/>
      </dsp:txXfrm>
    </dsp:sp>
    <dsp:sp modelId="{794FC420-6236-4E6E-BCF7-161A55B47822}">
      <dsp:nvSpPr>
        <dsp:cNvPr id="0" name=""/>
        <dsp:cNvSpPr/>
      </dsp:nvSpPr>
      <dsp:spPr>
        <a:xfrm>
          <a:off x="5451722" y="2402593"/>
          <a:ext cx="924388" cy="796482"/>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B373CB-EFF9-4D4B-A73A-BFE12F237D0E}">
      <dsp:nvSpPr>
        <dsp:cNvPr id="0" name=""/>
        <dsp:cNvSpPr/>
      </dsp:nvSpPr>
      <dsp:spPr>
        <a:xfrm>
          <a:off x="4905751" y="1068350"/>
          <a:ext cx="2007780" cy="1736965"/>
        </a:xfrm>
        <a:prstGeom prst="hexagon">
          <a:avLst>
            <a:gd name="adj" fmla="val 28570"/>
            <a:gd name="vf" fmla="val 115470"/>
          </a:avLst>
        </a:prstGeom>
        <a:solidFill>
          <a:srgbClr val="00A54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Guidance for  parents and carers</a:t>
          </a:r>
        </a:p>
      </dsp:txBody>
      <dsp:txXfrm>
        <a:off x="5238483" y="1356202"/>
        <a:ext cx="1342316" cy="1161261"/>
      </dsp:txXfrm>
    </dsp:sp>
    <dsp:sp modelId="{6A06E1DD-D9EC-48D4-B636-83D089FB337A}">
      <dsp:nvSpPr>
        <dsp:cNvPr id="0" name=""/>
        <dsp:cNvSpPr/>
      </dsp:nvSpPr>
      <dsp:spPr>
        <a:xfrm>
          <a:off x="4702295" y="4083393"/>
          <a:ext cx="924388" cy="796482"/>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5869A-51CF-46FD-A140-AA34F1A543BB}">
      <dsp:nvSpPr>
        <dsp:cNvPr id="0" name=""/>
        <dsp:cNvSpPr/>
      </dsp:nvSpPr>
      <dsp:spPr>
        <a:xfrm>
          <a:off x="4905751" y="3168603"/>
          <a:ext cx="2007780" cy="1736965"/>
        </a:xfrm>
        <a:prstGeom prst="hexagon">
          <a:avLst>
            <a:gd name="adj" fmla="val 28570"/>
            <a:gd name="vf" fmla="val 115470"/>
          </a:avLst>
        </a:prstGeom>
        <a:solidFill>
          <a:srgbClr val="F39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Support food and wider wellbeing messages</a:t>
          </a:r>
        </a:p>
      </dsp:txBody>
      <dsp:txXfrm>
        <a:off x="5238483" y="3456455"/>
        <a:ext cx="1342316" cy="1161261"/>
      </dsp:txXfrm>
    </dsp:sp>
    <dsp:sp modelId="{E2ECDC9B-7D51-471D-A1AD-C45F5C61AA6B}">
      <dsp:nvSpPr>
        <dsp:cNvPr id="0" name=""/>
        <dsp:cNvSpPr/>
      </dsp:nvSpPr>
      <dsp:spPr>
        <a:xfrm>
          <a:off x="2843260" y="4257866"/>
          <a:ext cx="924388" cy="796482"/>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FDB2E-3397-4DAC-9C0C-9AC48144E36D}">
      <dsp:nvSpPr>
        <dsp:cNvPr id="0" name=""/>
        <dsp:cNvSpPr/>
      </dsp:nvSpPr>
      <dsp:spPr>
        <a:xfrm>
          <a:off x="3064384" y="4238149"/>
          <a:ext cx="2007780" cy="1736965"/>
        </a:xfrm>
        <a:prstGeom prst="hexagon">
          <a:avLst>
            <a:gd name="adj" fmla="val 28570"/>
            <a:gd name="vf" fmla="val 115470"/>
          </a:avLst>
        </a:prstGeom>
        <a:solidFill>
          <a:srgbClr val="009FE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Small equipment package to support activities</a:t>
          </a:r>
        </a:p>
      </dsp:txBody>
      <dsp:txXfrm>
        <a:off x="3397116" y="4526001"/>
        <a:ext cx="1342316" cy="1161261"/>
      </dsp:txXfrm>
    </dsp:sp>
    <dsp:sp modelId="{2B277861-B53A-4FE1-807E-9C23D163D4A5}">
      <dsp:nvSpPr>
        <dsp:cNvPr id="0" name=""/>
        <dsp:cNvSpPr/>
      </dsp:nvSpPr>
      <dsp:spPr>
        <a:xfrm>
          <a:off x="1746760" y="2769465"/>
          <a:ext cx="924388" cy="796482"/>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36B395-AE26-479D-A383-18EDDC218C51}">
      <dsp:nvSpPr>
        <dsp:cNvPr id="0" name=""/>
        <dsp:cNvSpPr/>
      </dsp:nvSpPr>
      <dsp:spPr>
        <a:xfrm>
          <a:off x="1214467" y="3169798"/>
          <a:ext cx="2007780" cy="1736965"/>
        </a:xfrm>
        <a:prstGeom prst="hexagon">
          <a:avLst>
            <a:gd name="adj" fmla="val 28570"/>
            <a:gd name="vf" fmla="val 115470"/>
          </a:avLst>
        </a:prstGeom>
        <a:solidFill>
          <a:srgbClr val="E83F4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Sense of belonging and legacy for projects already in place</a:t>
          </a:r>
        </a:p>
      </dsp:txBody>
      <dsp:txXfrm>
        <a:off x="1547199" y="3457650"/>
        <a:ext cx="1342316" cy="1161261"/>
      </dsp:txXfrm>
    </dsp:sp>
    <dsp:sp modelId="{2761136C-05F5-4308-B8A4-5768DBB8E42E}">
      <dsp:nvSpPr>
        <dsp:cNvPr id="0" name=""/>
        <dsp:cNvSpPr/>
      </dsp:nvSpPr>
      <dsp:spPr>
        <a:xfrm>
          <a:off x="1214467" y="1065960"/>
          <a:ext cx="2007780" cy="1736965"/>
        </a:xfrm>
        <a:prstGeom prst="hexagon">
          <a:avLst>
            <a:gd name="adj" fmla="val 28570"/>
            <a:gd name="vf" fmla="val 115470"/>
          </a:avLst>
        </a:prstGeom>
        <a:solidFill>
          <a:srgbClr val="8E4F9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End to end procurement and delivery inc. contactless</a:t>
          </a:r>
        </a:p>
      </dsp:txBody>
      <dsp:txXfrm>
        <a:off x="1547199" y="1353812"/>
        <a:ext cx="1342316" cy="116126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2B17BD-68D3-514F-ABF1-840D43ACAF6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75135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0915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86256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311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B17BD-68D3-514F-ABF1-840D43ACAF6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6769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B17BD-68D3-514F-ABF1-840D43ACAF6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209238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B17BD-68D3-514F-ABF1-840D43ACAF6F}"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505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B17BD-68D3-514F-ABF1-840D43ACAF6F}"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40599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B17BD-68D3-514F-ABF1-840D43ACAF6F}"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81612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34527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37646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B17BD-68D3-514F-ABF1-840D43ACAF6F}" type="datetimeFigureOut">
              <a:rPr lang="en-US" smtClean="0"/>
              <a:t>3/16/2021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F06B1-8598-804A-8861-32FAC6A5F10B}" type="slidenum">
              <a:rPr lang="en-US" smtClean="0"/>
              <a:t>‹#›</a:t>
            </a:fld>
            <a:endParaRPr lang="en-US"/>
          </a:p>
        </p:txBody>
      </p:sp>
    </p:spTree>
    <p:extLst>
      <p:ext uri="{BB962C8B-B14F-4D97-AF65-F5344CB8AC3E}">
        <p14:creationId xmlns:p14="http://schemas.microsoft.com/office/powerpoint/2010/main" val="1183667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mailto:chris.wright@youthsporttrust.org"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C8F9522-B7DC-C84C-A2B9-FD9DC32A7F7B}"/>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7">
            <a:extLst>
              <a:ext uri="{FF2B5EF4-FFF2-40B4-BE49-F238E27FC236}">
                <a16:creationId xmlns:a16="http://schemas.microsoft.com/office/drawing/2014/main" id="{83D7A23A-4653-419F-B554-60C193B76E38}"/>
              </a:ext>
            </a:extLst>
          </p:cNvPr>
          <p:cNvSpPr txBox="1">
            <a:spLocks noChangeArrowheads="1"/>
          </p:cNvSpPr>
          <p:nvPr/>
        </p:nvSpPr>
        <p:spPr bwMode="auto">
          <a:xfrm>
            <a:off x="645319" y="5594201"/>
            <a:ext cx="109013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600" dirty="0">
                <a:solidFill>
                  <a:schemeClr val="bg1"/>
                </a:solidFill>
                <a:latin typeface="Avenir Next LT Pro" panose="020B0504020202020204" pitchFamily="34" charset="0"/>
                <a:cs typeface="Arial" charset="0"/>
              </a:rPr>
              <a:t>Holiday Activities &amp; Food Package</a:t>
            </a:r>
          </a:p>
        </p:txBody>
      </p:sp>
      <p:pic>
        <p:nvPicPr>
          <p:cNvPr id="5" name="Audio 4">
            <a:hlinkClick r:id="" action="ppaction://media"/>
            <a:extLst>
              <a:ext uri="{FF2B5EF4-FFF2-40B4-BE49-F238E27FC236}">
                <a16:creationId xmlns:a16="http://schemas.microsoft.com/office/drawing/2014/main" id="{58A86274-A8A0-44DE-85D3-132A46E85F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7461897"/>
      </p:ext>
    </p:extLst>
  </p:cSld>
  <p:clrMapOvr>
    <a:masterClrMapping/>
  </p:clrMapOvr>
  <mc:AlternateContent xmlns:mc="http://schemas.openxmlformats.org/markup-compatibility/2006" xmlns:p14="http://schemas.microsoft.com/office/powerpoint/2010/main">
    <mc:Choice Requires="p14">
      <p:transition spd="slow" p14:dur="2000" advTm="10909"/>
    </mc:Choice>
    <mc:Fallback xmlns="">
      <p:transition spd="slow" advTm="1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3652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cs typeface="Arial" charset="0"/>
              </a:rPr>
              <a:t>Lifestyle &amp; emotional support</a:t>
            </a:r>
            <a:endParaRPr lang="en-GB" sz="4000" b="1" dirty="0">
              <a:solidFill>
                <a:srgbClr val="25303B"/>
              </a:solidFill>
              <a:latin typeface="Calibri" charset="0"/>
              <a:cs typeface="Arial" charset="0"/>
            </a:endParaRPr>
          </a:p>
        </p:txBody>
      </p:sp>
      <p:sp>
        <p:nvSpPr>
          <p:cNvPr id="5" name="TextBox 4">
            <a:extLst>
              <a:ext uri="{FF2B5EF4-FFF2-40B4-BE49-F238E27FC236}">
                <a16:creationId xmlns:a16="http://schemas.microsoft.com/office/drawing/2014/main" id="{375D0F8E-468E-40D2-B910-24D342113EAE}"/>
              </a:ext>
            </a:extLst>
          </p:cNvPr>
          <p:cNvSpPr txBox="1">
            <a:spLocks noChangeArrowheads="1"/>
          </p:cNvSpPr>
          <p:nvPr/>
        </p:nvSpPr>
        <p:spPr bwMode="auto">
          <a:xfrm>
            <a:off x="441805" y="1755883"/>
            <a:ext cx="10853734"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Hard-copy resources for healthy eating and cooking</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Utilise healthy eating and oral health resources from local authorities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Introduce resources from our social and emotional support programmes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Utilise a series of videos orientating around the poster(s) through YouTube</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Ensure accessibility of the poster/video content</a:t>
            </a:r>
          </a:p>
          <a:p>
            <a:pPr marL="0" indent="0" eaLnBrk="1" hangingPunct="1"/>
            <a:endParaRPr lang="en-US" dirty="0">
              <a:solidFill>
                <a:srgbClr val="434D59"/>
              </a:solidFill>
              <a:latin typeface="Avenir Next LT Pro" panose="020B0504020202020204" pitchFamily="34" charset="0"/>
              <a:cs typeface="Arial" charset="0"/>
            </a:endParaRPr>
          </a:p>
        </p:txBody>
      </p:sp>
      <p:grpSp>
        <p:nvGrpSpPr>
          <p:cNvPr id="8" name="Group 7">
            <a:extLst>
              <a:ext uri="{FF2B5EF4-FFF2-40B4-BE49-F238E27FC236}">
                <a16:creationId xmlns:a16="http://schemas.microsoft.com/office/drawing/2014/main" id="{C9441646-E8A8-4AE4-965F-9FF47957DE0F}"/>
              </a:ext>
            </a:extLst>
          </p:cNvPr>
          <p:cNvGrpSpPr/>
          <p:nvPr/>
        </p:nvGrpSpPr>
        <p:grpSpPr>
          <a:xfrm>
            <a:off x="9287759" y="250138"/>
            <a:ext cx="2007780" cy="1736965"/>
            <a:chOff x="4905751" y="3168603"/>
            <a:chExt cx="2007780" cy="1736965"/>
          </a:xfrm>
        </p:grpSpPr>
        <p:sp>
          <p:nvSpPr>
            <p:cNvPr id="12" name="Hexagon 11">
              <a:extLst>
                <a:ext uri="{FF2B5EF4-FFF2-40B4-BE49-F238E27FC236}">
                  <a16:creationId xmlns:a16="http://schemas.microsoft.com/office/drawing/2014/main" id="{42B0FDD9-7027-446E-9ACC-551EA3442F89}"/>
                </a:ext>
              </a:extLst>
            </p:cNvPr>
            <p:cNvSpPr/>
            <p:nvPr/>
          </p:nvSpPr>
          <p:spPr>
            <a:xfrm>
              <a:off x="4905751" y="3168603"/>
              <a:ext cx="2007780" cy="1736965"/>
            </a:xfrm>
            <a:prstGeom prst="hexagon">
              <a:avLst>
                <a:gd name="adj" fmla="val 28570"/>
                <a:gd name="vf" fmla="val 115470"/>
              </a:avLst>
            </a:prstGeom>
            <a:solidFill>
              <a:srgbClr val="F39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C2866648-A1DA-4E84-98F1-94150D1E7B9A}"/>
                </a:ext>
              </a:extLst>
            </p:cNvPr>
            <p:cNvSpPr txBox="1"/>
            <p:nvPr/>
          </p:nvSpPr>
          <p:spPr>
            <a:xfrm>
              <a:off x="5238483" y="3456455"/>
              <a:ext cx="1342316" cy="1161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Healthy Lifestyle and emotional wellbeing content</a:t>
              </a:r>
            </a:p>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(YST)</a:t>
              </a:r>
            </a:p>
          </p:txBody>
        </p:sp>
      </p:grpSp>
      <p:pic>
        <p:nvPicPr>
          <p:cNvPr id="6" name="Audio 5">
            <a:hlinkClick r:id="" action="ppaction://media"/>
            <a:extLst>
              <a:ext uri="{FF2B5EF4-FFF2-40B4-BE49-F238E27FC236}">
                <a16:creationId xmlns:a16="http://schemas.microsoft.com/office/drawing/2014/main" id="{124B5A28-4A07-4200-837B-A10130FF4C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3285820"/>
      </p:ext>
    </p:extLst>
  </p:cSld>
  <p:clrMapOvr>
    <a:masterClrMapping/>
  </p:clrMapOvr>
  <mc:AlternateContent xmlns:mc="http://schemas.openxmlformats.org/markup-compatibility/2006" xmlns:p14="http://schemas.microsoft.com/office/powerpoint/2010/main">
    <mc:Choice Requires="p14">
      <p:transition spd="slow" p14:dur="2000" advTm="30188"/>
    </mc:Choice>
    <mc:Fallback xmlns="">
      <p:transition spd="slow" advTm="3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3652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cs typeface="Arial" charset="0"/>
              </a:rPr>
              <a:t>Equipment packs</a:t>
            </a:r>
            <a:endParaRPr lang="en-GB" sz="4000" b="1" dirty="0">
              <a:solidFill>
                <a:srgbClr val="25303B"/>
              </a:solidFill>
              <a:latin typeface="Calibri" charset="0"/>
              <a:cs typeface="Arial" charset="0"/>
            </a:endParaRPr>
          </a:p>
        </p:txBody>
      </p:sp>
      <p:sp>
        <p:nvSpPr>
          <p:cNvPr id="5" name="TextBox 4">
            <a:extLst>
              <a:ext uri="{FF2B5EF4-FFF2-40B4-BE49-F238E27FC236}">
                <a16:creationId xmlns:a16="http://schemas.microsoft.com/office/drawing/2014/main" id="{375D0F8E-468E-40D2-B910-24D342113EAE}"/>
              </a:ext>
            </a:extLst>
          </p:cNvPr>
          <p:cNvSpPr txBox="1">
            <a:spLocks noChangeArrowheads="1"/>
          </p:cNvSpPr>
          <p:nvPr/>
        </p:nvSpPr>
        <p:spPr bwMode="auto">
          <a:xfrm>
            <a:off x="441805" y="1755883"/>
            <a:ext cx="1030193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Drawstring bag with branding</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Home packs for Reception/KS1</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Differentiated equipment packs for KS2/KS3/KS4</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A variety of creative, innovative and inclusive equipment</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Small, scaleable and accessible equipment</a:t>
            </a:r>
            <a:endParaRPr lang="en-GB" b="1" dirty="0">
              <a:solidFill>
                <a:srgbClr val="434D59"/>
              </a:solidFill>
              <a:latin typeface="Avenir Next LT Pro" panose="020B0504020202020204" pitchFamily="34" charset="0"/>
              <a:cs typeface="Arial" charset="0"/>
            </a:endParaRP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Able to be used and sustained within the home/flat</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Consider a lack of outdoor space</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Consider a difference in parent/carer support</a:t>
            </a:r>
          </a:p>
          <a:p>
            <a:pPr marL="0" indent="0" eaLnBrk="1" hangingPunct="1"/>
            <a:endParaRPr lang="en-US" dirty="0">
              <a:solidFill>
                <a:srgbClr val="434D59"/>
              </a:solidFill>
              <a:latin typeface="Avenir Next LT Pro" panose="020B0504020202020204" pitchFamily="34" charset="0"/>
              <a:cs typeface="Arial" charset="0"/>
            </a:endParaRPr>
          </a:p>
        </p:txBody>
      </p:sp>
      <p:grpSp>
        <p:nvGrpSpPr>
          <p:cNvPr id="8" name="Group 7">
            <a:extLst>
              <a:ext uri="{FF2B5EF4-FFF2-40B4-BE49-F238E27FC236}">
                <a16:creationId xmlns:a16="http://schemas.microsoft.com/office/drawing/2014/main" id="{74B1B8C8-583C-4E5F-8A78-982A775583F4}"/>
              </a:ext>
            </a:extLst>
          </p:cNvPr>
          <p:cNvGrpSpPr/>
          <p:nvPr/>
        </p:nvGrpSpPr>
        <p:grpSpPr>
          <a:xfrm>
            <a:off x="9287759" y="250138"/>
            <a:ext cx="2007780" cy="1736965"/>
            <a:chOff x="3064384" y="4238149"/>
            <a:chExt cx="2007780" cy="1736965"/>
          </a:xfrm>
        </p:grpSpPr>
        <p:sp>
          <p:nvSpPr>
            <p:cNvPr id="12" name="Hexagon 11">
              <a:extLst>
                <a:ext uri="{FF2B5EF4-FFF2-40B4-BE49-F238E27FC236}">
                  <a16:creationId xmlns:a16="http://schemas.microsoft.com/office/drawing/2014/main" id="{659F5884-8811-4CCC-A7C1-9111DAB9A58B}"/>
                </a:ext>
              </a:extLst>
            </p:cNvPr>
            <p:cNvSpPr/>
            <p:nvPr/>
          </p:nvSpPr>
          <p:spPr>
            <a:xfrm>
              <a:off x="3064384" y="4238149"/>
              <a:ext cx="2007780" cy="1736965"/>
            </a:xfrm>
            <a:prstGeom prst="hexagon">
              <a:avLst>
                <a:gd name="adj" fmla="val 28570"/>
                <a:gd name="vf" fmla="val 115470"/>
              </a:avLst>
            </a:prstGeom>
            <a:solidFill>
              <a:srgbClr val="009FE3"/>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EEBAA721-CBF0-43C3-A8D4-750CB52337C5}"/>
                </a:ext>
              </a:extLst>
            </p:cNvPr>
            <p:cNvSpPr txBox="1"/>
            <p:nvPr/>
          </p:nvSpPr>
          <p:spPr>
            <a:xfrm>
              <a:off x="3397116" y="4526001"/>
              <a:ext cx="1342316" cy="1161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Small equipment package to support activities (YSTe)</a:t>
              </a:r>
            </a:p>
          </p:txBody>
        </p:sp>
      </p:grpSp>
      <p:pic>
        <p:nvPicPr>
          <p:cNvPr id="3" name="Audio 2">
            <a:hlinkClick r:id="" action="ppaction://media"/>
            <a:extLst>
              <a:ext uri="{FF2B5EF4-FFF2-40B4-BE49-F238E27FC236}">
                <a16:creationId xmlns:a16="http://schemas.microsoft.com/office/drawing/2014/main" id="{16551389-6721-4270-A80A-829888E79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2831342"/>
      </p:ext>
    </p:extLst>
  </p:cSld>
  <p:clrMapOvr>
    <a:masterClrMapping/>
  </p:clrMapOvr>
  <mc:AlternateContent xmlns:mc="http://schemas.openxmlformats.org/markup-compatibility/2006" xmlns:p14="http://schemas.microsoft.com/office/powerpoint/2010/main">
    <mc:Choice Requires="p14">
      <p:transition spd="slow" p14:dur="2000" advTm="36804"/>
    </mc:Choice>
    <mc:Fallback xmlns="">
      <p:transition spd="slow" advTm="3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3652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cs typeface="Arial" charset="0"/>
              </a:rPr>
              <a:t>Procurement</a:t>
            </a:r>
            <a:endParaRPr lang="en-GB" sz="4000" b="1" dirty="0">
              <a:solidFill>
                <a:srgbClr val="25303B"/>
              </a:solidFill>
              <a:latin typeface="Calibri" charset="0"/>
              <a:cs typeface="Arial" charset="0"/>
            </a:endParaRPr>
          </a:p>
        </p:txBody>
      </p:sp>
      <p:sp>
        <p:nvSpPr>
          <p:cNvPr id="5" name="TextBox 4">
            <a:extLst>
              <a:ext uri="{FF2B5EF4-FFF2-40B4-BE49-F238E27FC236}">
                <a16:creationId xmlns:a16="http://schemas.microsoft.com/office/drawing/2014/main" id="{375D0F8E-468E-40D2-B910-24D342113EAE}"/>
              </a:ext>
            </a:extLst>
          </p:cNvPr>
          <p:cNvSpPr txBox="1">
            <a:spLocks noChangeArrowheads="1"/>
          </p:cNvSpPr>
          <p:nvPr/>
        </p:nvSpPr>
        <p:spPr bwMode="auto">
          <a:xfrm>
            <a:off x="441805" y="1755883"/>
            <a:ext cx="10853734"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Procurement of equipment items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Printing of posters and activity hard-copy resources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Printing of guides and postcards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Co-ordination of other supporting resources through local authority</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Procurement of drawstring bags and packaging</a:t>
            </a:r>
          </a:p>
          <a:p>
            <a:pPr marL="342900" indent="-342900" eaLnBrk="1" hangingPunct="1">
              <a:buFont typeface="Arial" panose="020B0604020202020204" pitchFamily="34" charset="0"/>
              <a:buChar char="•"/>
            </a:pPr>
            <a:endParaRPr lang="en-GB" dirty="0">
              <a:solidFill>
                <a:srgbClr val="434D59"/>
              </a:solidFill>
              <a:latin typeface="Avenir Next LT Pro" panose="020B0504020202020204" pitchFamily="34" charset="0"/>
              <a:cs typeface="Arial" charset="0"/>
            </a:endParaRPr>
          </a:p>
          <a:p>
            <a:pPr marL="342900" indent="-342900" eaLnBrk="1" hangingPunct="1">
              <a:buFont typeface="Arial" panose="020B0604020202020204" pitchFamily="34" charset="0"/>
              <a:buChar char="•"/>
            </a:pPr>
            <a:r>
              <a:rPr lang="en-GB" i="1" dirty="0">
                <a:solidFill>
                  <a:srgbClr val="434D59"/>
                </a:solidFill>
                <a:latin typeface="Avenir Next LT Pro" panose="020B0504020202020204" pitchFamily="34" charset="0"/>
                <a:cs typeface="Arial" charset="0"/>
              </a:rPr>
              <a:t>Adhere to COVID restrictions and operating guidelines</a:t>
            </a:r>
          </a:p>
          <a:p>
            <a:pPr marL="342900" indent="-342900" eaLnBrk="1" hangingPunct="1">
              <a:buFont typeface="Arial" panose="020B0604020202020204" pitchFamily="34" charset="0"/>
              <a:buChar char="•"/>
            </a:pPr>
            <a:r>
              <a:rPr lang="en-GB" i="1" dirty="0">
                <a:solidFill>
                  <a:srgbClr val="434D59"/>
                </a:solidFill>
                <a:latin typeface="Avenir Next LT Pro" panose="020B0504020202020204" pitchFamily="34" charset="0"/>
                <a:cs typeface="Arial" charset="0"/>
              </a:rPr>
              <a:t>Drive carbon offset principles</a:t>
            </a:r>
          </a:p>
          <a:p>
            <a:pPr marL="342900" indent="-342900" eaLnBrk="1" hangingPunct="1">
              <a:buFont typeface="Arial" panose="020B0604020202020204" pitchFamily="34" charset="0"/>
              <a:buChar char="•"/>
            </a:pPr>
            <a:r>
              <a:rPr lang="en-GB" i="1" dirty="0">
                <a:solidFill>
                  <a:srgbClr val="434D59"/>
                </a:solidFill>
                <a:latin typeface="Avenir Next LT Pro" panose="020B0504020202020204" pitchFamily="34" charset="0"/>
                <a:cs typeface="Arial" charset="0"/>
              </a:rPr>
              <a:t>Work with new suppliers around product availability</a:t>
            </a:r>
          </a:p>
          <a:p>
            <a:pPr marL="0" indent="0" eaLnBrk="1" hangingPunct="1"/>
            <a:endParaRPr lang="en-US" dirty="0">
              <a:solidFill>
                <a:srgbClr val="434D59"/>
              </a:solidFill>
              <a:latin typeface="Avenir Next LT Pro" panose="020B0504020202020204" pitchFamily="34" charset="0"/>
              <a:cs typeface="Arial" charset="0"/>
            </a:endParaRPr>
          </a:p>
        </p:txBody>
      </p:sp>
      <p:grpSp>
        <p:nvGrpSpPr>
          <p:cNvPr id="9" name="Group 8">
            <a:extLst>
              <a:ext uri="{FF2B5EF4-FFF2-40B4-BE49-F238E27FC236}">
                <a16:creationId xmlns:a16="http://schemas.microsoft.com/office/drawing/2014/main" id="{C67A4C82-B4C6-44C1-B7F2-8EF348C780C0}"/>
              </a:ext>
            </a:extLst>
          </p:cNvPr>
          <p:cNvGrpSpPr/>
          <p:nvPr/>
        </p:nvGrpSpPr>
        <p:grpSpPr>
          <a:xfrm>
            <a:off x="9287759" y="250138"/>
            <a:ext cx="2007780" cy="1736965"/>
            <a:chOff x="1214467" y="3169798"/>
            <a:chExt cx="2007780" cy="1736965"/>
          </a:xfrm>
        </p:grpSpPr>
        <p:sp>
          <p:nvSpPr>
            <p:cNvPr id="10" name="Hexagon 9">
              <a:extLst>
                <a:ext uri="{FF2B5EF4-FFF2-40B4-BE49-F238E27FC236}">
                  <a16:creationId xmlns:a16="http://schemas.microsoft.com/office/drawing/2014/main" id="{A9E0E745-328A-4492-9DD9-34E766B1BDC1}"/>
                </a:ext>
              </a:extLst>
            </p:cNvPr>
            <p:cNvSpPr/>
            <p:nvPr/>
          </p:nvSpPr>
          <p:spPr>
            <a:xfrm>
              <a:off x="1214467" y="3169798"/>
              <a:ext cx="2007780" cy="1736965"/>
            </a:xfrm>
            <a:prstGeom prst="hexagon">
              <a:avLst>
                <a:gd name="adj" fmla="val 28570"/>
                <a:gd name="vf" fmla="val 115470"/>
              </a:avLst>
            </a:prstGeom>
            <a:solidFill>
              <a:srgbClr val="E83F4B"/>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90872BA0-1966-4841-ADDD-C2B7BB45806B}"/>
                </a:ext>
              </a:extLst>
            </p:cNvPr>
            <p:cNvSpPr txBox="1"/>
            <p:nvPr/>
          </p:nvSpPr>
          <p:spPr>
            <a:xfrm>
              <a:off x="1547199" y="3457650"/>
              <a:ext cx="1342316" cy="1161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Procurement of equipment, additional resources and packaging (YSTe)</a:t>
              </a:r>
            </a:p>
          </p:txBody>
        </p:sp>
      </p:grpSp>
      <p:pic>
        <p:nvPicPr>
          <p:cNvPr id="3" name="Audio 2">
            <a:hlinkClick r:id="" action="ppaction://media"/>
            <a:extLst>
              <a:ext uri="{FF2B5EF4-FFF2-40B4-BE49-F238E27FC236}">
                <a16:creationId xmlns:a16="http://schemas.microsoft.com/office/drawing/2014/main" id="{B6CA8AB2-0497-4E07-AE34-17E57FBFAB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6998521"/>
      </p:ext>
    </p:extLst>
  </p:cSld>
  <p:clrMapOvr>
    <a:masterClrMapping/>
  </p:clrMapOvr>
  <mc:AlternateContent xmlns:mc="http://schemas.openxmlformats.org/markup-compatibility/2006" xmlns:p14="http://schemas.microsoft.com/office/powerpoint/2010/main">
    <mc:Choice Requires="p14">
      <p:transition spd="slow" p14:dur="2000" advTm="43522"/>
    </mc:Choice>
    <mc:Fallback xmlns="">
      <p:transition spd="slow" advTm="4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3652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cs typeface="Arial" charset="0"/>
              </a:rPr>
              <a:t>Delivery</a:t>
            </a:r>
            <a:endParaRPr lang="en-GB" sz="4000" b="1" dirty="0">
              <a:solidFill>
                <a:srgbClr val="25303B"/>
              </a:solidFill>
              <a:latin typeface="Calibri" charset="0"/>
              <a:cs typeface="Arial" charset="0"/>
            </a:endParaRPr>
          </a:p>
        </p:txBody>
      </p:sp>
      <p:sp>
        <p:nvSpPr>
          <p:cNvPr id="5" name="TextBox 4">
            <a:extLst>
              <a:ext uri="{FF2B5EF4-FFF2-40B4-BE49-F238E27FC236}">
                <a16:creationId xmlns:a16="http://schemas.microsoft.com/office/drawing/2014/main" id="{375D0F8E-468E-40D2-B910-24D342113EAE}"/>
              </a:ext>
            </a:extLst>
          </p:cNvPr>
          <p:cNvSpPr txBox="1">
            <a:spLocks noChangeArrowheads="1"/>
          </p:cNvSpPr>
          <p:nvPr/>
        </p:nvSpPr>
        <p:spPr bwMode="auto">
          <a:xfrm>
            <a:off x="441805" y="1755883"/>
            <a:ext cx="10853734"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Pick and pack all equipment and resources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Co-ordinate packages for Healthy Movers Home packs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Co-ordinate packages for KS2/KS3/KS4</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Co-ordinate delivery addresses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Delivery of all packages into homes or community centres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Contactless delivery straight into children’s homes or hubs</a:t>
            </a:r>
          </a:p>
          <a:p>
            <a:pPr marL="342900" indent="-342900" eaLnBrk="1" hangingPunct="1">
              <a:buFont typeface="Arial" panose="020B0604020202020204" pitchFamily="34" charset="0"/>
              <a:buChar char="•"/>
            </a:pPr>
            <a:endParaRPr lang="en-GB" dirty="0">
              <a:solidFill>
                <a:srgbClr val="434D59"/>
              </a:solidFill>
              <a:latin typeface="Avenir Next LT Pro" panose="020B0504020202020204" pitchFamily="34" charset="0"/>
              <a:cs typeface="Arial" charset="0"/>
            </a:endParaRPr>
          </a:p>
          <a:p>
            <a:pPr marL="342900" indent="-342900" eaLnBrk="1" hangingPunct="1">
              <a:buFont typeface="Arial" panose="020B0604020202020204" pitchFamily="34" charset="0"/>
              <a:buChar char="•"/>
            </a:pPr>
            <a:endParaRPr lang="en-US" dirty="0">
              <a:solidFill>
                <a:srgbClr val="434D59"/>
              </a:solidFill>
              <a:latin typeface="Avenir Next LT Pro" panose="020B0504020202020204" pitchFamily="34" charset="0"/>
              <a:cs typeface="Arial" charset="0"/>
            </a:endParaRPr>
          </a:p>
        </p:txBody>
      </p:sp>
      <p:grpSp>
        <p:nvGrpSpPr>
          <p:cNvPr id="8" name="Group 7">
            <a:extLst>
              <a:ext uri="{FF2B5EF4-FFF2-40B4-BE49-F238E27FC236}">
                <a16:creationId xmlns:a16="http://schemas.microsoft.com/office/drawing/2014/main" id="{237CB3BF-D4BC-4325-AD44-3D00EA6B0751}"/>
              </a:ext>
            </a:extLst>
          </p:cNvPr>
          <p:cNvGrpSpPr/>
          <p:nvPr/>
        </p:nvGrpSpPr>
        <p:grpSpPr>
          <a:xfrm>
            <a:off x="9287759" y="250138"/>
            <a:ext cx="2007780" cy="1736965"/>
            <a:chOff x="1214467" y="1065960"/>
            <a:chExt cx="2007780" cy="1736965"/>
          </a:xfrm>
        </p:grpSpPr>
        <p:sp>
          <p:nvSpPr>
            <p:cNvPr id="12" name="Hexagon 11">
              <a:extLst>
                <a:ext uri="{FF2B5EF4-FFF2-40B4-BE49-F238E27FC236}">
                  <a16:creationId xmlns:a16="http://schemas.microsoft.com/office/drawing/2014/main" id="{054056D3-7D38-4195-9225-5F07C68393E3}"/>
                </a:ext>
              </a:extLst>
            </p:cNvPr>
            <p:cNvSpPr/>
            <p:nvPr/>
          </p:nvSpPr>
          <p:spPr>
            <a:xfrm>
              <a:off x="1214467" y="1065960"/>
              <a:ext cx="2007780" cy="1736965"/>
            </a:xfrm>
            <a:prstGeom prst="hexagon">
              <a:avLst>
                <a:gd name="adj" fmla="val 28570"/>
                <a:gd name="vf" fmla="val 115470"/>
              </a:avLst>
            </a:prstGeom>
            <a:solidFill>
              <a:srgbClr val="8E4F93"/>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36295608-CFED-475F-B1ED-18B1BE33983C}"/>
                </a:ext>
              </a:extLst>
            </p:cNvPr>
            <p:cNvSpPr txBox="1"/>
            <p:nvPr/>
          </p:nvSpPr>
          <p:spPr>
            <a:xfrm>
              <a:off x="1547199" y="1353812"/>
              <a:ext cx="1342316" cy="1161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Delivery of packs through logistics company  (YSTe)</a:t>
              </a:r>
            </a:p>
          </p:txBody>
        </p:sp>
      </p:grpSp>
      <p:pic>
        <p:nvPicPr>
          <p:cNvPr id="6" name="Audio 5">
            <a:hlinkClick r:id="" action="ppaction://media"/>
            <a:extLst>
              <a:ext uri="{FF2B5EF4-FFF2-40B4-BE49-F238E27FC236}">
                <a16:creationId xmlns:a16="http://schemas.microsoft.com/office/drawing/2014/main" id="{B82CA2D0-5935-4BAC-908D-853B900CE4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2326640"/>
      </p:ext>
    </p:extLst>
  </p:cSld>
  <p:clrMapOvr>
    <a:masterClrMapping/>
  </p:clrMapOvr>
  <mc:AlternateContent xmlns:mc="http://schemas.openxmlformats.org/markup-compatibility/2006" xmlns:p14="http://schemas.microsoft.com/office/powerpoint/2010/main">
    <mc:Choice Requires="p14">
      <p:transition spd="slow" p14:dur="2000" advTm="28930"/>
    </mc:Choice>
    <mc:Fallback xmlns="">
      <p:transition spd="slow" advTm="2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3652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cs typeface="Arial" charset="0"/>
              </a:rPr>
              <a:t>Budget</a:t>
            </a:r>
            <a:endParaRPr lang="en-GB" sz="4000" b="1" dirty="0">
              <a:solidFill>
                <a:srgbClr val="25303B"/>
              </a:solidFill>
              <a:latin typeface="Calibri" charset="0"/>
              <a:cs typeface="Arial" charset="0"/>
            </a:endParaRPr>
          </a:p>
        </p:txBody>
      </p:sp>
      <p:sp>
        <p:nvSpPr>
          <p:cNvPr id="5" name="TextBox 4">
            <a:extLst>
              <a:ext uri="{FF2B5EF4-FFF2-40B4-BE49-F238E27FC236}">
                <a16:creationId xmlns:a16="http://schemas.microsoft.com/office/drawing/2014/main" id="{375D0F8E-468E-40D2-B910-24D342113EAE}"/>
              </a:ext>
            </a:extLst>
          </p:cNvPr>
          <p:cNvSpPr txBox="1">
            <a:spLocks noChangeArrowheads="1"/>
          </p:cNvSpPr>
          <p:nvPr/>
        </p:nvSpPr>
        <p:spPr bwMode="auto">
          <a:xfrm>
            <a:off x="441805" y="1755883"/>
            <a:ext cx="10853734"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Budget based on:</a:t>
            </a:r>
          </a:p>
          <a:p>
            <a:pPr marL="628650" lvl="1" indent="-342900" eaLnBrk="1" hangingPunct="1">
              <a:buFont typeface="Avenir Next LT Pro" panose="020B0504020202020204" pitchFamily="34" charset="0"/>
              <a:buChar char="–"/>
            </a:pPr>
            <a:r>
              <a:rPr lang="en-GB" dirty="0">
                <a:solidFill>
                  <a:srgbClr val="434D59"/>
                </a:solidFill>
                <a:latin typeface="Avenir Next LT Pro" panose="020B0504020202020204" pitchFamily="34" charset="0"/>
                <a:cs typeface="Arial" charset="0"/>
              </a:rPr>
              <a:t>Staff time for creating playlists and online libraries</a:t>
            </a:r>
          </a:p>
          <a:p>
            <a:pPr marL="628650" lvl="1" indent="-342900" eaLnBrk="1" hangingPunct="1">
              <a:buFont typeface="Avenir Next LT Pro" panose="020B0504020202020204" pitchFamily="34" charset="0"/>
              <a:buChar char="–"/>
            </a:pPr>
            <a:r>
              <a:rPr lang="en-GB" dirty="0">
                <a:solidFill>
                  <a:srgbClr val="434D59"/>
                </a:solidFill>
                <a:latin typeface="Avenir Next LT Pro" panose="020B0504020202020204" pitchFamily="34" charset="0"/>
                <a:cs typeface="Arial" charset="0"/>
              </a:rPr>
              <a:t>Staff time for project management for delivery</a:t>
            </a:r>
          </a:p>
          <a:p>
            <a:pPr marL="628650" lvl="1" indent="-342900" eaLnBrk="1" hangingPunct="1">
              <a:buFont typeface="Avenir Next LT Pro" panose="020B0504020202020204" pitchFamily="34" charset="0"/>
              <a:buChar char="–"/>
            </a:pPr>
            <a:r>
              <a:rPr lang="en-GB" dirty="0">
                <a:solidFill>
                  <a:srgbClr val="434D59"/>
                </a:solidFill>
                <a:latin typeface="Avenir Next LT Pro" panose="020B0504020202020204" pitchFamily="34" charset="0"/>
                <a:cs typeface="Arial" charset="0"/>
              </a:rPr>
              <a:t>Staff time for YSTe and procurement</a:t>
            </a:r>
          </a:p>
          <a:p>
            <a:pPr marL="628650" lvl="1" indent="-342900" eaLnBrk="1" hangingPunct="1">
              <a:buFont typeface="Avenir Next LT Pro" panose="020B0504020202020204" pitchFamily="34" charset="0"/>
              <a:buChar char="–"/>
            </a:pPr>
            <a:r>
              <a:rPr lang="en-GB" dirty="0">
                <a:solidFill>
                  <a:srgbClr val="434D59"/>
                </a:solidFill>
                <a:latin typeface="Avenir Next LT Pro" panose="020B0504020202020204" pitchFamily="34" charset="0"/>
                <a:cs typeface="Arial" charset="0"/>
              </a:rPr>
              <a:t>Equipment and printing/branding</a:t>
            </a:r>
          </a:p>
          <a:p>
            <a:pPr marL="628650" lvl="1" indent="-342900" eaLnBrk="1" hangingPunct="1">
              <a:buFont typeface="Avenir Next LT Pro" panose="020B0504020202020204" pitchFamily="34" charset="0"/>
              <a:buChar char="–"/>
            </a:pPr>
            <a:r>
              <a:rPr lang="en-GB" dirty="0">
                <a:solidFill>
                  <a:srgbClr val="434D59"/>
                </a:solidFill>
                <a:latin typeface="Avenir Next LT Pro" panose="020B0504020202020204" pitchFamily="34" charset="0"/>
                <a:cs typeface="Arial" charset="0"/>
              </a:rPr>
              <a:t>Packaging</a:t>
            </a:r>
          </a:p>
          <a:p>
            <a:pPr marL="628650" lvl="1" indent="-342900" eaLnBrk="1" hangingPunct="1">
              <a:buFont typeface="Avenir Next LT Pro" panose="020B0504020202020204" pitchFamily="34" charset="0"/>
              <a:buChar char="–"/>
            </a:pPr>
            <a:r>
              <a:rPr lang="en-GB" dirty="0">
                <a:solidFill>
                  <a:srgbClr val="434D59"/>
                </a:solidFill>
                <a:latin typeface="Avenir Next LT Pro" panose="020B0504020202020204" pitchFamily="34" charset="0"/>
                <a:cs typeface="Arial" charset="0"/>
              </a:rPr>
              <a:t>Warehousing, picking and packing, delivery costs</a:t>
            </a:r>
          </a:p>
          <a:p>
            <a:pPr marL="628650" lvl="1" indent="-342900" eaLnBrk="1" hangingPunct="1">
              <a:buFont typeface="Avenir Next LT Pro" panose="020B0504020202020204" pitchFamily="34" charset="0"/>
              <a:buChar char="–"/>
            </a:pPr>
            <a:r>
              <a:rPr lang="en-GB" dirty="0">
                <a:solidFill>
                  <a:srgbClr val="434D59"/>
                </a:solidFill>
                <a:latin typeface="Avenir Next LT Pro" panose="020B0504020202020204" pitchFamily="34" charset="0"/>
                <a:cs typeface="Arial" charset="0"/>
              </a:rPr>
              <a:t>Intellectual property</a:t>
            </a:r>
          </a:p>
          <a:p>
            <a:pPr marL="628650" lvl="1" indent="-342900" eaLnBrk="1" hangingPunct="1">
              <a:buFont typeface="Avenir Next LT Pro" panose="020B0504020202020204" pitchFamily="34" charset="0"/>
              <a:buChar char="–"/>
            </a:pPr>
            <a:r>
              <a:rPr lang="en-GB" b="1" dirty="0">
                <a:solidFill>
                  <a:srgbClr val="434D59"/>
                </a:solidFill>
                <a:latin typeface="Avenir Next LT Pro" panose="020B0504020202020204" pitchFamily="34" charset="0"/>
                <a:cs typeface="Arial" charset="0"/>
              </a:rPr>
              <a:t>Could include monitoring and evaluation and impact report </a:t>
            </a:r>
            <a:endParaRPr lang="en-US" b="1" dirty="0">
              <a:solidFill>
                <a:srgbClr val="434D59"/>
              </a:solidFill>
              <a:latin typeface="Avenir Next LT Pro" panose="020B0504020202020204" pitchFamily="34" charset="0"/>
              <a:cs typeface="Arial" charset="0"/>
            </a:endParaRPr>
          </a:p>
        </p:txBody>
      </p:sp>
      <p:grpSp>
        <p:nvGrpSpPr>
          <p:cNvPr id="9" name="Group 8">
            <a:extLst>
              <a:ext uri="{FF2B5EF4-FFF2-40B4-BE49-F238E27FC236}">
                <a16:creationId xmlns:a16="http://schemas.microsoft.com/office/drawing/2014/main" id="{DF0F46E0-E581-402F-9C45-0A9340CECB3C}"/>
              </a:ext>
            </a:extLst>
          </p:cNvPr>
          <p:cNvGrpSpPr/>
          <p:nvPr/>
        </p:nvGrpSpPr>
        <p:grpSpPr>
          <a:xfrm>
            <a:off x="8845512" y="412877"/>
            <a:ext cx="2450027" cy="2119373"/>
            <a:chOff x="2838701" y="1927572"/>
            <a:chExt cx="2450027" cy="2119373"/>
          </a:xfrm>
        </p:grpSpPr>
        <p:sp>
          <p:nvSpPr>
            <p:cNvPr id="10" name="Hexagon 9">
              <a:extLst>
                <a:ext uri="{FF2B5EF4-FFF2-40B4-BE49-F238E27FC236}">
                  <a16:creationId xmlns:a16="http://schemas.microsoft.com/office/drawing/2014/main" id="{CA0CA30E-E83E-4101-A4F3-941737C8334C}"/>
                </a:ext>
              </a:extLst>
            </p:cNvPr>
            <p:cNvSpPr/>
            <p:nvPr/>
          </p:nvSpPr>
          <p:spPr>
            <a:xfrm>
              <a:off x="2838701" y="1927572"/>
              <a:ext cx="2450027" cy="2119373"/>
            </a:xfrm>
            <a:prstGeom prst="hexagon">
              <a:avLst>
                <a:gd name="adj" fmla="val 28570"/>
                <a:gd name="vf" fmla="val 115470"/>
              </a:avLst>
            </a:prstGeom>
            <a:solidFill>
              <a:srgbClr val="002E5A"/>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8648BF4F-0910-4701-9686-EDB63651190A}"/>
                </a:ext>
              </a:extLst>
            </p:cNvPr>
            <p:cNvSpPr txBox="1"/>
            <p:nvPr/>
          </p:nvSpPr>
          <p:spPr>
            <a:xfrm>
              <a:off x="3244705" y="2278782"/>
              <a:ext cx="1638019" cy="1416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latin typeface="Avenir Next LT Pro" panose="020B0504020202020204" pitchFamily="34" charset="0"/>
                </a:rPr>
                <a:t>Virtual Holiday Activities Programme</a:t>
              </a:r>
            </a:p>
          </p:txBody>
        </p:sp>
      </p:grpSp>
      <p:pic>
        <p:nvPicPr>
          <p:cNvPr id="8" name="Audio 7">
            <a:hlinkClick r:id="" action="ppaction://media"/>
            <a:extLst>
              <a:ext uri="{FF2B5EF4-FFF2-40B4-BE49-F238E27FC236}">
                <a16:creationId xmlns:a16="http://schemas.microsoft.com/office/drawing/2014/main" id="{64C525EC-7327-4E41-8377-0F2F3D2A84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8125571"/>
      </p:ext>
    </p:extLst>
  </p:cSld>
  <p:clrMapOvr>
    <a:masterClrMapping/>
  </p:clrMapOvr>
  <mc:AlternateContent xmlns:mc="http://schemas.openxmlformats.org/markup-compatibility/2006" xmlns:p14="http://schemas.microsoft.com/office/powerpoint/2010/main">
    <mc:Choice Requires="p14">
      <p:transition spd="slow" p14:dur="2000" advTm="31127"/>
    </mc:Choice>
    <mc:Fallback xmlns="">
      <p:transition spd="slow" advTm="3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13E24A7B-0C55-F942-AEC8-8163C7608AA8}"/>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1">
            <a:extLst>
              <a:ext uri="{FF2B5EF4-FFF2-40B4-BE49-F238E27FC236}">
                <a16:creationId xmlns:a16="http://schemas.microsoft.com/office/drawing/2014/main" id="{6389BE3A-794F-4642-AEF6-0E0BE166107C}"/>
              </a:ext>
            </a:extLst>
          </p:cNvPr>
          <p:cNvSpPr txBox="1">
            <a:spLocks noChangeArrowheads="1"/>
          </p:cNvSpPr>
          <p:nvPr/>
        </p:nvSpPr>
        <p:spPr bwMode="auto">
          <a:xfrm>
            <a:off x="43652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chemeClr val="bg1"/>
                </a:solidFill>
                <a:cs typeface="Arial" charset="0"/>
              </a:rPr>
              <a:t>Further information</a:t>
            </a:r>
            <a:endParaRPr lang="en-GB" sz="4000" b="1" dirty="0">
              <a:solidFill>
                <a:schemeClr val="bg1"/>
              </a:solidFill>
              <a:latin typeface="Calibri" charset="0"/>
              <a:cs typeface="Arial" charset="0"/>
            </a:endParaRPr>
          </a:p>
        </p:txBody>
      </p:sp>
      <p:sp>
        <p:nvSpPr>
          <p:cNvPr id="7" name="TextBox 6">
            <a:extLst>
              <a:ext uri="{FF2B5EF4-FFF2-40B4-BE49-F238E27FC236}">
                <a16:creationId xmlns:a16="http://schemas.microsoft.com/office/drawing/2014/main" id="{D7ADB8BA-6D44-49E8-873A-56D58E67FFE4}"/>
              </a:ext>
            </a:extLst>
          </p:cNvPr>
          <p:cNvSpPr txBox="1">
            <a:spLocks noChangeArrowheads="1"/>
          </p:cNvSpPr>
          <p:nvPr/>
        </p:nvSpPr>
        <p:spPr bwMode="auto">
          <a:xfrm>
            <a:off x="669133" y="2459504"/>
            <a:ext cx="10853734"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r>
              <a:rPr lang="en-US" dirty="0">
                <a:solidFill>
                  <a:schemeClr val="bg1"/>
                </a:solidFill>
                <a:latin typeface="Avenir Next LT Pro" panose="020B0504020202020204" pitchFamily="34" charset="0"/>
                <a:cs typeface="Arial" charset="0"/>
              </a:rPr>
              <a:t>CHRIS WRIGHT, HEAD OF WELLBEING</a:t>
            </a:r>
          </a:p>
          <a:p>
            <a:pPr marL="0" indent="0" algn="ctr" eaLnBrk="1" hangingPunct="1"/>
            <a:r>
              <a:rPr lang="en-US" dirty="0">
                <a:solidFill>
                  <a:schemeClr val="bg1"/>
                </a:solidFill>
                <a:latin typeface="Avenir Next LT Pro" panose="020B0504020202020204" pitchFamily="34" charset="0"/>
                <a:cs typeface="Arial" charset="0"/>
                <a:hlinkClick r:id="rId5">
                  <a:extLst>
                    <a:ext uri="{A12FA001-AC4F-418D-AE19-62706E023703}">
                      <ahyp:hlinkClr xmlns:ahyp="http://schemas.microsoft.com/office/drawing/2018/hyperlinkcolor" val="tx"/>
                    </a:ext>
                  </a:extLst>
                </a:hlinkClick>
              </a:rPr>
              <a:t>chris.wright@youthsporttrust.org</a:t>
            </a:r>
            <a:endParaRPr lang="en-US" dirty="0">
              <a:solidFill>
                <a:schemeClr val="bg1"/>
              </a:solidFill>
              <a:latin typeface="Avenir Next LT Pro" panose="020B0504020202020204" pitchFamily="34" charset="0"/>
              <a:cs typeface="Arial" charset="0"/>
            </a:endParaRPr>
          </a:p>
          <a:p>
            <a:pPr marL="0" indent="0" algn="ctr" eaLnBrk="1" hangingPunct="1"/>
            <a:endParaRPr lang="en-US" dirty="0">
              <a:solidFill>
                <a:schemeClr val="bg1"/>
              </a:solidFill>
              <a:latin typeface="Avenir Next LT Pro" panose="020B0504020202020204" pitchFamily="34" charset="0"/>
              <a:cs typeface="Arial" charset="0"/>
            </a:endParaRPr>
          </a:p>
          <a:p>
            <a:pPr marL="0" indent="0" algn="ctr" eaLnBrk="1" hangingPunct="1"/>
            <a:r>
              <a:rPr lang="en-US" dirty="0">
                <a:solidFill>
                  <a:schemeClr val="bg1"/>
                </a:solidFill>
                <a:latin typeface="Avenir Next LT Pro" panose="020B0504020202020204" pitchFamily="34" charset="0"/>
                <a:cs typeface="Arial" charset="0"/>
              </a:rPr>
              <a:t>CHRIS ELLIS, SENIOR DEVELOPMENT MANAGER</a:t>
            </a:r>
          </a:p>
          <a:p>
            <a:pPr marL="0" indent="0" algn="ctr" eaLnBrk="1" hangingPunct="1"/>
            <a:r>
              <a:rPr lang="en-US" u="sng" dirty="0">
                <a:solidFill>
                  <a:schemeClr val="bg1"/>
                </a:solidFill>
                <a:latin typeface="Avenir Next LT Pro" panose="020B0504020202020204" pitchFamily="34" charset="0"/>
                <a:cs typeface="Arial" charset="0"/>
              </a:rPr>
              <a:t>chris.ellis@youthsporttrust.org</a:t>
            </a:r>
          </a:p>
        </p:txBody>
      </p:sp>
      <p:pic>
        <p:nvPicPr>
          <p:cNvPr id="3" name="Audio 2">
            <a:hlinkClick r:id="" action="ppaction://media"/>
            <a:extLst>
              <a:ext uri="{FF2B5EF4-FFF2-40B4-BE49-F238E27FC236}">
                <a16:creationId xmlns:a16="http://schemas.microsoft.com/office/drawing/2014/main" id="{A35A4D37-BF10-4F99-85D5-EA55104E00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787234"/>
      </p:ext>
    </p:extLst>
  </p:cSld>
  <p:clrMapOvr>
    <a:masterClrMapping/>
  </p:clrMapOvr>
  <mc:AlternateContent xmlns:mc="http://schemas.openxmlformats.org/markup-compatibility/2006" xmlns:p14="http://schemas.microsoft.com/office/powerpoint/2010/main">
    <mc:Choice Requires="p14">
      <p:transition spd="slow" p14:dur="2000" advTm="34338"/>
    </mc:Choice>
    <mc:Fallback xmlns="">
      <p:transition spd="slow" advTm="34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4B22319-23AE-1444-BE37-72813A96F2E2}"/>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8505F22-CFE8-2F40-AAAC-8E05498C00ED}"/>
              </a:ext>
            </a:extLst>
          </p:cNvPr>
          <p:cNvSpPr txBox="1">
            <a:spLocks noChangeArrowheads="1"/>
          </p:cNvSpPr>
          <p:nvPr/>
        </p:nvSpPr>
        <p:spPr bwMode="auto">
          <a:xfrm>
            <a:off x="645318" y="2178553"/>
            <a:ext cx="10865364"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GB" sz="3200" i="1" dirty="0">
                <a:solidFill>
                  <a:srgbClr val="434D59"/>
                </a:solidFill>
                <a:latin typeface="Avenir Next LT Pro" panose="020B0504020202020204" pitchFamily="34" charset="0"/>
                <a:cs typeface="Arial" charset="0"/>
              </a:rPr>
              <a:t>All Local Authorities need to work with vulnerable children and young people across the 2021holidays sometimes without being able to deliver a face-to-face.  They need a reputable and virtual means of delivering engaging and meaningful content that supports their physical and emotional health that can be procured and delivered at scale.</a:t>
            </a:r>
            <a:endParaRPr lang="en-US" sz="3200" i="1" dirty="0">
              <a:solidFill>
                <a:srgbClr val="434D59"/>
              </a:solidFill>
              <a:latin typeface="Avenir Next LT Pro" panose="020B0504020202020204" pitchFamily="34" charset="0"/>
              <a:cs typeface="Arial" charset="0"/>
            </a:endParaRPr>
          </a:p>
        </p:txBody>
      </p:sp>
      <p:sp>
        <p:nvSpPr>
          <p:cNvPr id="7" name="TextBox 1">
            <a:extLst>
              <a:ext uri="{FF2B5EF4-FFF2-40B4-BE49-F238E27FC236}">
                <a16:creationId xmlns:a16="http://schemas.microsoft.com/office/drawing/2014/main" id="{DDBD6A62-D68E-8F47-98E9-6A2BE924E348}"/>
              </a:ext>
            </a:extLst>
          </p:cNvPr>
          <p:cNvSpPr txBox="1">
            <a:spLocks noChangeArrowheads="1"/>
          </p:cNvSpPr>
          <p:nvPr/>
        </p:nvSpPr>
        <p:spPr bwMode="auto">
          <a:xfrm>
            <a:off x="651668" y="634504"/>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002D59"/>
                </a:solidFill>
                <a:latin typeface="Avenir Next LT Pro" panose="020B0504020202020204" pitchFamily="34" charset="0"/>
                <a:cs typeface="Arial" charset="0"/>
              </a:rPr>
              <a:t>Context</a:t>
            </a:r>
          </a:p>
        </p:txBody>
      </p:sp>
      <p:pic>
        <p:nvPicPr>
          <p:cNvPr id="9" name="Picture 8">
            <a:extLst>
              <a:ext uri="{FF2B5EF4-FFF2-40B4-BE49-F238E27FC236}">
                <a16:creationId xmlns:a16="http://schemas.microsoft.com/office/drawing/2014/main" id="{C4151D55-A186-E043-984E-5CC1B273FD71}"/>
              </a:ext>
            </a:extLst>
          </p:cNvPr>
          <p:cNvPicPr>
            <a:picLocks noChangeAspect="1"/>
          </p:cNvPicPr>
          <p:nvPr/>
        </p:nvPicPr>
        <p:blipFill>
          <a:blip r:embed="rId5"/>
          <a:srcRect/>
          <a:stretch/>
        </p:blipFill>
        <p:spPr>
          <a:xfrm>
            <a:off x="651668" y="1598906"/>
            <a:ext cx="762000" cy="575094"/>
          </a:xfrm>
          <a:prstGeom prst="rect">
            <a:avLst/>
          </a:prstGeom>
        </p:spPr>
      </p:pic>
      <p:pic>
        <p:nvPicPr>
          <p:cNvPr id="16" name="Audio 15">
            <a:hlinkClick r:id="" action="ppaction://media"/>
            <a:extLst>
              <a:ext uri="{FF2B5EF4-FFF2-40B4-BE49-F238E27FC236}">
                <a16:creationId xmlns:a16="http://schemas.microsoft.com/office/drawing/2014/main" id="{FE29DA50-6D42-4E96-BB0A-A656562C3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0868559"/>
      </p:ext>
    </p:extLst>
  </p:cSld>
  <p:clrMapOvr>
    <a:masterClrMapping/>
  </p:clrMapOvr>
  <mc:AlternateContent xmlns:mc="http://schemas.openxmlformats.org/markup-compatibility/2006">
    <mc:Choice xmlns:p14="http://schemas.microsoft.com/office/powerpoint/2010/main" Requires="p14">
      <p:transition spd="slow" p14:dur="2000" advTm="39310"/>
    </mc:Choice>
    <mc:Fallback>
      <p:transition spd="slow" advTm="3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4B22319-23AE-1444-BE37-72813A96F2E2}"/>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8505F22-CFE8-2F40-AAAC-8E05498C00ED}"/>
              </a:ext>
            </a:extLst>
          </p:cNvPr>
          <p:cNvSpPr txBox="1">
            <a:spLocks noChangeArrowheads="1"/>
          </p:cNvSpPr>
          <p:nvPr/>
        </p:nvSpPr>
        <p:spPr bwMode="auto">
          <a:xfrm>
            <a:off x="645318" y="2178553"/>
            <a:ext cx="10865364"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GB" sz="3200" i="1" dirty="0">
                <a:solidFill>
                  <a:srgbClr val="434D59"/>
                </a:solidFill>
                <a:latin typeface="Avenir Next LT Pro" panose="020B0504020202020204" pitchFamily="34" charset="0"/>
                <a:cs typeface="Arial" charset="0"/>
              </a:rPr>
              <a:t>Many children and young people living in our poorest communities are not getting access to the fundamental benefits of play and basic food.  They don’t have toys, resources or access to the internet in the home, and have a lack of belonging to something positive and healthy during the holiday period.</a:t>
            </a:r>
            <a:endParaRPr lang="en-US" sz="3200" i="1" dirty="0">
              <a:solidFill>
                <a:srgbClr val="434D59"/>
              </a:solidFill>
              <a:latin typeface="Avenir Next LT Pro" panose="020B0504020202020204" pitchFamily="34" charset="0"/>
              <a:cs typeface="Arial" charset="0"/>
            </a:endParaRPr>
          </a:p>
        </p:txBody>
      </p:sp>
      <p:sp>
        <p:nvSpPr>
          <p:cNvPr id="7" name="TextBox 1">
            <a:extLst>
              <a:ext uri="{FF2B5EF4-FFF2-40B4-BE49-F238E27FC236}">
                <a16:creationId xmlns:a16="http://schemas.microsoft.com/office/drawing/2014/main" id="{DDBD6A62-D68E-8F47-98E9-6A2BE924E348}"/>
              </a:ext>
            </a:extLst>
          </p:cNvPr>
          <p:cNvSpPr txBox="1">
            <a:spLocks noChangeArrowheads="1"/>
          </p:cNvSpPr>
          <p:nvPr/>
        </p:nvSpPr>
        <p:spPr bwMode="auto">
          <a:xfrm>
            <a:off x="651668" y="634504"/>
            <a:ext cx="108590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002D59"/>
                </a:solidFill>
                <a:latin typeface="Avenir Next LT Pro" panose="020B0504020202020204" pitchFamily="34" charset="0"/>
                <a:cs typeface="Arial" charset="0"/>
              </a:rPr>
              <a:t>Need</a:t>
            </a:r>
          </a:p>
        </p:txBody>
      </p:sp>
      <p:pic>
        <p:nvPicPr>
          <p:cNvPr id="9" name="Picture 8">
            <a:extLst>
              <a:ext uri="{FF2B5EF4-FFF2-40B4-BE49-F238E27FC236}">
                <a16:creationId xmlns:a16="http://schemas.microsoft.com/office/drawing/2014/main" id="{C4151D55-A186-E043-984E-5CC1B273FD71}"/>
              </a:ext>
            </a:extLst>
          </p:cNvPr>
          <p:cNvPicPr>
            <a:picLocks noChangeAspect="1"/>
          </p:cNvPicPr>
          <p:nvPr/>
        </p:nvPicPr>
        <p:blipFill>
          <a:blip r:embed="rId5"/>
          <a:srcRect/>
          <a:stretch/>
        </p:blipFill>
        <p:spPr>
          <a:xfrm>
            <a:off x="651668" y="1598906"/>
            <a:ext cx="762000" cy="575094"/>
          </a:xfrm>
          <a:prstGeom prst="rect">
            <a:avLst/>
          </a:prstGeom>
        </p:spPr>
      </p:pic>
      <p:pic>
        <p:nvPicPr>
          <p:cNvPr id="3" name="Audio 2">
            <a:hlinkClick r:id="" action="ppaction://media"/>
            <a:extLst>
              <a:ext uri="{FF2B5EF4-FFF2-40B4-BE49-F238E27FC236}">
                <a16:creationId xmlns:a16="http://schemas.microsoft.com/office/drawing/2014/main" id="{AD132052-3FB8-418C-8C03-B252CB91D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8399357"/>
      </p:ext>
    </p:extLst>
  </p:cSld>
  <p:clrMapOvr>
    <a:masterClrMapping/>
  </p:clrMapOvr>
  <mc:AlternateContent xmlns:mc="http://schemas.openxmlformats.org/markup-compatibility/2006">
    <mc:Choice xmlns:p14="http://schemas.microsoft.com/office/powerpoint/2010/main" Requires="p14">
      <p:transition spd="slow" p14:dur="2000" advTm="24679"/>
    </mc:Choice>
    <mc:Fallback>
      <p:transition spd="slow" advTm="24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4B22319-23AE-1444-BE37-72813A96F2E2}"/>
              </a:ext>
            </a:extLst>
          </p:cNvPr>
          <p:cNvPicPr>
            <a:picLocks noChangeAspect="1"/>
          </p:cNvPicPr>
          <p:nvPr/>
        </p:nvPicPr>
        <p:blipFill>
          <a:blip r:embed="rId4"/>
          <a:stretch>
            <a:fillRect/>
          </a:stretch>
        </p:blipFill>
        <p:spPr>
          <a:xfrm>
            <a:off x="0" y="0"/>
            <a:ext cx="12192000" cy="6858000"/>
          </a:xfrm>
          <a:prstGeom prst="rect">
            <a:avLst/>
          </a:prstGeom>
        </p:spPr>
      </p:pic>
      <p:sp>
        <p:nvSpPr>
          <p:cNvPr id="7" name="TextBox 1">
            <a:extLst>
              <a:ext uri="{FF2B5EF4-FFF2-40B4-BE49-F238E27FC236}">
                <a16:creationId xmlns:a16="http://schemas.microsoft.com/office/drawing/2014/main" id="{DDBD6A62-D68E-8F47-98E9-6A2BE924E348}"/>
              </a:ext>
            </a:extLst>
          </p:cNvPr>
          <p:cNvSpPr txBox="1">
            <a:spLocks noChangeArrowheads="1"/>
          </p:cNvSpPr>
          <p:nvPr/>
        </p:nvSpPr>
        <p:spPr bwMode="auto">
          <a:xfrm>
            <a:off x="651668" y="634504"/>
            <a:ext cx="108590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002D59"/>
                </a:solidFill>
                <a:latin typeface="Avenir Next LT Pro" panose="020B0504020202020204" pitchFamily="34" charset="0"/>
                <a:cs typeface="Arial" charset="0"/>
              </a:rPr>
              <a:t>Need</a:t>
            </a:r>
          </a:p>
        </p:txBody>
      </p:sp>
      <p:sp>
        <p:nvSpPr>
          <p:cNvPr id="6" name="Content Placeholder 2">
            <a:extLst>
              <a:ext uri="{FF2B5EF4-FFF2-40B4-BE49-F238E27FC236}">
                <a16:creationId xmlns:a16="http://schemas.microsoft.com/office/drawing/2014/main" id="{A8461D27-4F6E-4F83-BA2C-E3B3ACFD0E21}"/>
              </a:ext>
            </a:extLst>
          </p:cNvPr>
          <p:cNvSpPr txBox="1">
            <a:spLocks/>
          </p:cNvSpPr>
          <p:nvPr/>
        </p:nvSpPr>
        <p:spPr>
          <a:xfrm>
            <a:off x="651668" y="1495841"/>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Growing inequalities in education, health and physical activity</a:t>
            </a:r>
          </a:p>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Lack of toys, play, parent support and stimulus in home</a:t>
            </a:r>
          </a:p>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Digital deprivation in home</a:t>
            </a:r>
          </a:p>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Sense of belonging</a:t>
            </a:r>
          </a:p>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Maintain positive behaviours on food/hydration/activity in the home</a:t>
            </a:r>
          </a:p>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Development deficit physically, socially and emotionally</a:t>
            </a:r>
          </a:p>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Increase in loneliness, anxiety and unhappiness</a:t>
            </a:r>
          </a:p>
          <a:p>
            <a:pPr marL="342900" indent="-342900" algn="l">
              <a:buFont typeface="Arial" panose="020B0604020202020204" pitchFamily="34" charset="0"/>
              <a:buChar char="•"/>
            </a:pPr>
            <a:r>
              <a:rPr lang="en-GB" dirty="0">
                <a:solidFill>
                  <a:schemeClr val="tx1">
                    <a:lumMod val="75000"/>
                    <a:lumOff val="25000"/>
                  </a:schemeClr>
                </a:solidFill>
                <a:latin typeface="Avenir Next LT Pro" panose="020B0504020202020204" pitchFamily="34" charset="0"/>
              </a:rPr>
              <a:t>Support needs e.g. 14-16, SEND, social mobility</a:t>
            </a:r>
          </a:p>
        </p:txBody>
      </p:sp>
      <p:pic>
        <p:nvPicPr>
          <p:cNvPr id="2" name="Audio 1">
            <a:hlinkClick r:id="" action="ppaction://media"/>
            <a:extLst>
              <a:ext uri="{FF2B5EF4-FFF2-40B4-BE49-F238E27FC236}">
                <a16:creationId xmlns:a16="http://schemas.microsoft.com/office/drawing/2014/main" id="{44F6248A-A909-4C3B-A1FF-2E11A4DC8A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5197023"/>
      </p:ext>
    </p:extLst>
  </p:cSld>
  <p:clrMapOvr>
    <a:masterClrMapping/>
  </p:clrMapOvr>
  <mc:AlternateContent xmlns:mc="http://schemas.openxmlformats.org/markup-compatibility/2006">
    <mc:Choice xmlns:p14="http://schemas.microsoft.com/office/powerpoint/2010/main" Requires="p14">
      <p:transition spd="slow" p14:dur="2000" advTm="102475"/>
    </mc:Choice>
    <mc:Fallback>
      <p:transition spd="slow" advTm="10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41805" y="365723"/>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latin typeface="Calibri" charset="0"/>
                <a:cs typeface="Arial" charset="0"/>
              </a:rPr>
              <a:t>Package solution</a:t>
            </a:r>
          </a:p>
        </p:txBody>
      </p:sp>
      <p:graphicFrame>
        <p:nvGraphicFramePr>
          <p:cNvPr id="2" name="Diagram 1">
            <a:extLst>
              <a:ext uri="{FF2B5EF4-FFF2-40B4-BE49-F238E27FC236}">
                <a16:creationId xmlns:a16="http://schemas.microsoft.com/office/drawing/2014/main" id="{9DB891D1-6713-4039-8024-DFD035EAC429}"/>
              </a:ext>
            </a:extLst>
          </p:cNvPr>
          <p:cNvGraphicFramePr/>
          <p:nvPr>
            <p:extLst>
              <p:ext uri="{D42A27DB-BD31-4B8C-83A1-F6EECF244321}">
                <p14:modId xmlns:p14="http://schemas.microsoft.com/office/powerpoint/2010/main" val="3274388027"/>
              </p:ext>
            </p:extLst>
          </p:nvPr>
        </p:nvGraphicFramePr>
        <p:xfrm>
          <a:off x="2032000" y="441443"/>
          <a:ext cx="8128000" cy="5975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80D68C54-95CC-41FF-97FF-6030539EC7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860153"/>
      </p:ext>
    </p:extLst>
  </p:cSld>
  <p:clrMapOvr>
    <a:masterClrMapping/>
  </p:clrMapOvr>
  <mc:AlternateContent xmlns:mc="http://schemas.openxmlformats.org/markup-compatibility/2006" xmlns:p14="http://schemas.microsoft.com/office/powerpoint/2010/main">
    <mc:Choice Requires="p14">
      <p:transition spd="slow" p14:dur="2000" advTm="45718"/>
    </mc:Choice>
    <mc:Fallback xmlns="">
      <p:transition spd="slow" advTm="45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41805" y="365723"/>
            <a:ext cx="108590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latin typeface="Calibri" charset="0"/>
                <a:cs typeface="Arial" charset="0"/>
              </a:rPr>
              <a:t>Package Options - example</a:t>
            </a:r>
          </a:p>
        </p:txBody>
      </p:sp>
      <p:graphicFrame>
        <p:nvGraphicFramePr>
          <p:cNvPr id="2" name="Table 2">
            <a:extLst>
              <a:ext uri="{FF2B5EF4-FFF2-40B4-BE49-F238E27FC236}">
                <a16:creationId xmlns:a16="http://schemas.microsoft.com/office/drawing/2014/main" id="{693E8C69-01BA-4D92-8118-E022ACED1F46}"/>
              </a:ext>
            </a:extLst>
          </p:cNvPr>
          <p:cNvGraphicFramePr>
            <a:graphicFrameLocks noGrp="1"/>
          </p:cNvGraphicFramePr>
          <p:nvPr/>
        </p:nvGraphicFramePr>
        <p:xfrm>
          <a:off x="1253475" y="1220868"/>
          <a:ext cx="9685049" cy="4171536"/>
        </p:xfrm>
        <a:graphic>
          <a:graphicData uri="http://schemas.openxmlformats.org/drawingml/2006/table">
            <a:tbl>
              <a:tblPr firstRow="1" bandRow="1">
                <a:tableStyleId>{5940675A-B579-460E-94D1-54222C63F5DA}</a:tableStyleId>
              </a:tblPr>
              <a:tblGrid>
                <a:gridCol w="2664623">
                  <a:extLst>
                    <a:ext uri="{9D8B030D-6E8A-4147-A177-3AD203B41FA5}">
                      <a16:colId xmlns:a16="http://schemas.microsoft.com/office/drawing/2014/main" val="1213138961"/>
                    </a:ext>
                  </a:extLst>
                </a:gridCol>
                <a:gridCol w="2340142">
                  <a:extLst>
                    <a:ext uri="{9D8B030D-6E8A-4147-A177-3AD203B41FA5}">
                      <a16:colId xmlns:a16="http://schemas.microsoft.com/office/drawing/2014/main" val="1485129767"/>
                    </a:ext>
                  </a:extLst>
                </a:gridCol>
                <a:gridCol w="2340142">
                  <a:extLst>
                    <a:ext uri="{9D8B030D-6E8A-4147-A177-3AD203B41FA5}">
                      <a16:colId xmlns:a16="http://schemas.microsoft.com/office/drawing/2014/main" val="1555051084"/>
                    </a:ext>
                  </a:extLst>
                </a:gridCol>
                <a:gridCol w="2340142">
                  <a:extLst>
                    <a:ext uri="{9D8B030D-6E8A-4147-A177-3AD203B41FA5}">
                      <a16:colId xmlns:a16="http://schemas.microsoft.com/office/drawing/2014/main" val="3638541713"/>
                    </a:ext>
                  </a:extLst>
                </a:gridCol>
              </a:tblGrid>
              <a:tr h="471384">
                <a:tc>
                  <a:txBody>
                    <a:bodyPr/>
                    <a:lstStyle/>
                    <a:p>
                      <a:r>
                        <a:rPr lang="en-GB" b="1" dirty="0">
                          <a:solidFill>
                            <a:schemeClr val="bg1"/>
                          </a:solidFill>
                        </a:rPr>
                        <a:t>PACKAGE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51D37"/>
                    </a:solidFill>
                  </a:tcPr>
                </a:tc>
                <a:tc>
                  <a:txBody>
                    <a:bodyPr/>
                    <a:lstStyle/>
                    <a:p>
                      <a:pPr algn="ctr"/>
                      <a:r>
                        <a:rPr lang="en-GB" b="1" dirty="0">
                          <a:solidFill>
                            <a:schemeClr val="bg1"/>
                          </a:solidFill>
                        </a:rPr>
                        <a:t>BRONZE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9000"/>
                    </a:solidFill>
                  </a:tcPr>
                </a:tc>
                <a:tc>
                  <a:txBody>
                    <a:bodyPr/>
                    <a:lstStyle/>
                    <a:p>
                      <a:pPr algn="ctr"/>
                      <a:r>
                        <a:rPr lang="en-GB" b="1" dirty="0">
                          <a:solidFill>
                            <a:schemeClr val="bg1"/>
                          </a:solidFill>
                        </a:rPr>
                        <a:t>SILVER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GB" b="1" dirty="0">
                          <a:solidFill>
                            <a:schemeClr val="bg1"/>
                          </a:solidFill>
                        </a:rPr>
                        <a:t>GOLD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183308304"/>
                  </a:ext>
                </a:extLst>
              </a:tr>
              <a:tr h="2285890">
                <a:tc>
                  <a:txBody>
                    <a:bodyPr/>
                    <a:lstStyle/>
                    <a:p>
                      <a:r>
                        <a:rPr lang="en-GB" sz="1600" b="1" dirty="0">
                          <a:solidFill>
                            <a:schemeClr val="bg1"/>
                          </a:solidFill>
                        </a:rPr>
                        <a:t>EXAMPLE CONTENT*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51D37"/>
                    </a:solidFill>
                  </a:tcPr>
                </a:tc>
                <a:tc>
                  <a:txBody>
                    <a:bodyPr/>
                    <a:lstStyle/>
                    <a:p>
                      <a:pPr algn="ctr"/>
                      <a:r>
                        <a:rPr lang="en-GB" sz="1600" dirty="0">
                          <a:solidFill>
                            <a:schemeClr val="bg1"/>
                          </a:solidFill>
                        </a:rPr>
                        <a:t>Activity Cards</a:t>
                      </a:r>
                    </a:p>
                    <a:p>
                      <a:pPr algn="ctr"/>
                      <a:r>
                        <a:rPr lang="en-GB" sz="1600" dirty="0">
                          <a:solidFill>
                            <a:schemeClr val="bg1"/>
                          </a:solidFill>
                        </a:rPr>
                        <a:t>Food/hydration Cards</a:t>
                      </a:r>
                    </a:p>
                    <a:p>
                      <a:pPr algn="ctr"/>
                      <a:r>
                        <a:rPr lang="en-GB" sz="1600" dirty="0">
                          <a:solidFill>
                            <a:schemeClr val="bg1"/>
                          </a:solidFill>
                        </a:rPr>
                        <a:t>Unbranded Bottle</a:t>
                      </a:r>
                    </a:p>
                    <a:p>
                      <a:pPr algn="ctr"/>
                      <a:r>
                        <a:rPr lang="en-GB" sz="1600" dirty="0">
                          <a:solidFill>
                            <a:schemeClr val="bg1"/>
                          </a:solidFill>
                        </a:rPr>
                        <a:t>Unbranded bag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9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Activity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Food/hydration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Branded Water Bottle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Psycho-social poster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Digital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Branded bag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Activity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Food /hydration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Branded Water Bottle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Psycho-social poster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Chateez Keyrings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Inflatable frisbee/ball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Equipment package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Digital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Branded bag</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525844327"/>
                  </a:ext>
                </a:extLst>
              </a:tr>
              <a:tr h="471384">
                <a:tc>
                  <a:txBody>
                    <a:bodyPr/>
                    <a:lstStyle/>
                    <a:p>
                      <a:r>
                        <a:rPr lang="en-GB" sz="1600" b="1" dirty="0">
                          <a:solidFill>
                            <a:schemeClr val="bg1"/>
                          </a:solidFill>
                        </a:rPr>
                        <a:t>COST X 1,000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51D37"/>
                    </a:solidFill>
                  </a:tcPr>
                </a:tc>
                <a:tc>
                  <a:txBody>
                    <a:bodyPr/>
                    <a:lstStyle/>
                    <a:p>
                      <a:pPr algn="ctr"/>
                      <a:r>
                        <a:rPr lang="en-GB" sz="1600" dirty="0">
                          <a:solidFill>
                            <a:schemeClr val="bg1"/>
                          </a:solidFill>
                        </a:rPr>
                        <a:t>£7.50/Pack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9000"/>
                    </a:solidFill>
                  </a:tcPr>
                </a:tc>
                <a:tc>
                  <a:txBody>
                    <a:bodyPr/>
                    <a:lstStyle/>
                    <a:p>
                      <a:pPr algn="ctr"/>
                      <a:r>
                        <a:rPr lang="en-GB" sz="1600" dirty="0">
                          <a:solidFill>
                            <a:schemeClr val="bg1"/>
                          </a:solidFill>
                        </a:rPr>
                        <a:t>£10/Pack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GB" sz="1600" dirty="0">
                          <a:solidFill>
                            <a:schemeClr val="bg1"/>
                          </a:solidFill>
                        </a:rPr>
                        <a:t>£27.50/Pack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823169576"/>
                  </a:ext>
                </a:extLst>
              </a:tr>
              <a:tr h="471384">
                <a:tc>
                  <a:txBody>
                    <a:bodyPr/>
                    <a:lstStyle/>
                    <a:p>
                      <a:r>
                        <a:rPr lang="en-GB" sz="1600" b="1" dirty="0">
                          <a:solidFill>
                            <a:schemeClr val="bg1"/>
                          </a:solidFill>
                        </a:rPr>
                        <a:t>COSTS X 5,000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51D37"/>
                    </a:solidFill>
                  </a:tcPr>
                </a:tc>
                <a:tc>
                  <a:txBody>
                    <a:bodyPr/>
                    <a:lstStyle/>
                    <a:p>
                      <a:pPr algn="ctr"/>
                      <a:r>
                        <a:rPr lang="en-GB" sz="1600" dirty="0">
                          <a:solidFill>
                            <a:schemeClr val="bg1"/>
                          </a:solidFill>
                        </a:rPr>
                        <a:t>£6/Pack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9000"/>
                    </a:solidFill>
                  </a:tcPr>
                </a:tc>
                <a:tc>
                  <a:txBody>
                    <a:bodyPr/>
                    <a:lstStyle/>
                    <a:p>
                      <a:pPr algn="ctr"/>
                      <a:r>
                        <a:rPr lang="en-GB" sz="1600" dirty="0">
                          <a:solidFill>
                            <a:schemeClr val="bg1"/>
                          </a:solidFill>
                        </a:rPr>
                        <a:t>£8/Pack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GB" sz="1600" dirty="0">
                          <a:solidFill>
                            <a:schemeClr val="bg1"/>
                          </a:solidFill>
                        </a:rPr>
                        <a:t>£20/Pack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610490002"/>
                  </a:ext>
                </a:extLst>
              </a:tr>
              <a:tr h="471384">
                <a:tc>
                  <a:txBody>
                    <a:bodyPr/>
                    <a:lstStyle/>
                    <a:p>
                      <a:r>
                        <a:rPr lang="en-GB" sz="1600" b="1" dirty="0">
                          <a:solidFill>
                            <a:schemeClr val="bg1"/>
                          </a:solidFill>
                        </a:rPr>
                        <a:t>COSTS X 10,000+**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51D37"/>
                    </a:solidFill>
                  </a:tcPr>
                </a:tc>
                <a:tc>
                  <a:txBody>
                    <a:bodyPr/>
                    <a:lstStyle/>
                    <a:p>
                      <a:pPr algn="ctr"/>
                      <a:r>
                        <a:rPr lang="en-GB" sz="1600" dirty="0">
                          <a:solidFill>
                            <a:schemeClr val="bg1"/>
                          </a:solidFill>
                        </a:rPr>
                        <a:t>£5.50/Pack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9000"/>
                    </a:solidFill>
                  </a:tcPr>
                </a:tc>
                <a:tc>
                  <a:txBody>
                    <a:bodyPr/>
                    <a:lstStyle/>
                    <a:p>
                      <a:pPr algn="ctr"/>
                      <a:r>
                        <a:rPr lang="en-GB" sz="1600" dirty="0">
                          <a:solidFill>
                            <a:schemeClr val="bg1"/>
                          </a:solidFill>
                        </a:rPr>
                        <a:t>£7.50/Pack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GB" sz="1600" dirty="0">
                          <a:solidFill>
                            <a:schemeClr val="bg1"/>
                          </a:solidFill>
                        </a:rPr>
                        <a:t>£18/Pack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494404895"/>
                  </a:ext>
                </a:extLst>
              </a:tr>
            </a:tbl>
          </a:graphicData>
        </a:graphic>
      </p:graphicFrame>
      <p:sp>
        <p:nvSpPr>
          <p:cNvPr id="3" name="TextBox 2">
            <a:extLst>
              <a:ext uri="{FF2B5EF4-FFF2-40B4-BE49-F238E27FC236}">
                <a16:creationId xmlns:a16="http://schemas.microsoft.com/office/drawing/2014/main" id="{F103D54F-6254-4A60-9EE1-65DDD3D6ED0C}"/>
              </a:ext>
            </a:extLst>
          </p:cNvPr>
          <p:cNvSpPr txBox="1"/>
          <p:nvPr/>
        </p:nvSpPr>
        <p:spPr>
          <a:xfrm>
            <a:off x="1253475" y="5636302"/>
            <a:ext cx="6061725" cy="646331"/>
          </a:xfrm>
          <a:prstGeom prst="rect">
            <a:avLst/>
          </a:prstGeom>
          <a:noFill/>
        </p:spPr>
        <p:txBody>
          <a:bodyPr wrap="square" rtlCol="0">
            <a:spAutoFit/>
          </a:bodyPr>
          <a:lstStyle/>
          <a:p>
            <a:r>
              <a:rPr lang="en-GB" b="1" dirty="0"/>
              <a:t>*Contents can be tailored with additional local resources **Greater savings for bespoke packages over 25,000 </a:t>
            </a:r>
          </a:p>
        </p:txBody>
      </p:sp>
      <p:pic>
        <p:nvPicPr>
          <p:cNvPr id="11" name="Audio 10">
            <a:hlinkClick r:id="" action="ppaction://media"/>
            <a:extLst>
              <a:ext uri="{FF2B5EF4-FFF2-40B4-BE49-F238E27FC236}">
                <a16:creationId xmlns:a16="http://schemas.microsoft.com/office/drawing/2014/main" id="{6F9E8D78-0A34-4DF4-A98B-3C25E828F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7593669"/>
      </p:ext>
    </p:extLst>
  </p:cSld>
  <p:clrMapOvr>
    <a:masterClrMapping/>
  </p:clrMapOvr>
  <mc:AlternateContent xmlns:mc="http://schemas.openxmlformats.org/markup-compatibility/2006">
    <mc:Choice xmlns:p14="http://schemas.microsoft.com/office/powerpoint/2010/main" Requires="p14">
      <p:transition spd="slow" p14:dur="2000" advTm="43957"/>
    </mc:Choice>
    <mc:Fallback>
      <p:transition spd="slow" advTm="4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41805" y="365723"/>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latin typeface="Calibri" charset="0"/>
                <a:cs typeface="Arial" charset="0"/>
              </a:rPr>
              <a:t>Package solution - example</a:t>
            </a:r>
          </a:p>
        </p:txBody>
      </p:sp>
      <p:pic>
        <p:nvPicPr>
          <p:cNvPr id="1026" name="DDE8D130-C1A4-4890-9B81-3066D654E397">
            <a:extLst>
              <a:ext uri="{FF2B5EF4-FFF2-40B4-BE49-F238E27FC236}">
                <a16:creationId xmlns:a16="http://schemas.microsoft.com/office/drawing/2014/main" id="{851EA2AC-C3F5-4254-AB7B-ED4527854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662" y="1439332"/>
            <a:ext cx="58293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136E523-914B-4B24-9B77-8F1752E827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5668037"/>
      </p:ext>
    </p:extLst>
  </p:cSld>
  <p:clrMapOvr>
    <a:masterClrMapping/>
  </p:clrMapOvr>
  <mc:AlternateContent xmlns:mc="http://schemas.openxmlformats.org/markup-compatibility/2006" xmlns:p14="http://schemas.microsoft.com/office/powerpoint/2010/main">
    <mc:Choice Requires="p14">
      <p:transition spd="slow" p14:dur="2000" advTm="111834"/>
    </mc:Choice>
    <mc:Fallback xmlns="">
      <p:transition spd="slow" advTm="111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4180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cs typeface="Arial" charset="0"/>
              </a:rPr>
              <a:t>Activity content</a:t>
            </a:r>
            <a:endParaRPr lang="en-GB" sz="4000" b="1" dirty="0">
              <a:solidFill>
                <a:srgbClr val="25303B"/>
              </a:solidFill>
              <a:latin typeface="Calibri" charset="0"/>
              <a:cs typeface="Arial" charset="0"/>
            </a:endParaRPr>
          </a:p>
        </p:txBody>
      </p:sp>
      <p:sp>
        <p:nvSpPr>
          <p:cNvPr id="5" name="TextBox 4">
            <a:extLst>
              <a:ext uri="{FF2B5EF4-FFF2-40B4-BE49-F238E27FC236}">
                <a16:creationId xmlns:a16="http://schemas.microsoft.com/office/drawing/2014/main" id="{375D0F8E-468E-40D2-B910-24D342113EAE}"/>
              </a:ext>
            </a:extLst>
          </p:cNvPr>
          <p:cNvSpPr txBox="1">
            <a:spLocks noChangeArrowheads="1"/>
          </p:cNvSpPr>
          <p:nvPr/>
        </p:nvSpPr>
        <p:spPr bwMode="auto">
          <a:xfrm>
            <a:off x="441804" y="1755883"/>
            <a:ext cx="1128050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Create online playlist for age and stage relevant activities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Hard copy resources to overcome digital deprivation</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Linked to PE at home and the national curriculum</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Simple ‘how to’ guide for all children and young people</a:t>
            </a:r>
          </a:p>
          <a:p>
            <a:pPr marL="342900" indent="-342900" eaLnBrk="1" hangingPunct="1">
              <a:buFont typeface="Arial" panose="020B0604020202020204" pitchFamily="34" charset="0"/>
              <a:buChar char="•"/>
            </a:pPr>
            <a:r>
              <a:rPr lang="en-US" dirty="0">
                <a:solidFill>
                  <a:srgbClr val="434D59"/>
                </a:solidFill>
                <a:latin typeface="Avenir Next LT Pro" panose="020B0504020202020204" pitchFamily="34" charset="0"/>
                <a:cs typeface="Arial" charset="0"/>
              </a:rPr>
              <a:t>Ensure content is accessible against SEN, environment, ability, COVID etc.</a:t>
            </a:r>
          </a:p>
          <a:p>
            <a:pPr marL="342900" indent="-342900" eaLnBrk="1" hangingPunct="1">
              <a:buFont typeface="Arial" panose="020B0604020202020204" pitchFamily="34" charset="0"/>
              <a:buChar char="•"/>
            </a:pPr>
            <a:r>
              <a:rPr lang="en-US" dirty="0">
                <a:solidFill>
                  <a:srgbClr val="434D59"/>
                </a:solidFill>
                <a:latin typeface="Avenir Next LT Pro" panose="020B0504020202020204" pitchFamily="34" charset="0"/>
                <a:cs typeface="Arial" charset="0"/>
              </a:rPr>
              <a:t>Choose activities that are ‘equipment light’ but give opportunity for creativity</a:t>
            </a:r>
          </a:p>
          <a:p>
            <a:pPr marL="342900" indent="-342900" eaLnBrk="1" hangingPunct="1">
              <a:buFont typeface="Arial" panose="020B0604020202020204" pitchFamily="34" charset="0"/>
              <a:buChar char="•"/>
            </a:pPr>
            <a:r>
              <a:rPr lang="en-US" dirty="0">
                <a:solidFill>
                  <a:srgbClr val="434D59"/>
                </a:solidFill>
                <a:latin typeface="Avenir Next LT Pro" panose="020B0504020202020204" pitchFamily="34" charset="0"/>
                <a:cs typeface="Arial" charset="0"/>
              </a:rPr>
              <a:t>Mixture of activities that are individual and family pairs/groups</a:t>
            </a:r>
          </a:p>
          <a:p>
            <a:pPr marL="342900" indent="-342900" eaLnBrk="1" hangingPunct="1">
              <a:buFont typeface="Arial" panose="020B0604020202020204" pitchFamily="34" charset="0"/>
              <a:buChar char="•"/>
            </a:pPr>
            <a:r>
              <a:rPr lang="en-US" dirty="0">
                <a:solidFill>
                  <a:srgbClr val="434D59"/>
                </a:solidFill>
                <a:latin typeface="Avenir Next LT Pro" panose="020B0504020202020204" pitchFamily="34" charset="0"/>
                <a:cs typeface="Arial" charset="0"/>
              </a:rPr>
              <a:t>Develop timetable for activities throughout the day/week/holiday period.</a:t>
            </a:r>
          </a:p>
        </p:txBody>
      </p:sp>
      <p:grpSp>
        <p:nvGrpSpPr>
          <p:cNvPr id="9" name="Group 8">
            <a:extLst>
              <a:ext uri="{FF2B5EF4-FFF2-40B4-BE49-F238E27FC236}">
                <a16:creationId xmlns:a16="http://schemas.microsoft.com/office/drawing/2014/main" id="{05832721-8F89-492E-930F-AA6D8DB575F3}"/>
              </a:ext>
            </a:extLst>
          </p:cNvPr>
          <p:cNvGrpSpPr/>
          <p:nvPr/>
        </p:nvGrpSpPr>
        <p:grpSpPr>
          <a:xfrm>
            <a:off x="9293039" y="250138"/>
            <a:ext cx="2007780" cy="1736965"/>
            <a:chOff x="3064384" y="0"/>
            <a:chExt cx="2007780" cy="1736965"/>
          </a:xfrm>
        </p:grpSpPr>
        <p:sp>
          <p:nvSpPr>
            <p:cNvPr id="10" name="Hexagon 9">
              <a:extLst>
                <a:ext uri="{FF2B5EF4-FFF2-40B4-BE49-F238E27FC236}">
                  <a16:creationId xmlns:a16="http://schemas.microsoft.com/office/drawing/2014/main" id="{A20BB884-BC12-412F-AFC8-1CB86EF95B86}"/>
                </a:ext>
              </a:extLst>
            </p:cNvPr>
            <p:cNvSpPr/>
            <p:nvPr/>
          </p:nvSpPr>
          <p:spPr>
            <a:xfrm>
              <a:off x="3064384" y="0"/>
              <a:ext cx="2007780" cy="1736965"/>
            </a:xfrm>
            <a:prstGeom prst="hexagon">
              <a:avLst>
                <a:gd name="adj" fmla="val 28570"/>
                <a:gd name="vf" fmla="val 115470"/>
              </a:avLst>
            </a:prstGeom>
            <a:solidFill>
              <a:srgbClr val="E6007E"/>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A7D10FAE-035D-4746-A04E-E8AE1BC21CC9}"/>
                </a:ext>
              </a:extLst>
            </p:cNvPr>
            <p:cNvSpPr txBox="1"/>
            <p:nvPr/>
          </p:nvSpPr>
          <p:spPr>
            <a:xfrm>
              <a:off x="3397116" y="287852"/>
              <a:ext cx="1342316" cy="1161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Age appropriate activity content (YST)</a:t>
              </a:r>
            </a:p>
          </p:txBody>
        </p:sp>
      </p:grpSp>
      <p:pic>
        <p:nvPicPr>
          <p:cNvPr id="6" name="Audio 5">
            <a:hlinkClick r:id="" action="ppaction://media"/>
            <a:extLst>
              <a:ext uri="{FF2B5EF4-FFF2-40B4-BE49-F238E27FC236}">
                <a16:creationId xmlns:a16="http://schemas.microsoft.com/office/drawing/2014/main" id="{3C170A9F-7657-473F-9E07-3AD6A0881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8892250"/>
      </p:ext>
    </p:extLst>
  </p:cSld>
  <p:clrMapOvr>
    <a:masterClrMapping/>
  </p:clrMapOvr>
  <mc:AlternateContent xmlns:mc="http://schemas.openxmlformats.org/markup-compatibility/2006" xmlns:p14="http://schemas.microsoft.com/office/powerpoint/2010/main">
    <mc:Choice Requires="p14">
      <p:transition spd="slow" p14:dur="2000" advTm="72981"/>
    </mc:Choice>
    <mc:Fallback xmlns="">
      <p:transition spd="slow" advTm="7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0A077670-7E06-984C-B973-E8665F4E1784}"/>
              </a:ext>
            </a:extLst>
          </p:cNvPr>
          <p:cNvPicPr>
            <a:picLocks noChangeAspect="1"/>
          </p:cNvPicPr>
          <p:nvPr/>
        </p:nvPicPr>
        <p:blipFill>
          <a:blip r:embed="rId4"/>
          <a:stretch>
            <a:fillRect/>
          </a:stretch>
        </p:blipFill>
        <p:spPr>
          <a:xfrm>
            <a:off x="0" y="0"/>
            <a:ext cx="12192000" cy="6858000"/>
          </a:xfrm>
          <a:prstGeom prst="rect">
            <a:avLst/>
          </a:prstGeom>
        </p:spPr>
      </p:pic>
      <p:sp>
        <p:nvSpPr>
          <p:cNvPr id="17" name="TextBox 1">
            <a:extLst>
              <a:ext uri="{FF2B5EF4-FFF2-40B4-BE49-F238E27FC236}">
                <a16:creationId xmlns:a16="http://schemas.microsoft.com/office/drawing/2014/main" id="{009CE37F-F6FE-2A45-A8E0-D1BF0DD4A91A}"/>
              </a:ext>
            </a:extLst>
          </p:cNvPr>
          <p:cNvSpPr txBox="1">
            <a:spLocks noChangeArrowheads="1"/>
          </p:cNvSpPr>
          <p:nvPr/>
        </p:nvSpPr>
        <p:spPr bwMode="auto">
          <a:xfrm>
            <a:off x="436525" y="764678"/>
            <a:ext cx="1085901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b="1" dirty="0">
                <a:solidFill>
                  <a:srgbClr val="25303B"/>
                </a:solidFill>
                <a:cs typeface="Arial" charset="0"/>
              </a:rPr>
              <a:t>Guidance</a:t>
            </a:r>
            <a:endParaRPr lang="en-GB" sz="4000" b="1" dirty="0">
              <a:solidFill>
                <a:srgbClr val="25303B"/>
              </a:solidFill>
              <a:latin typeface="Calibri" charset="0"/>
              <a:cs typeface="Arial" charset="0"/>
            </a:endParaRPr>
          </a:p>
        </p:txBody>
      </p:sp>
      <p:sp>
        <p:nvSpPr>
          <p:cNvPr id="5" name="TextBox 4">
            <a:extLst>
              <a:ext uri="{FF2B5EF4-FFF2-40B4-BE49-F238E27FC236}">
                <a16:creationId xmlns:a16="http://schemas.microsoft.com/office/drawing/2014/main" id="{375D0F8E-468E-40D2-B910-24D342113EAE}"/>
              </a:ext>
            </a:extLst>
          </p:cNvPr>
          <p:cNvSpPr txBox="1">
            <a:spLocks noChangeArrowheads="1"/>
          </p:cNvSpPr>
          <p:nvPr/>
        </p:nvSpPr>
        <p:spPr bwMode="auto">
          <a:xfrm>
            <a:off x="441805" y="1755883"/>
            <a:ext cx="10853734"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Light touch ‘instructions for use’ for parents/deliverers</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Assistance with ‘timetabling’, inclusion and strategies for when to be active</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Consider elements of Autism, PE at Home for </a:t>
            </a:r>
            <a:r>
              <a:rPr lang="en-GB" dirty="0" err="1">
                <a:solidFill>
                  <a:srgbClr val="434D59"/>
                </a:solidFill>
                <a:latin typeface="Avenir Next LT Pro" panose="020B0504020202020204" pitchFamily="34" charset="0"/>
                <a:cs typeface="Arial" charset="0"/>
              </a:rPr>
              <a:t>PMLD</a:t>
            </a:r>
            <a:endParaRPr lang="en-GB" dirty="0">
              <a:solidFill>
                <a:srgbClr val="434D59"/>
              </a:solidFill>
              <a:latin typeface="Avenir Next LT Pro" panose="020B0504020202020204" pitchFamily="34" charset="0"/>
              <a:cs typeface="Arial" charset="0"/>
            </a:endParaRP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Orientation around the social and emotional content</a:t>
            </a:r>
          </a:p>
          <a:p>
            <a:pPr marL="342900" indent="-342900" eaLnBrk="1" hangingPunct="1">
              <a:buFont typeface="Arial" panose="020B0604020202020204" pitchFamily="34" charset="0"/>
              <a:buChar char="•"/>
            </a:pPr>
            <a:r>
              <a:rPr lang="en-GB" dirty="0">
                <a:solidFill>
                  <a:srgbClr val="434D59"/>
                </a:solidFill>
                <a:latin typeface="Avenir Next LT Pro" panose="020B0504020202020204" pitchFamily="34" charset="0"/>
                <a:cs typeface="Arial" charset="0"/>
              </a:rPr>
              <a:t>Delivered digitally through e-comms or hard copy.</a:t>
            </a:r>
          </a:p>
          <a:p>
            <a:pPr marL="342900" indent="-342900" eaLnBrk="1" hangingPunct="1">
              <a:buFont typeface="Arial" panose="020B0604020202020204" pitchFamily="34" charset="0"/>
              <a:buChar char="•"/>
            </a:pPr>
            <a:endParaRPr lang="en-US" dirty="0">
              <a:solidFill>
                <a:srgbClr val="434D59"/>
              </a:solidFill>
              <a:latin typeface="Avenir Next LT Pro" panose="020B0504020202020204" pitchFamily="34" charset="0"/>
              <a:cs typeface="Arial" charset="0"/>
            </a:endParaRPr>
          </a:p>
        </p:txBody>
      </p:sp>
      <p:grpSp>
        <p:nvGrpSpPr>
          <p:cNvPr id="8" name="Group 7">
            <a:extLst>
              <a:ext uri="{FF2B5EF4-FFF2-40B4-BE49-F238E27FC236}">
                <a16:creationId xmlns:a16="http://schemas.microsoft.com/office/drawing/2014/main" id="{CEDC4D16-4AB9-4A3A-9100-D1909E9CC74E}"/>
              </a:ext>
            </a:extLst>
          </p:cNvPr>
          <p:cNvGrpSpPr/>
          <p:nvPr/>
        </p:nvGrpSpPr>
        <p:grpSpPr>
          <a:xfrm>
            <a:off x="9287759" y="250138"/>
            <a:ext cx="2007780" cy="1736965"/>
            <a:chOff x="4905751" y="1068350"/>
            <a:chExt cx="2007780" cy="1736965"/>
          </a:xfrm>
        </p:grpSpPr>
        <p:sp>
          <p:nvSpPr>
            <p:cNvPr id="12" name="Hexagon 11">
              <a:extLst>
                <a:ext uri="{FF2B5EF4-FFF2-40B4-BE49-F238E27FC236}">
                  <a16:creationId xmlns:a16="http://schemas.microsoft.com/office/drawing/2014/main" id="{453F69F9-960A-41B6-8351-558B0EDA9024}"/>
                </a:ext>
              </a:extLst>
            </p:cNvPr>
            <p:cNvSpPr/>
            <p:nvPr/>
          </p:nvSpPr>
          <p:spPr>
            <a:xfrm>
              <a:off x="4905751" y="1068350"/>
              <a:ext cx="2007780" cy="1736965"/>
            </a:xfrm>
            <a:prstGeom prst="hexagon">
              <a:avLst>
                <a:gd name="adj" fmla="val 28570"/>
                <a:gd name="vf" fmla="val 115470"/>
              </a:avLst>
            </a:prstGeom>
            <a:solidFill>
              <a:srgbClr val="00A547"/>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DED9348A-9F9F-47F4-B4DB-B5876A925872}"/>
                </a:ext>
              </a:extLst>
            </p:cNvPr>
            <p:cNvSpPr txBox="1"/>
            <p:nvPr/>
          </p:nvSpPr>
          <p:spPr>
            <a:xfrm>
              <a:off x="5238483" y="1356202"/>
              <a:ext cx="1342316" cy="1161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Guidance for  parents and deliverers (YST)</a:t>
              </a:r>
            </a:p>
          </p:txBody>
        </p:sp>
      </p:grpSp>
      <p:pic>
        <p:nvPicPr>
          <p:cNvPr id="4" name="Audio 3">
            <a:hlinkClick r:id="" action="ppaction://media"/>
            <a:extLst>
              <a:ext uri="{FF2B5EF4-FFF2-40B4-BE49-F238E27FC236}">
                <a16:creationId xmlns:a16="http://schemas.microsoft.com/office/drawing/2014/main" id="{7E75447A-566A-4648-B3E4-B93ECFB55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0952408"/>
      </p:ext>
    </p:extLst>
  </p:cSld>
  <p:clrMapOvr>
    <a:masterClrMapping/>
  </p:clrMapOvr>
  <mc:AlternateContent xmlns:mc="http://schemas.openxmlformats.org/markup-compatibility/2006" xmlns:p14="http://schemas.microsoft.com/office/powerpoint/2010/main">
    <mc:Choice Requires="p14">
      <p:transition spd="slow" p14:dur="2000" advTm="32090"/>
    </mc:Choice>
    <mc:Fallback xmlns="">
      <p:transition spd="slow" advTm="3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EE40DC4278584EA169829DB3DEAE6E" ma:contentTypeVersion="4" ma:contentTypeDescription="Create a new document." ma:contentTypeScope="" ma:versionID="606ec1ccb974fb90de625f9c733ecf18">
  <xsd:schema xmlns:xsd="http://www.w3.org/2001/XMLSchema" xmlns:xs="http://www.w3.org/2001/XMLSchema" xmlns:p="http://schemas.microsoft.com/office/2006/metadata/properties" xmlns:ns2="f177da4e-31c6-4ed7-84fc-6eb4e42ca75b" targetNamespace="http://schemas.microsoft.com/office/2006/metadata/properties" ma:root="true" ma:fieldsID="e88f4895deb4fcbe80d68bc1ba61f385" ns2:_="">
    <xsd:import namespace="f177da4e-31c6-4ed7-84fc-6eb4e42ca7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77da4e-31c6-4ed7-84fc-6eb4e42ca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B2EC19-121B-4353-B2F7-7AA062C9A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77da4e-31c6-4ed7-84fc-6eb4e42ca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1ADBBD-FE92-48C6-B013-C94D864E952C}">
  <ds:schemaRefs>
    <ds:schemaRef ds:uri="f177da4e-31c6-4ed7-84fc-6eb4e42ca75b"/>
    <ds:schemaRef ds:uri="http://purl.org/dc/dcmitype/"/>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FCDE704-5203-4A15-8CA0-655596A303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1022</TotalTime>
  <Words>838</Words>
  <Application>Microsoft Office PowerPoint</Application>
  <PresentationFormat>Widescreen</PresentationFormat>
  <Paragraphs>136</Paragraphs>
  <Slides>15</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Next LT Pro</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Pickering</dc:creator>
  <cp:lastModifiedBy>Chris Wright</cp:lastModifiedBy>
  <cp:revision>77</cp:revision>
  <dcterms:created xsi:type="dcterms:W3CDTF">2018-04-12T10:22:44Z</dcterms:created>
  <dcterms:modified xsi:type="dcterms:W3CDTF">2021-03-16T10:32:44Z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0x010100FAEE40DC4278584EA169829DB3DEAE6E</vt:lpwstr>
  </property>
</Properties>
</file>