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379" r:id="rId5"/>
    <p:sldId id="325" r:id="rId6"/>
    <p:sldId id="449" r:id="rId7"/>
    <p:sldId id="406" r:id="rId8"/>
    <p:sldId id="422" r:id="rId9"/>
    <p:sldId id="437" r:id="rId10"/>
    <p:sldId id="450" r:id="rId11"/>
    <p:sldId id="451" r:id="rId12"/>
    <p:sldId id="452" r:id="rId13"/>
    <p:sldId id="453" r:id="rId14"/>
    <p:sldId id="410" r:id="rId15"/>
    <p:sldId id="435" r:id="rId16"/>
    <p:sldId id="443" r:id="rId17"/>
    <p:sldId id="428" r:id="rId18"/>
    <p:sldId id="357" r:id="rId19"/>
    <p:sldId id="442" r:id="rId20"/>
    <p:sldId id="439" r:id="rId21"/>
    <p:sldId id="445" r:id="rId22"/>
    <p:sldId id="446" r:id="rId23"/>
    <p:sldId id="447" r:id="rId24"/>
    <p:sldId id="448" r:id="rId25"/>
    <p:sldId id="440" r:id="rId26"/>
    <p:sldId id="441" r:id="rId27"/>
    <p:sldId id="360" r:id="rId28"/>
    <p:sldId id="42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1E22AA"/>
    <a:srgbClr val="FF5C39"/>
    <a:srgbClr val="7C7F82"/>
    <a:srgbClr val="E31C79"/>
    <a:srgbClr val="00B74F"/>
    <a:srgbClr val="E83F4B"/>
    <a:srgbClr val="F39000"/>
    <a:srgbClr val="25303B"/>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79345" autoAdjust="0"/>
  </p:normalViewPr>
  <p:slideViewPr>
    <p:cSldViewPr snapToGrid="0">
      <p:cViewPr varScale="1">
        <p:scale>
          <a:sx n="88" d="100"/>
          <a:sy n="88" d="100"/>
        </p:scale>
        <p:origin x="1266" y="78"/>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 Matthews" userId="0ca37de3-794e-45c9-9930-568b493b2a6a" providerId="ADAL" clId="{FA5ADCBE-ADB1-427D-83FA-101A797223DD}"/>
    <pc:docChg chg="modSld">
      <pc:chgData name="Steph Matthews" userId="0ca37de3-794e-45c9-9930-568b493b2a6a" providerId="ADAL" clId="{FA5ADCBE-ADB1-427D-83FA-101A797223DD}" dt="2026-08-26T18:12:54.653" v="21" actId="20577"/>
      <pc:docMkLst>
        <pc:docMk/>
      </pc:docMkLst>
      <pc:sldChg chg="addSp modSp mod">
        <pc:chgData name="Steph Matthews" userId="0ca37de3-794e-45c9-9930-568b493b2a6a" providerId="ADAL" clId="{FA5ADCBE-ADB1-427D-83FA-101A797223DD}" dt="2026-08-26T18:12:54.653" v="21" actId="20577"/>
        <pc:sldMkLst>
          <pc:docMk/>
          <pc:sldMk cId="3308217837" sldId="325"/>
        </pc:sldMkLst>
        <pc:spChg chg="mod">
          <ac:chgData name="Steph Matthews" userId="0ca37de3-794e-45c9-9930-568b493b2a6a" providerId="ADAL" clId="{FA5ADCBE-ADB1-427D-83FA-101A797223DD}" dt="2026-08-26T18:12:54.653" v="21" actId="20577"/>
          <ac:spMkLst>
            <pc:docMk/>
            <pc:sldMk cId="3308217837" sldId="325"/>
            <ac:spMk id="4" creationId="{B1E38101-8225-4249-AF09-42CB0E134141}"/>
          </ac:spMkLst>
        </pc:spChg>
        <pc:picChg chg="add">
          <ac:chgData name="Steph Matthews" userId="0ca37de3-794e-45c9-9930-568b493b2a6a" providerId="ADAL" clId="{FA5ADCBE-ADB1-427D-83FA-101A797223DD}" dt="2026-08-26T18:12:44.526" v="0" actId="22"/>
          <ac:picMkLst>
            <pc:docMk/>
            <pc:sldMk cId="3308217837" sldId="325"/>
            <ac:picMk id="3" creationId="{EBEE5A9B-DD5B-B6F0-5A15-C4F88A4BF1E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4E58D5-4C23-E74C-83F2-F03A0FBD78EE}"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01A0F1-6387-944A-8EDE-D156E59E7AFE}" type="slidenum">
              <a:rPr lang="en-US" smtClean="0"/>
              <a:t>‹#›</a:t>
            </a:fld>
            <a:endParaRPr lang="en-US"/>
          </a:p>
        </p:txBody>
      </p:sp>
    </p:spTree>
    <p:extLst>
      <p:ext uri="{BB962C8B-B14F-4D97-AF65-F5344CB8AC3E}">
        <p14:creationId xmlns:p14="http://schemas.microsoft.com/office/powerpoint/2010/main" val="242707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a:t>
            </a:fld>
            <a:endParaRPr lang="en-US"/>
          </a:p>
        </p:txBody>
      </p:sp>
    </p:spTree>
    <p:extLst>
      <p:ext uri="{BB962C8B-B14F-4D97-AF65-F5344CB8AC3E}">
        <p14:creationId xmlns:p14="http://schemas.microsoft.com/office/powerpoint/2010/main" val="81770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section focuses on how the young leaders will run activities so that they are enjoyable for children.</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dirty="0"/>
              <a:t>OPTIONAL </a:t>
            </a:r>
            <a:r>
              <a:rPr lang="en-GB" dirty="0"/>
              <a:t>TASK</a:t>
            </a:r>
          </a:p>
          <a:p>
            <a:pPr marL="171450" indent="-171450">
              <a:buFont typeface="Arial" panose="020B0604020202020204" pitchFamily="34" charset="0"/>
              <a:buChar char="•"/>
            </a:pPr>
            <a:r>
              <a:rPr lang="en-GB" dirty="0"/>
              <a:t>If you used the optional ‘crossing the river’ task, ask the young leaders if they enjoyed that activity and, if so, what made it enjoyable. If they didn’t enjoy it, ask them what would have made it more enjoyable for them.</a:t>
            </a:r>
          </a:p>
          <a:p>
            <a:pPr marL="171450" indent="-171450">
              <a:buFont typeface="Arial" panose="020B0604020202020204" pitchFamily="34" charset="0"/>
              <a:buChar char="•"/>
            </a:pPr>
            <a:r>
              <a:rPr lang="en-GB" dirty="0"/>
              <a:t>Use their answers to lead into the SMILES summary on slide 12. </a:t>
            </a:r>
          </a:p>
        </p:txBody>
      </p:sp>
      <p:sp>
        <p:nvSpPr>
          <p:cNvPr id="4" name="Slide Number Placeholder 3"/>
          <p:cNvSpPr>
            <a:spLocks noGrp="1"/>
          </p:cNvSpPr>
          <p:nvPr>
            <p:ph type="sldNum" sz="quarter" idx="5"/>
          </p:nvPr>
        </p:nvSpPr>
        <p:spPr/>
        <p:txBody>
          <a:bodyPr/>
          <a:lstStyle/>
          <a:p>
            <a:fld id="{4501A0F1-6387-944A-8EDE-D156E59E7AFE}" type="slidenum">
              <a:rPr lang="en-US" smtClean="0"/>
              <a:t>11</a:t>
            </a:fld>
            <a:endParaRPr lang="en-US"/>
          </a:p>
        </p:txBody>
      </p:sp>
    </p:spTree>
    <p:extLst>
      <p:ext uri="{BB962C8B-B14F-4D97-AF65-F5344CB8AC3E}">
        <p14:creationId xmlns:p14="http://schemas.microsoft.com/office/powerpoint/2010/main" val="3488859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D7A37-D5CF-5A8A-0246-64C12644A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0C37A-3019-7BB2-71C2-88811AA9BD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189F01-D13E-255B-A3F8-A4DB340496E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Share the SMILES acronym – this summarises how we want children to be and feel during activities.</a:t>
            </a:r>
          </a:p>
          <a:p>
            <a:pPr marL="171450" indent="-171450">
              <a:buFont typeface="Arial" panose="020B0604020202020204" pitchFamily="34" charset="0"/>
              <a:buChar char="•"/>
            </a:pPr>
            <a:r>
              <a:rPr lang="en-GB" dirty="0"/>
              <a:t>The young leaders can create SMILES for everyone by how they run the activities.</a:t>
            </a:r>
          </a:p>
          <a:p>
            <a:pPr marL="171450" indent="-171450">
              <a:buFont typeface="Arial" panose="020B0604020202020204" pitchFamily="34" charset="0"/>
              <a:buChar char="•"/>
            </a:pPr>
            <a:r>
              <a:rPr lang="en-GB" dirty="0"/>
              <a:t>Each letter of SMILES helps the young leaders to think about how the activities are organised and run.</a:t>
            </a:r>
          </a:p>
          <a:p>
            <a:pPr marL="171450" indent="-171450">
              <a:buFont typeface="Arial" panose="020B0604020202020204" pitchFamily="34" charset="0"/>
              <a:buChar char="•"/>
            </a:pPr>
            <a:r>
              <a:rPr lang="en-GB" dirty="0"/>
              <a:t>It can be used as a simple checklist before and during activities.</a:t>
            </a:r>
          </a:p>
          <a:p>
            <a:pPr marL="171450" indent="-171450">
              <a:buFont typeface="Arial" panose="020B0604020202020204" pitchFamily="34" charset="0"/>
              <a:buChar char="•"/>
            </a:pPr>
            <a:r>
              <a:rPr lang="en-GB" dirty="0"/>
              <a:t>Use the next slide to give practical examples.</a:t>
            </a:r>
          </a:p>
        </p:txBody>
      </p:sp>
      <p:sp>
        <p:nvSpPr>
          <p:cNvPr id="4" name="Slide Number Placeholder 3">
            <a:extLst>
              <a:ext uri="{FF2B5EF4-FFF2-40B4-BE49-F238E27FC236}">
                <a16:creationId xmlns:a16="http://schemas.microsoft.com/office/drawing/2014/main" id="{C0EE1F12-3F78-F8E7-BCE1-39FCB2A2AFFD}"/>
              </a:ext>
            </a:extLst>
          </p:cNvPr>
          <p:cNvSpPr>
            <a:spLocks noGrp="1"/>
          </p:cNvSpPr>
          <p:nvPr>
            <p:ph type="sldNum" sz="quarter" idx="5"/>
          </p:nvPr>
        </p:nvSpPr>
        <p:spPr/>
        <p:txBody>
          <a:bodyPr/>
          <a:lstStyle/>
          <a:p>
            <a:fld id="{4501A0F1-6387-944A-8EDE-D156E59E7AFE}" type="slidenum">
              <a:rPr lang="en-US" smtClean="0"/>
              <a:t>12</a:t>
            </a:fld>
            <a:endParaRPr lang="en-US"/>
          </a:p>
        </p:txBody>
      </p:sp>
    </p:spTree>
    <p:extLst>
      <p:ext uri="{BB962C8B-B14F-4D97-AF65-F5344CB8AC3E}">
        <p14:creationId xmlns:p14="http://schemas.microsoft.com/office/powerpoint/2010/main" val="503230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8F9A0-538E-DEFB-FDB0-8EA58D5CB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9D053-5C7F-511A-09DC-4CD8E54089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01F0B-3DC6-878E-D439-1F27CA891FA7}"/>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show how SMILES can be achieved within a simple tag (chasing) game.</a:t>
            </a:r>
          </a:p>
          <a:p>
            <a:pPr marL="171450" indent="-171450">
              <a:buFont typeface="Arial" panose="020B0604020202020204" pitchFamily="34" charset="0"/>
              <a:buChar char="•"/>
            </a:pPr>
            <a:r>
              <a:rPr lang="en-GB" dirty="0"/>
              <a:t>Optional: ask the young leaders for additional tag-related suggestions as you work through SMILES.</a:t>
            </a:r>
          </a:p>
        </p:txBody>
      </p:sp>
      <p:sp>
        <p:nvSpPr>
          <p:cNvPr id="4" name="Slide Number Placeholder 3">
            <a:extLst>
              <a:ext uri="{FF2B5EF4-FFF2-40B4-BE49-F238E27FC236}">
                <a16:creationId xmlns:a16="http://schemas.microsoft.com/office/drawing/2014/main" id="{239D6ACC-CF3A-F84F-A798-BAAEE992640B}"/>
              </a:ext>
            </a:extLst>
          </p:cNvPr>
          <p:cNvSpPr>
            <a:spLocks noGrp="1"/>
          </p:cNvSpPr>
          <p:nvPr>
            <p:ph type="sldNum" sz="quarter" idx="5"/>
          </p:nvPr>
        </p:nvSpPr>
        <p:spPr/>
        <p:txBody>
          <a:bodyPr/>
          <a:lstStyle/>
          <a:p>
            <a:fld id="{4501A0F1-6387-944A-8EDE-D156E59E7AFE}" type="slidenum">
              <a:rPr lang="en-US" smtClean="0"/>
              <a:t>13</a:t>
            </a:fld>
            <a:endParaRPr lang="en-US"/>
          </a:p>
        </p:txBody>
      </p:sp>
    </p:spTree>
    <p:extLst>
      <p:ext uri="{BB962C8B-B14F-4D97-AF65-F5344CB8AC3E}">
        <p14:creationId xmlns:p14="http://schemas.microsoft.com/office/powerpoint/2010/main" val="2832930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56B6-C237-7893-1B8E-2D1356385B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2CB2F-651C-8764-932D-77B8D7172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E6BC9-9795-E565-627C-090FE8F240C7}"/>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guide the young leaders through the task.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Show the young leaders a simple target game. This can be classroom-based, e.g., throw scrunched up paper balls on to different tables to score points.</a:t>
            </a:r>
          </a:p>
          <a:p>
            <a:pPr marL="171450" indent="-171450">
              <a:buFont typeface="Arial" panose="020B0604020202020204" pitchFamily="34" charset="0"/>
              <a:buChar char="•"/>
            </a:pPr>
            <a:r>
              <a:rPr lang="en-GB" dirty="0"/>
              <a:t>Work in small groups.</a:t>
            </a:r>
          </a:p>
          <a:p>
            <a:pPr marL="171450" indent="-171450">
              <a:buFont typeface="Arial" panose="020B0604020202020204" pitchFamily="34" charset="0"/>
              <a:buChar char="•"/>
            </a:pPr>
            <a:r>
              <a:rPr lang="en-GB" dirty="0"/>
              <a:t>Give each group two or three letters to focus on (e.g., 2 groups = 3 letters each; 3 groups = 2 letters each).</a:t>
            </a:r>
          </a:p>
          <a:p>
            <a:pPr marL="171450" indent="-171450">
              <a:buFont typeface="Arial" panose="020B0604020202020204" pitchFamily="34" charset="0"/>
              <a:buChar char="•"/>
            </a:pPr>
            <a:r>
              <a:rPr lang="en-GB" dirty="0"/>
              <a:t>Ask them to play the game so that it includes SMILES.</a:t>
            </a:r>
          </a:p>
          <a:p>
            <a:pPr marL="171450" indent="-171450">
              <a:buFont typeface="Arial" panose="020B0604020202020204" pitchFamily="34" charset="0"/>
              <a:buChar char="•"/>
            </a:pPr>
            <a:r>
              <a:rPr lang="en-GB" dirty="0"/>
              <a:t>Use the SMILES handout (see downloads) for support during the task or to reinforce learning afterwards. </a:t>
            </a:r>
          </a:p>
          <a:p>
            <a:pPr marL="0" lvl="0" indent="0">
              <a:buFont typeface="Arial" panose="020B0604020202020204" pitchFamily="34" charset="0"/>
              <a:buNone/>
            </a:pPr>
            <a:r>
              <a:rPr lang="en-GB" dirty="0"/>
              <a:t> </a:t>
            </a:r>
          </a:p>
          <a:p>
            <a:pPr marL="0" lvl="0" indent="0">
              <a:buFont typeface="Arial" panose="020B0604020202020204" pitchFamily="34" charset="0"/>
              <a:buNone/>
            </a:pPr>
            <a:r>
              <a:rPr lang="en-GB" dirty="0"/>
              <a:t>ALTERNATIVES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Ask each group to design its own target game from the outset (incorporating their SMILES letters).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If a practical version is not possible, ask the young leaders to think about a target game (e.g., bowls, skittles, boccia, ten-pin bowling, throw golf, quoits, </a:t>
            </a:r>
            <a:r>
              <a:rPr lang="en-GB" dirty="0" err="1"/>
              <a:t>petanque</a:t>
            </a:r>
            <a:r>
              <a:rPr lang="en-GB" dirty="0"/>
              <a:t>, etc.) then share written or verbal ideas.</a:t>
            </a:r>
          </a:p>
          <a:p>
            <a:pPr marL="171450" lvl="0" indent="-171450">
              <a:buFont typeface="Arial" panose="020B0604020202020204" pitchFamily="34" charset="0"/>
              <a:buChar char="•"/>
            </a:pPr>
            <a:r>
              <a:rPr lang="en-GB" dirty="0"/>
              <a:t>Vary how many and which letters of SMILES the groups focus on.</a:t>
            </a:r>
          </a:p>
          <a:p>
            <a:pPr marL="171450" lvl="0" indent="-171450">
              <a:buFont typeface="Arial" panose="020B0604020202020204" pitchFamily="34" charset="0"/>
              <a:buChar char="•"/>
            </a:pPr>
            <a:r>
              <a:rPr lang="en-GB" dirty="0"/>
              <a:t>Each group demonstrates its target game and the other young leaders review it using SMILES to guide their feedback.</a:t>
            </a:r>
          </a:p>
          <a:p>
            <a:pPr marL="171450" lvl="0" indent="-171450">
              <a:buFont typeface="Arial" panose="020B0604020202020204" pitchFamily="34" charset="0"/>
              <a:buChar char="•"/>
            </a:pPr>
            <a:r>
              <a:rPr lang="en-GB" dirty="0"/>
              <a:t>Work through one game as a whole group. </a:t>
            </a:r>
          </a:p>
          <a:p>
            <a:pPr marL="171450" lvl="0" indent="-171450">
              <a:buFont typeface="Arial" panose="020B0604020202020204" pitchFamily="34" charset="0"/>
              <a:buChar char="•"/>
            </a:pPr>
            <a:r>
              <a:rPr lang="en-GB" dirty="0"/>
              <a:t>Provide an audio prompt for SMILES instead of the handout. </a:t>
            </a:r>
          </a:p>
          <a:p>
            <a:pPr marL="171450" lvl="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CDE55F16-B235-70F6-542A-D69A8B4ED0C7}"/>
              </a:ext>
            </a:extLst>
          </p:cNvPr>
          <p:cNvSpPr>
            <a:spLocks noGrp="1"/>
          </p:cNvSpPr>
          <p:nvPr>
            <p:ph type="sldNum" sz="quarter" idx="5"/>
          </p:nvPr>
        </p:nvSpPr>
        <p:spPr/>
        <p:txBody>
          <a:bodyPr/>
          <a:lstStyle/>
          <a:p>
            <a:fld id="{4501A0F1-6387-944A-8EDE-D156E59E7AFE}" type="slidenum">
              <a:rPr lang="en-US" smtClean="0"/>
              <a:t>14</a:t>
            </a:fld>
            <a:endParaRPr lang="en-US"/>
          </a:p>
        </p:txBody>
      </p:sp>
    </p:spTree>
    <p:extLst>
      <p:ext uri="{BB962C8B-B14F-4D97-AF65-F5344CB8AC3E}">
        <p14:creationId xmlns:p14="http://schemas.microsoft.com/office/powerpoint/2010/main" val="1470361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session focuses on using STEP to adapt activities to achieve SMILES for every child.</a:t>
            </a:r>
          </a:p>
        </p:txBody>
      </p:sp>
      <p:sp>
        <p:nvSpPr>
          <p:cNvPr id="4" name="Slide Number Placeholder 3"/>
          <p:cNvSpPr>
            <a:spLocks noGrp="1"/>
          </p:cNvSpPr>
          <p:nvPr>
            <p:ph type="sldNum" sz="quarter" idx="5"/>
          </p:nvPr>
        </p:nvSpPr>
        <p:spPr/>
        <p:txBody>
          <a:bodyPr/>
          <a:lstStyle/>
          <a:p>
            <a:fld id="{4501A0F1-6387-944A-8EDE-D156E59E7AFE}" type="slidenum">
              <a:rPr lang="en-US" smtClean="0"/>
              <a:t>15</a:t>
            </a:fld>
            <a:endParaRPr lang="en-US"/>
          </a:p>
        </p:txBody>
      </p:sp>
    </p:spTree>
    <p:extLst>
      <p:ext uri="{BB962C8B-B14F-4D97-AF65-F5344CB8AC3E}">
        <p14:creationId xmlns:p14="http://schemas.microsoft.com/office/powerpoint/2010/main" val="78595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BA99C-A87D-D592-985F-D700A5AAC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BE5EF-EE8F-5A59-EB5D-56F6FFE91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AB9A4-5FD2-A59D-1A28-38B776EAE7F8}"/>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Explain that some children may not have SMILES during an activity.</a:t>
            </a:r>
          </a:p>
          <a:p>
            <a:pPr marL="171450" indent="-171450">
              <a:buFont typeface="Arial" panose="020B0604020202020204" pitchFamily="34" charset="0"/>
              <a:buChar char="•"/>
            </a:pPr>
            <a:r>
              <a:rPr lang="en-GB" dirty="0"/>
              <a:t>We want every child to enjoy physical activities so the young leaders should adapt the activity to suit the child/children.</a:t>
            </a:r>
          </a:p>
          <a:p>
            <a:pPr marL="171450" indent="-171450">
              <a:buFont typeface="Arial" panose="020B0604020202020204" pitchFamily="34" charset="0"/>
              <a:buChar char="•"/>
            </a:pPr>
            <a:r>
              <a:rPr lang="en-GB" dirty="0"/>
              <a:t>They can use STEP to help them.</a:t>
            </a:r>
          </a:p>
          <a:p>
            <a:pPr marL="171450" indent="-171450">
              <a:buFont typeface="Arial" panose="020B0604020202020204" pitchFamily="34" charset="0"/>
              <a:buChar char="•"/>
            </a:pPr>
            <a:r>
              <a:rPr lang="en-GB" dirty="0"/>
              <a:t>It means using their creativity and problem-solving skills to try different ways to run the activity. Reinforce that problem-solving is one of the leadership skills (see module 1 and personal goals download).</a:t>
            </a:r>
          </a:p>
        </p:txBody>
      </p:sp>
      <p:sp>
        <p:nvSpPr>
          <p:cNvPr id="4" name="Slide Number Placeholder 3">
            <a:extLst>
              <a:ext uri="{FF2B5EF4-FFF2-40B4-BE49-F238E27FC236}">
                <a16:creationId xmlns:a16="http://schemas.microsoft.com/office/drawing/2014/main" id="{34CAD8EF-7F87-06A2-AA06-3ED0820D0123}"/>
              </a:ext>
            </a:extLst>
          </p:cNvPr>
          <p:cNvSpPr>
            <a:spLocks noGrp="1"/>
          </p:cNvSpPr>
          <p:nvPr>
            <p:ph type="sldNum" sz="quarter" idx="5"/>
          </p:nvPr>
        </p:nvSpPr>
        <p:spPr/>
        <p:txBody>
          <a:bodyPr/>
          <a:lstStyle/>
          <a:p>
            <a:fld id="{4501A0F1-6387-944A-8EDE-D156E59E7AFE}" type="slidenum">
              <a:rPr lang="en-US" smtClean="0"/>
              <a:t>16</a:t>
            </a:fld>
            <a:endParaRPr lang="en-US"/>
          </a:p>
        </p:txBody>
      </p:sp>
    </p:spTree>
    <p:extLst>
      <p:ext uri="{BB962C8B-B14F-4D97-AF65-F5344CB8AC3E}">
        <p14:creationId xmlns:p14="http://schemas.microsoft.com/office/powerpoint/2010/main" val="3871697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36BC-AA73-01E4-1439-B4BA7C887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514C5-573D-6240-CB35-EF89B3920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40D2B-C605-50CE-1750-4F9CC4757C3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Share the STEP acronym.</a:t>
            </a:r>
          </a:p>
          <a:p>
            <a:pPr marL="171450" indent="-171450">
              <a:buFont typeface="Arial" panose="020B0604020202020204" pitchFamily="34" charset="0"/>
              <a:buChar char="•"/>
            </a:pPr>
            <a:r>
              <a:rPr lang="en-GB" dirty="0"/>
              <a:t>Thinking about each letter of STEP will help the young leaders to adapt their activities to suit the child/children.</a:t>
            </a:r>
          </a:p>
          <a:p>
            <a:pPr marL="171450" indent="-171450">
              <a:buFont typeface="Arial" panose="020B0604020202020204" pitchFamily="34" charset="0"/>
              <a:buChar char="•"/>
            </a:pPr>
            <a:r>
              <a:rPr lang="en-GB" dirty="0"/>
              <a:t>Share the STEP download (page 1) to give examples. (Save page 2 for after they have completed the task on slide 23.)</a:t>
            </a:r>
          </a:p>
        </p:txBody>
      </p:sp>
      <p:sp>
        <p:nvSpPr>
          <p:cNvPr id="4" name="Slide Number Placeholder 3">
            <a:extLst>
              <a:ext uri="{FF2B5EF4-FFF2-40B4-BE49-F238E27FC236}">
                <a16:creationId xmlns:a16="http://schemas.microsoft.com/office/drawing/2014/main" id="{75811FEE-5BC1-FC90-C9B9-00F8C63DBF9C}"/>
              </a:ext>
            </a:extLst>
          </p:cNvPr>
          <p:cNvSpPr>
            <a:spLocks noGrp="1"/>
          </p:cNvSpPr>
          <p:nvPr>
            <p:ph type="sldNum" sz="quarter" idx="5"/>
          </p:nvPr>
        </p:nvSpPr>
        <p:spPr/>
        <p:txBody>
          <a:bodyPr/>
          <a:lstStyle/>
          <a:p>
            <a:fld id="{4501A0F1-6387-944A-8EDE-D156E59E7AFE}" type="slidenum">
              <a:rPr lang="en-US" smtClean="0"/>
              <a:t>17</a:t>
            </a:fld>
            <a:endParaRPr lang="en-US"/>
          </a:p>
        </p:txBody>
      </p:sp>
    </p:spTree>
    <p:extLst>
      <p:ext uri="{BB962C8B-B14F-4D97-AF65-F5344CB8AC3E}">
        <p14:creationId xmlns:p14="http://schemas.microsoft.com/office/powerpoint/2010/main" val="446175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6A8D1-451C-B7FB-6352-3FA862854C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3FA6-AA79-7FAF-1495-A421FB6D7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1C8F92-98A4-B3AD-DE18-3ADFC1F12A39}"/>
              </a:ext>
            </a:extLst>
          </p:cNvPr>
          <p:cNvSpPr>
            <a:spLocks noGrp="1"/>
          </p:cNvSpPr>
          <p:nvPr>
            <p:ph type="body" idx="1"/>
          </p:nvPr>
        </p:nvSpPr>
        <p:spPr/>
        <p:txBody>
          <a:bodyPr/>
          <a:lstStyle/>
          <a:p>
            <a:r>
              <a:rPr lang="en-GB" dirty="0"/>
              <a:t>Teacher slide – will be hidden during presentation.</a:t>
            </a:r>
          </a:p>
          <a:p>
            <a:endParaRPr lang="en-GB" dirty="0"/>
          </a:p>
          <a:p>
            <a:r>
              <a:rPr lang="en-GB" dirty="0"/>
              <a:t>EITHER use this to support your own knowledge of STEP</a:t>
            </a:r>
          </a:p>
          <a:p>
            <a:r>
              <a:rPr lang="en-GB" dirty="0"/>
              <a:t>OR unhide slide (see Slide Show task bar) and share examples with the young leaders.</a:t>
            </a:r>
          </a:p>
          <a:p>
            <a:endParaRPr lang="en-GB" dirty="0"/>
          </a:p>
          <a:p>
            <a:r>
              <a:rPr lang="en-GB" dirty="0"/>
              <a:t>There are two downloads to support STEP – one for staff and a simpler one for the young leaders.</a:t>
            </a:r>
          </a:p>
        </p:txBody>
      </p:sp>
      <p:sp>
        <p:nvSpPr>
          <p:cNvPr id="4" name="Slide Number Placeholder 3">
            <a:extLst>
              <a:ext uri="{FF2B5EF4-FFF2-40B4-BE49-F238E27FC236}">
                <a16:creationId xmlns:a16="http://schemas.microsoft.com/office/drawing/2014/main" id="{E46E2F88-3E6C-745C-A272-83064C8A4408}"/>
              </a:ext>
            </a:extLst>
          </p:cNvPr>
          <p:cNvSpPr>
            <a:spLocks noGrp="1"/>
          </p:cNvSpPr>
          <p:nvPr>
            <p:ph type="sldNum" sz="quarter" idx="5"/>
          </p:nvPr>
        </p:nvSpPr>
        <p:spPr/>
        <p:txBody>
          <a:bodyPr/>
          <a:lstStyle/>
          <a:p>
            <a:fld id="{4501A0F1-6387-944A-8EDE-D156E59E7AFE}" type="slidenum">
              <a:rPr lang="en-US" smtClean="0"/>
              <a:t>18</a:t>
            </a:fld>
            <a:endParaRPr lang="en-US"/>
          </a:p>
        </p:txBody>
      </p:sp>
    </p:spTree>
    <p:extLst>
      <p:ext uri="{BB962C8B-B14F-4D97-AF65-F5344CB8AC3E}">
        <p14:creationId xmlns:p14="http://schemas.microsoft.com/office/powerpoint/2010/main" val="4060365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CA25-F0C2-4BAF-71A0-BCAEFB9E8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AE84E-784E-4787-F74C-BEC574067C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3609CF-EC24-A39F-F4D4-360FF23B9D03}"/>
              </a:ext>
            </a:extLst>
          </p:cNvPr>
          <p:cNvSpPr>
            <a:spLocks noGrp="1"/>
          </p:cNvSpPr>
          <p:nvPr>
            <p:ph type="body" idx="1"/>
          </p:nvPr>
        </p:nvSpPr>
        <p:spPr/>
        <p:txBody>
          <a:bodyPr/>
          <a:lstStyle/>
          <a:p>
            <a:r>
              <a:rPr lang="en-GB" dirty="0"/>
              <a:t>Teacher slide – will be hidden during presentation.</a:t>
            </a:r>
          </a:p>
          <a:p>
            <a:endParaRPr lang="en-GB" dirty="0"/>
          </a:p>
          <a:p>
            <a:r>
              <a:rPr lang="en-GB" dirty="0"/>
              <a:t>EITHER use this to support your own knowledge of STEP</a:t>
            </a:r>
          </a:p>
          <a:p>
            <a:r>
              <a:rPr lang="en-GB" dirty="0"/>
              <a:t>OR unhide slide (see Slide Show task bar) and share examples with the young leaders.</a:t>
            </a:r>
          </a:p>
          <a:p>
            <a:endParaRPr lang="en-GB" dirty="0"/>
          </a:p>
          <a:p>
            <a:r>
              <a:rPr lang="en-GB" dirty="0"/>
              <a:t>There are two downloads to support STEP – one for staff and a simpler one for the young leaders.</a:t>
            </a:r>
          </a:p>
        </p:txBody>
      </p:sp>
      <p:sp>
        <p:nvSpPr>
          <p:cNvPr id="4" name="Slide Number Placeholder 3">
            <a:extLst>
              <a:ext uri="{FF2B5EF4-FFF2-40B4-BE49-F238E27FC236}">
                <a16:creationId xmlns:a16="http://schemas.microsoft.com/office/drawing/2014/main" id="{95440642-2DB5-7302-8679-3CE5B2882D98}"/>
              </a:ext>
            </a:extLst>
          </p:cNvPr>
          <p:cNvSpPr>
            <a:spLocks noGrp="1"/>
          </p:cNvSpPr>
          <p:nvPr>
            <p:ph type="sldNum" sz="quarter" idx="5"/>
          </p:nvPr>
        </p:nvSpPr>
        <p:spPr/>
        <p:txBody>
          <a:bodyPr/>
          <a:lstStyle/>
          <a:p>
            <a:fld id="{4501A0F1-6387-944A-8EDE-D156E59E7AFE}" type="slidenum">
              <a:rPr lang="en-US" smtClean="0"/>
              <a:t>19</a:t>
            </a:fld>
            <a:endParaRPr lang="en-US"/>
          </a:p>
        </p:txBody>
      </p:sp>
    </p:spTree>
    <p:extLst>
      <p:ext uri="{BB962C8B-B14F-4D97-AF65-F5344CB8AC3E}">
        <p14:creationId xmlns:p14="http://schemas.microsoft.com/office/powerpoint/2010/main" val="1545455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D090A-5D23-4C23-3699-477A118FE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DAC92D-6B2A-D02A-4ABA-59E6FD43E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D9E04-C614-5EAF-6BC0-0077D779C4E0}"/>
              </a:ext>
            </a:extLst>
          </p:cNvPr>
          <p:cNvSpPr>
            <a:spLocks noGrp="1"/>
          </p:cNvSpPr>
          <p:nvPr>
            <p:ph type="body" idx="1"/>
          </p:nvPr>
        </p:nvSpPr>
        <p:spPr/>
        <p:txBody>
          <a:bodyPr/>
          <a:lstStyle/>
          <a:p>
            <a:r>
              <a:rPr lang="en-GB" dirty="0"/>
              <a:t>Teacher slide – will be hidden during presentation.</a:t>
            </a:r>
          </a:p>
          <a:p>
            <a:endParaRPr lang="en-GB" dirty="0"/>
          </a:p>
          <a:p>
            <a:r>
              <a:rPr lang="en-GB" dirty="0"/>
              <a:t>EITHER use this to support your own knowledge of STEP</a:t>
            </a:r>
          </a:p>
          <a:p>
            <a:r>
              <a:rPr lang="en-GB" dirty="0"/>
              <a:t>OR unhide slide (see Slide Show task bar) and share examples with the young leaders.</a:t>
            </a:r>
          </a:p>
          <a:p>
            <a:endParaRPr lang="en-GB" dirty="0"/>
          </a:p>
          <a:p>
            <a:r>
              <a:rPr lang="en-GB" dirty="0"/>
              <a:t>There are two downloads to support STEP – one for staff and a simpler one for the young leaders.</a:t>
            </a:r>
          </a:p>
        </p:txBody>
      </p:sp>
      <p:sp>
        <p:nvSpPr>
          <p:cNvPr id="4" name="Slide Number Placeholder 3">
            <a:extLst>
              <a:ext uri="{FF2B5EF4-FFF2-40B4-BE49-F238E27FC236}">
                <a16:creationId xmlns:a16="http://schemas.microsoft.com/office/drawing/2014/main" id="{C2989C43-2FFF-2D04-4DB5-A1B81702F7B6}"/>
              </a:ext>
            </a:extLst>
          </p:cNvPr>
          <p:cNvSpPr>
            <a:spLocks noGrp="1"/>
          </p:cNvSpPr>
          <p:nvPr>
            <p:ph type="sldNum" sz="quarter" idx="5"/>
          </p:nvPr>
        </p:nvSpPr>
        <p:spPr/>
        <p:txBody>
          <a:bodyPr/>
          <a:lstStyle/>
          <a:p>
            <a:fld id="{4501A0F1-6387-944A-8EDE-D156E59E7AFE}" type="slidenum">
              <a:rPr lang="en-US" smtClean="0"/>
              <a:t>20</a:t>
            </a:fld>
            <a:endParaRPr lang="en-US"/>
          </a:p>
        </p:txBody>
      </p:sp>
    </p:spTree>
    <p:extLst>
      <p:ext uri="{BB962C8B-B14F-4D97-AF65-F5344CB8AC3E}">
        <p14:creationId xmlns:p14="http://schemas.microsoft.com/office/powerpoint/2010/main" val="300896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slide – will be hidden during presentation.</a:t>
            </a:r>
          </a:p>
        </p:txBody>
      </p:sp>
      <p:sp>
        <p:nvSpPr>
          <p:cNvPr id="4" name="Slide Number Placeholder 3"/>
          <p:cNvSpPr>
            <a:spLocks noGrp="1"/>
          </p:cNvSpPr>
          <p:nvPr>
            <p:ph type="sldNum" sz="quarter" idx="5"/>
          </p:nvPr>
        </p:nvSpPr>
        <p:spPr/>
        <p:txBody>
          <a:bodyPr/>
          <a:lstStyle/>
          <a:p>
            <a:fld id="{4501A0F1-6387-944A-8EDE-D156E59E7AFE}" type="slidenum">
              <a:rPr lang="en-US" smtClean="0"/>
              <a:t>3</a:t>
            </a:fld>
            <a:endParaRPr lang="en-US"/>
          </a:p>
        </p:txBody>
      </p:sp>
    </p:spTree>
    <p:extLst>
      <p:ext uri="{BB962C8B-B14F-4D97-AF65-F5344CB8AC3E}">
        <p14:creationId xmlns:p14="http://schemas.microsoft.com/office/powerpoint/2010/main" val="25551796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5CEB0-139C-2E85-8574-CA2677623D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6308B6-8CA0-00A9-B295-CF254D021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BA7C2-7BEE-C3DB-3E95-E57421C6ABE8}"/>
              </a:ext>
            </a:extLst>
          </p:cNvPr>
          <p:cNvSpPr>
            <a:spLocks noGrp="1"/>
          </p:cNvSpPr>
          <p:nvPr>
            <p:ph type="body" idx="1"/>
          </p:nvPr>
        </p:nvSpPr>
        <p:spPr/>
        <p:txBody>
          <a:bodyPr/>
          <a:lstStyle/>
          <a:p>
            <a:r>
              <a:rPr lang="en-GB" dirty="0"/>
              <a:t>Teacher slide – will be hidden during presentation.</a:t>
            </a:r>
          </a:p>
          <a:p>
            <a:endParaRPr lang="en-GB" dirty="0"/>
          </a:p>
          <a:p>
            <a:r>
              <a:rPr lang="en-GB" dirty="0"/>
              <a:t>EITHER use this to support your own knowledge of STEP</a:t>
            </a:r>
          </a:p>
          <a:p>
            <a:r>
              <a:rPr lang="en-GB" dirty="0"/>
              <a:t>OR unhide slide (see Slide Show task bar) and share examples with the young leaders.</a:t>
            </a:r>
          </a:p>
          <a:p>
            <a:endParaRPr lang="en-GB" dirty="0"/>
          </a:p>
          <a:p>
            <a:r>
              <a:rPr lang="en-GB" dirty="0"/>
              <a:t>There are two downloads to support STEP – one for staff and a simpler one for the young leaders.</a:t>
            </a:r>
          </a:p>
        </p:txBody>
      </p:sp>
      <p:sp>
        <p:nvSpPr>
          <p:cNvPr id="4" name="Slide Number Placeholder 3">
            <a:extLst>
              <a:ext uri="{FF2B5EF4-FFF2-40B4-BE49-F238E27FC236}">
                <a16:creationId xmlns:a16="http://schemas.microsoft.com/office/drawing/2014/main" id="{2FB065F7-806F-0975-4B0C-09D8AFAEA97C}"/>
              </a:ext>
            </a:extLst>
          </p:cNvPr>
          <p:cNvSpPr>
            <a:spLocks noGrp="1"/>
          </p:cNvSpPr>
          <p:nvPr>
            <p:ph type="sldNum" sz="quarter" idx="5"/>
          </p:nvPr>
        </p:nvSpPr>
        <p:spPr/>
        <p:txBody>
          <a:bodyPr/>
          <a:lstStyle/>
          <a:p>
            <a:fld id="{4501A0F1-6387-944A-8EDE-D156E59E7AFE}" type="slidenum">
              <a:rPr lang="en-US" smtClean="0"/>
              <a:t>21</a:t>
            </a:fld>
            <a:endParaRPr lang="en-US"/>
          </a:p>
        </p:txBody>
      </p:sp>
    </p:spTree>
    <p:extLst>
      <p:ext uri="{BB962C8B-B14F-4D97-AF65-F5344CB8AC3E}">
        <p14:creationId xmlns:p14="http://schemas.microsoft.com/office/powerpoint/2010/main" val="1464278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2B4F-C48B-9700-EA4F-BF540F014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4D410-A638-F74D-19FD-FCD0961A46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64B50-C5EF-84B3-8626-645C07B45453}"/>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Share the example of STEP within a target game.</a:t>
            </a:r>
          </a:p>
          <a:p>
            <a:pPr marL="171450" indent="-171450">
              <a:buFont typeface="Arial" panose="020B0604020202020204" pitchFamily="34" charset="0"/>
              <a:buChar char="•"/>
            </a:pPr>
            <a:r>
              <a:rPr lang="en-GB" dirty="0"/>
              <a:t>Optional: ask the young leaders for additional suggestions.</a:t>
            </a:r>
          </a:p>
          <a:p>
            <a:pPr marL="171450" indent="-171450">
              <a:buFont typeface="Arial" panose="020B0604020202020204" pitchFamily="34" charset="0"/>
              <a:buChar char="•"/>
            </a:pPr>
            <a:r>
              <a:rPr lang="en-GB" dirty="0"/>
              <a:t>Explain that changes can be for one child, multiple children or the whole group.</a:t>
            </a:r>
          </a:p>
        </p:txBody>
      </p:sp>
      <p:sp>
        <p:nvSpPr>
          <p:cNvPr id="4" name="Slide Number Placeholder 3">
            <a:extLst>
              <a:ext uri="{FF2B5EF4-FFF2-40B4-BE49-F238E27FC236}">
                <a16:creationId xmlns:a16="http://schemas.microsoft.com/office/drawing/2014/main" id="{23EEB9AA-8FBC-8D35-C70F-B9138B8FD3FF}"/>
              </a:ext>
            </a:extLst>
          </p:cNvPr>
          <p:cNvSpPr>
            <a:spLocks noGrp="1"/>
          </p:cNvSpPr>
          <p:nvPr>
            <p:ph type="sldNum" sz="quarter" idx="5"/>
          </p:nvPr>
        </p:nvSpPr>
        <p:spPr/>
        <p:txBody>
          <a:bodyPr/>
          <a:lstStyle/>
          <a:p>
            <a:fld id="{4501A0F1-6387-944A-8EDE-D156E59E7AFE}" type="slidenum">
              <a:rPr lang="en-US" smtClean="0"/>
              <a:t>22</a:t>
            </a:fld>
            <a:endParaRPr lang="en-US"/>
          </a:p>
        </p:txBody>
      </p:sp>
    </p:spTree>
    <p:extLst>
      <p:ext uri="{BB962C8B-B14F-4D97-AF65-F5344CB8AC3E}">
        <p14:creationId xmlns:p14="http://schemas.microsoft.com/office/powerpoint/2010/main" val="678376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D44E9-9502-393A-D580-A36BDAB52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048AE-4645-E3C7-CD28-236EFAD8E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98571-E32B-33A7-53C3-92B77BEB0683}"/>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guide the young leaders through the task. </a:t>
            </a:r>
          </a:p>
          <a:p>
            <a:pPr marL="171450" indent="-171450">
              <a:buFont typeface="Arial" panose="020B0604020202020204" pitchFamily="34" charset="0"/>
              <a:buChar char="•"/>
            </a:pPr>
            <a:r>
              <a:rPr lang="en-GB" dirty="0"/>
              <a:t>Keepy-uppy is possible, even within a classroom.</a:t>
            </a:r>
          </a:p>
          <a:p>
            <a:pPr marL="171450" indent="-171450">
              <a:buFont typeface="Arial" panose="020B0604020202020204" pitchFamily="34" charset="0"/>
              <a:buChar char="•"/>
            </a:pPr>
            <a:r>
              <a:rPr lang="en-GB" dirty="0"/>
              <a:t>Try to provide a variety of equipment even if in a classroom (see alternatives below).</a:t>
            </a:r>
          </a:p>
          <a:p>
            <a:pPr marL="171450" indent="-171450">
              <a:buFont typeface="Arial" panose="020B0604020202020204" pitchFamily="34" charset="0"/>
              <a:buChar char="•"/>
            </a:pPr>
            <a:r>
              <a:rPr lang="en-GB" dirty="0"/>
              <a:t>Work in small groups.</a:t>
            </a:r>
          </a:p>
          <a:p>
            <a:pPr marL="171450" indent="-171450">
              <a:buFont typeface="Arial" panose="020B0604020202020204" pitchFamily="34" charset="0"/>
              <a:buChar char="•"/>
            </a:pPr>
            <a:r>
              <a:rPr lang="en-GB" dirty="0"/>
              <a:t>Encourage groups to trial ideas for all of the STEP letters as they play.</a:t>
            </a:r>
          </a:p>
          <a:p>
            <a:pPr marL="171450" lvl="0" indent="-171450">
              <a:buFont typeface="Arial" panose="020B0604020202020204" pitchFamily="34" charset="0"/>
              <a:buChar char="•"/>
            </a:pPr>
            <a:r>
              <a:rPr lang="en-GB" dirty="0"/>
              <a:t>Use the STEP handout (see downloads) for support during the task or to reinforce learning afterwards. </a:t>
            </a:r>
          </a:p>
          <a:p>
            <a:pPr marL="171450" lvl="0" indent="-171450">
              <a:buFont typeface="Arial" panose="020B0604020202020204" pitchFamily="34" charset="0"/>
              <a:buChar char="•"/>
            </a:pPr>
            <a:endParaRPr lang="en-GB" dirty="0"/>
          </a:p>
          <a:p>
            <a:pPr marL="0" lvl="0" indent="0">
              <a:buFont typeface="Arial" panose="020B0604020202020204" pitchFamily="34" charset="0"/>
              <a:buNone/>
            </a:pPr>
            <a:r>
              <a:rPr lang="en-GB" dirty="0"/>
              <a:t>ALTERNATIVES</a:t>
            </a:r>
          </a:p>
          <a:p>
            <a:pPr marL="171450" lvl="0" indent="-171450">
              <a:buFont typeface="Arial" panose="020B0604020202020204" pitchFamily="34" charset="0"/>
              <a:buChar char="•"/>
            </a:pPr>
            <a:r>
              <a:rPr lang="en-GB" dirty="0"/>
              <a:t>Use STEP as your own prompt to adapt the activity as needed. For example:</a:t>
            </a:r>
          </a:p>
          <a:p>
            <a:pPr marL="628650" lvl="1" indent="-171450">
              <a:buFont typeface="Arial" panose="020B0604020202020204" pitchFamily="34" charset="0"/>
              <a:buChar char="•"/>
            </a:pPr>
            <a:r>
              <a:rPr lang="en-GB" dirty="0"/>
              <a:t>Space – sit on chairs across a table, stand or sit in a circle (on chairs or the floor), pass up and down a line in a corridor.</a:t>
            </a:r>
          </a:p>
          <a:p>
            <a:pPr marL="628650" lvl="1" indent="-171450">
              <a:buFont typeface="Arial" panose="020B0604020202020204" pitchFamily="34" charset="0"/>
              <a:buChar char="•"/>
            </a:pPr>
            <a:r>
              <a:rPr lang="en-GB" dirty="0"/>
              <a:t>Task – use different body parts (hand, elbow, knee, foot, head), have more than one tap before passing, make it a timed challenge.</a:t>
            </a:r>
          </a:p>
          <a:p>
            <a:pPr marL="628650" lvl="1" indent="-171450">
              <a:buFont typeface="Arial" panose="020B0604020202020204" pitchFamily="34" charset="0"/>
              <a:buChar char="•"/>
            </a:pPr>
            <a:r>
              <a:rPr lang="en-GB" dirty="0"/>
              <a:t>Equipment – balloon/balloon ball, small paper balls, beach ball, volleyball, scarf, bat instead of hand.</a:t>
            </a:r>
          </a:p>
          <a:p>
            <a:pPr marL="628650" lvl="1" indent="-171450">
              <a:buFont typeface="Arial" panose="020B0604020202020204" pitchFamily="34" charset="0"/>
              <a:buChar char="•"/>
            </a:pPr>
            <a:r>
              <a:rPr lang="en-GB" dirty="0"/>
              <a:t>People – pairs instead of groups, solo, large group.</a:t>
            </a:r>
          </a:p>
          <a:p>
            <a:pPr marL="0" lvl="0" indent="0">
              <a:buFont typeface="Arial" panose="020B0604020202020204" pitchFamily="34" charset="0"/>
              <a:buNone/>
            </a:pPr>
            <a:r>
              <a:rPr lang="en-GB" dirty="0"/>
              <a:t> </a:t>
            </a:r>
          </a:p>
        </p:txBody>
      </p:sp>
      <p:sp>
        <p:nvSpPr>
          <p:cNvPr id="4" name="Slide Number Placeholder 3">
            <a:extLst>
              <a:ext uri="{FF2B5EF4-FFF2-40B4-BE49-F238E27FC236}">
                <a16:creationId xmlns:a16="http://schemas.microsoft.com/office/drawing/2014/main" id="{69687F94-923E-3E4F-EC82-4D0ED41AC570}"/>
              </a:ext>
            </a:extLst>
          </p:cNvPr>
          <p:cNvSpPr>
            <a:spLocks noGrp="1"/>
          </p:cNvSpPr>
          <p:nvPr>
            <p:ph type="sldNum" sz="quarter" idx="5"/>
          </p:nvPr>
        </p:nvSpPr>
        <p:spPr/>
        <p:txBody>
          <a:bodyPr/>
          <a:lstStyle/>
          <a:p>
            <a:fld id="{4501A0F1-6387-944A-8EDE-D156E59E7AFE}" type="slidenum">
              <a:rPr lang="en-US" smtClean="0"/>
              <a:t>23</a:t>
            </a:fld>
            <a:endParaRPr lang="en-US"/>
          </a:p>
        </p:txBody>
      </p:sp>
    </p:spTree>
    <p:extLst>
      <p:ext uri="{BB962C8B-B14F-4D97-AF65-F5344CB8AC3E}">
        <p14:creationId xmlns:p14="http://schemas.microsoft.com/office/powerpoint/2010/main" val="2357080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Reinforce that, as the young leaders gain experience, they will become even more confident and effective at using STEP to make SMILES for every child.</a:t>
            </a:r>
          </a:p>
          <a:p>
            <a:pPr marL="171450" indent="-171450">
              <a:buFont typeface="Arial" panose="020B0604020202020204" pitchFamily="34" charset="0"/>
              <a:buChar char="•"/>
            </a:pPr>
            <a:r>
              <a:rPr lang="en-GB" dirty="0"/>
              <a:t>Signpost them to other ways to gain ideas for running and adapting activities:</a:t>
            </a:r>
          </a:p>
          <a:p>
            <a:pPr marL="628650" lvl="1" indent="-171450">
              <a:buFont typeface="Arial" panose="020B0604020202020204" pitchFamily="34" charset="0"/>
              <a:buChar char="•"/>
            </a:pPr>
            <a:r>
              <a:rPr lang="en-GB" dirty="0"/>
              <a:t>Activity cards (see downloads).</a:t>
            </a:r>
          </a:p>
          <a:p>
            <a:pPr marL="628650" lvl="1" indent="-171450">
              <a:buFont typeface="Arial" panose="020B0604020202020204" pitchFamily="34" charset="0"/>
              <a:buChar char="•"/>
            </a:pPr>
            <a:r>
              <a:rPr lang="en-GB" dirty="0"/>
              <a:t>Activity ideas (see downloads) – there is also a handout for group sorting ideas. </a:t>
            </a:r>
          </a:p>
          <a:p>
            <a:pPr marL="628650" lvl="1" indent="-171450">
              <a:buFont typeface="Arial" panose="020B0604020202020204" pitchFamily="34" charset="0"/>
              <a:buChar char="•"/>
            </a:pPr>
            <a:r>
              <a:rPr lang="en-GB" dirty="0"/>
              <a:t>Listening to and sharing ideas with other children (not just other leaders).</a:t>
            </a:r>
          </a:p>
          <a:p>
            <a:pPr marL="628650" lvl="1" indent="-171450">
              <a:buFont typeface="Arial" panose="020B0604020202020204" pitchFamily="34" charset="0"/>
              <a:buChar char="•"/>
            </a:pPr>
            <a:r>
              <a:rPr lang="en-GB" dirty="0"/>
              <a:t>Finding out what activities adults used to do when they were children (e.g., school staff, family members, neighbours, community groups).</a:t>
            </a:r>
          </a:p>
        </p:txBody>
      </p:sp>
      <p:sp>
        <p:nvSpPr>
          <p:cNvPr id="4" name="Slide Number Placeholder 3"/>
          <p:cNvSpPr>
            <a:spLocks noGrp="1"/>
          </p:cNvSpPr>
          <p:nvPr>
            <p:ph type="sldNum" sz="quarter" idx="5"/>
          </p:nvPr>
        </p:nvSpPr>
        <p:spPr/>
        <p:txBody>
          <a:bodyPr/>
          <a:lstStyle/>
          <a:p>
            <a:fld id="{4501A0F1-6387-944A-8EDE-D156E59E7AFE}" type="slidenum">
              <a:rPr lang="en-US" smtClean="0"/>
              <a:t>24</a:t>
            </a:fld>
            <a:endParaRPr lang="en-US"/>
          </a:p>
        </p:txBody>
      </p:sp>
    </p:spTree>
    <p:extLst>
      <p:ext uri="{BB962C8B-B14F-4D97-AF65-F5344CB8AC3E}">
        <p14:creationId xmlns:p14="http://schemas.microsoft.com/office/powerpoint/2010/main" val="3530520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Let the young leaders know when step 4 is to be delivered.</a:t>
            </a:r>
          </a:p>
        </p:txBody>
      </p:sp>
      <p:sp>
        <p:nvSpPr>
          <p:cNvPr id="4" name="Slide Number Placeholder 3"/>
          <p:cNvSpPr>
            <a:spLocks noGrp="1"/>
          </p:cNvSpPr>
          <p:nvPr>
            <p:ph type="sldNum" sz="quarter" idx="5"/>
          </p:nvPr>
        </p:nvSpPr>
        <p:spPr/>
        <p:txBody>
          <a:bodyPr/>
          <a:lstStyle/>
          <a:p>
            <a:fld id="{4501A0F1-6387-944A-8EDE-D156E59E7AFE}" type="slidenum">
              <a:rPr lang="en-US" smtClean="0"/>
              <a:t>25</a:t>
            </a:fld>
            <a:endParaRPr lang="en-US"/>
          </a:p>
        </p:txBody>
      </p:sp>
    </p:spTree>
    <p:extLst>
      <p:ext uri="{BB962C8B-B14F-4D97-AF65-F5344CB8AC3E}">
        <p14:creationId xmlns:p14="http://schemas.microsoft.com/office/powerpoint/2010/main" val="3944872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E0F24-8F93-ED73-37BC-705819C99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6C4F5-17CD-3D13-1713-744057446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4BF59-7616-1B53-596F-E878B174828B}"/>
              </a:ext>
            </a:extLst>
          </p:cNvPr>
          <p:cNvSpPr>
            <a:spLocks noGrp="1"/>
          </p:cNvSpPr>
          <p:nvPr>
            <p:ph type="body" idx="1"/>
          </p:nvPr>
        </p:nvSpPr>
        <p:spPr/>
        <p:txBody>
          <a:bodyPr/>
          <a:lstStyle/>
          <a:p>
            <a:r>
              <a:rPr lang="en-GB" dirty="0"/>
              <a:t>Teacher slide – will be hidden during presentation.</a:t>
            </a:r>
          </a:p>
        </p:txBody>
      </p:sp>
      <p:sp>
        <p:nvSpPr>
          <p:cNvPr id="4" name="Slide Number Placeholder 3">
            <a:extLst>
              <a:ext uri="{FF2B5EF4-FFF2-40B4-BE49-F238E27FC236}">
                <a16:creationId xmlns:a16="http://schemas.microsoft.com/office/drawing/2014/main" id="{C6B2C742-7D0D-7B89-8571-9077B281B1C2}"/>
              </a:ext>
            </a:extLst>
          </p:cNvPr>
          <p:cNvSpPr>
            <a:spLocks noGrp="1"/>
          </p:cNvSpPr>
          <p:nvPr>
            <p:ph type="sldNum" sz="quarter" idx="5"/>
          </p:nvPr>
        </p:nvSpPr>
        <p:spPr/>
        <p:txBody>
          <a:bodyPr/>
          <a:lstStyle/>
          <a:p>
            <a:fld id="{4501A0F1-6387-944A-8EDE-D156E59E7AFE}" type="slidenum">
              <a:rPr lang="en-US" smtClean="0"/>
              <a:t>4</a:t>
            </a:fld>
            <a:endParaRPr lang="en-US"/>
          </a:p>
        </p:txBody>
      </p:sp>
    </p:spTree>
    <p:extLst>
      <p:ext uri="{BB962C8B-B14F-4D97-AF65-F5344CB8AC3E}">
        <p14:creationId xmlns:p14="http://schemas.microsoft.com/office/powerpoint/2010/main" val="1489931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BB57-8995-1835-0CBA-048A458C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9ED62-0517-6C4C-17EB-11226BB9C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2517D-448A-3B00-E4EC-74FC08CE7135}"/>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Remind the young leaders that there are three stages to running fun physical activities: plan-do-review.</a:t>
            </a:r>
          </a:p>
          <a:p>
            <a:pPr marL="171450" indent="-171450">
              <a:buFont typeface="Arial" panose="020B0604020202020204" pitchFamily="34" charset="0"/>
              <a:buChar char="•"/>
            </a:pPr>
            <a:r>
              <a:rPr lang="en-GB" dirty="0"/>
              <a:t>This session will focus on do – this means when they are running the physical activities with the other children.</a:t>
            </a:r>
          </a:p>
        </p:txBody>
      </p:sp>
      <p:sp>
        <p:nvSpPr>
          <p:cNvPr id="4" name="Slide Number Placeholder 3">
            <a:extLst>
              <a:ext uri="{FF2B5EF4-FFF2-40B4-BE49-F238E27FC236}">
                <a16:creationId xmlns:a16="http://schemas.microsoft.com/office/drawing/2014/main" id="{0435496B-6A79-1AA8-C540-C9CB6BFA6FA4}"/>
              </a:ext>
            </a:extLst>
          </p:cNvPr>
          <p:cNvSpPr>
            <a:spLocks noGrp="1"/>
          </p:cNvSpPr>
          <p:nvPr>
            <p:ph type="sldNum" sz="quarter" idx="5"/>
          </p:nvPr>
        </p:nvSpPr>
        <p:spPr/>
        <p:txBody>
          <a:bodyPr/>
          <a:lstStyle/>
          <a:p>
            <a:fld id="{4501A0F1-6387-944A-8EDE-D156E59E7AFE}" type="slidenum">
              <a:rPr lang="en-US" smtClean="0"/>
              <a:t>5</a:t>
            </a:fld>
            <a:endParaRPr lang="en-US"/>
          </a:p>
        </p:txBody>
      </p:sp>
    </p:spTree>
    <p:extLst>
      <p:ext uri="{BB962C8B-B14F-4D97-AF65-F5344CB8AC3E}">
        <p14:creationId xmlns:p14="http://schemas.microsoft.com/office/powerpoint/2010/main" val="95842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6446E-0EDF-C3B4-E204-C3873791A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EBC5D-39D3-ECBA-C7B4-1461C7884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989B6-FA0F-6B63-B893-76B5378E119A}"/>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Share the key elements that the young leaders will need to organise when they are running activities.</a:t>
            </a:r>
          </a:p>
          <a:p>
            <a:pPr marL="171450" indent="-171450">
              <a:buFont typeface="Arial" panose="020B0604020202020204" pitchFamily="34" charset="0"/>
              <a:buChar char="•"/>
            </a:pPr>
            <a:r>
              <a:rPr lang="en-GB" dirty="0"/>
              <a:t>These are the things they will need to sort at the start of and during activities.</a:t>
            </a:r>
          </a:p>
          <a:p>
            <a:pPr marL="171450" indent="-171450">
              <a:buFont typeface="Arial" panose="020B0604020202020204" pitchFamily="34" charset="0"/>
              <a:buChar char="•"/>
            </a:pPr>
            <a:r>
              <a:rPr lang="en-GB" dirty="0"/>
              <a:t>Changing these things changes how children participate in and feel about an activity. </a:t>
            </a:r>
          </a:p>
          <a:p>
            <a:pPr marL="171450" indent="-171450">
              <a:buFont typeface="Arial" panose="020B0604020202020204" pitchFamily="34" charset="0"/>
              <a:buChar char="•"/>
            </a:pPr>
            <a:r>
              <a:rPr lang="en-GB" dirty="0"/>
              <a:t>Ask the young leaders to bear them in mind during the next two sections.</a:t>
            </a:r>
          </a:p>
        </p:txBody>
      </p:sp>
      <p:sp>
        <p:nvSpPr>
          <p:cNvPr id="4" name="Slide Number Placeholder 3">
            <a:extLst>
              <a:ext uri="{FF2B5EF4-FFF2-40B4-BE49-F238E27FC236}">
                <a16:creationId xmlns:a16="http://schemas.microsoft.com/office/drawing/2014/main" id="{54EF1DBC-C3DA-7AB1-A59E-4A3AD83B9C21}"/>
              </a:ext>
            </a:extLst>
          </p:cNvPr>
          <p:cNvSpPr>
            <a:spLocks noGrp="1"/>
          </p:cNvSpPr>
          <p:nvPr>
            <p:ph type="sldNum" sz="quarter" idx="5"/>
          </p:nvPr>
        </p:nvSpPr>
        <p:spPr/>
        <p:txBody>
          <a:bodyPr/>
          <a:lstStyle/>
          <a:p>
            <a:fld id="{4501A0F1-6387-944A-8EDE-D156E59E7AFE}" type="slidenum">
              <a:rPr lang="en-US" smtClean="0"/>
              <a:t>6</a:t>
            </a:fld>
            <a:endParaRPr lang="en-US"/>
          </a:p>
        </p:txBody>
      </p:sp>
    </p:spTree>
    <p:extLst>
      <p:ext uri="{BB962C8B-B14F-4D97-AF65-F5344CB8AC3E}">
        <p14:creationId xmlns:p14="http://schemas.microsoft.com/office/powerpoint/2010/main" val="3843474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35472-AEE6-315A-B311-D20F175BE9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4BBAD-037A-2EC4-6831-84E04DF3E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57C1D4-0F69-F033-9504-3DDA0608FC61}"/>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Use this to model (demonstrate) how to run a fun and inclusive activity and to highlight the need for the young leaders to work as a team.</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PREP</a:t>
            </a:r>
          </a:p>
          <a:p>
            <a:pPr marL="171450" indent="-171450">
              <a:buFont typeface="Arial" panose="020B0604020202020204" pitchFamily="34" charset="0"/>
              <a:buChar char="•"/>
            </a:pPr>
            <a:r>
              <a:rPr lang="en-GB" dirty="0"/>
              <a:t>Using cones or masking tape, mark out a ‘river’ between 2 parallel ‘riverbanks’ in the space (wide enough that the young leaders cannot jump across).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Use cards/sticky notes to create 4 labels (one set for each team). The labels are Chicken, Fox, Corn and Boat. </a:t>
            </a:r>
          </a:p>
        </p:txBody>
      </p:sp>
      <p:sp>
        <p:nvSpPr>
          <p:cNvPr id="4" name="Slide Number Placeholder 3">
            <a:extLst>
              <a:ext uri="{FF2B5EF4-FFF2-40B4-BE49-F238E27FC236}">
                <a16:creationId xmlns:a16="http://schemas.microsoft.com/office/drawing/2014/main" id="{D7C720CE-FFC4-B179-FEBF-F03AF2C8A203}"/>
              </a:ext>
            </a:extLst>
          </p:cNvPr>
          <p:cNvSpPr>
            <a:spLocks noGrp="1"/>
          </p:cNvSpPr>
          <p:nvPr>
            <p:ph type="sldNum" sz="quarter" idx="5"/>
          </p:nvPr>
        </p:nvSpPr>
        <p:spPr/>
        <p:txBody>
          <a:bodyPr/>
          <a:lstStyle/>
          <a:p>
            <a:fld id="{4501A0F1-6387-944A-8EDE-D156E59E7AFE}" type="slidenum">
              <a:rPr lang="en-US" smtClean="0"/>
              <a:t>7</a:t>
            </a:fld>
            <a:endParaRPr lang="en-US"/>
          </a:p>
        </p:txBody>
      </p:sp>
    </p:spTree>
    <p:extLst>
      <p:ext uri="{BB962C8B-B14F-4D97-AF65-F5344CB8AC3E}">
        <p14:creationId xmlns:p14="http://schemas.microsoft.com/office/powerpoint/2010/main" val="3938374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754C-053B-8022-5A5A-B47BC4BA3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6F8A2-5F57-28A4-3FF7-DEA9E4E68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723CE-7C9B-F115-73D3-E04E6F2856F8}"/>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Sort the young leaders into teams of 4 (or 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Give each team a set of the labels. Team members decide which of them wears each label. (If there are only 3 people in a team, do not use the Boat label.)</a:t>
            </a:r>
          </a:p>
          <a:p>
            <a:pPr marL="171450" indent="-171450">
              <a:buFont typeface="Arial" panose="020B0604020202020204" pitchFamily="34" charset="0"/>
              <a:buChar char="•"/>
            </a:pPr>
            <a:r>
              <a:rPr lang="en-GB" dirty="0"/>
              <a:t>Decide on a time limit, e.g., 10 mins. maximum.</a:t>
            </a:r>
          </a:p>
          <a:p>
            <a:pPr marL="171450" indent="-171450">
              <a:buFont typeface="Arial" panose="020B0604020202020204" pitchFamily="34" charset="0"/>
              <a:buChar char="•"/>
            </a:pPr>
            <a:r>
              <a:rPr lang="en-GB" dirty="0"/>
              <a:t>Use the slide to set the task to the teams.</a:t>
            </a:r>
          </a:p>
          <a:p>
            <a:pPr marL="171450" indent="-171450">
              <a:buFont typeface="Arial" panose="020B0604020202020204" pitchFamily="34" charset="0"/>
              <a:buChar char="•"/>
            </a:pPr>
            <a:r>
              <a:rPr lang="en-GB" dirty="0"/>
              <a:t>Encourage them to focus on their own team, rather than copying or competing against the other teams.</a:t>
            </a:r>
          </a:p>
          <a:p>
            <a:pPr marL="171450" indent="-171450">
              <a:buFont typeface="Arial" panose="020B0604020202020204" pitchFamily="34" charset="0"/>
              <a:buChar char="•"/>
            </a:pPr>
            <a:r>
              <a:rPr lang="en-GB" dirty="0"/>
              <a:t>This is a problem-solving team task so, as long as they don’t break the rules, teams may create their own solutions. Avoid coaching them!</a:t>
            </a:r>
          </a:p>
        </p:txBody>
      </p:sp>
      <p:sp>
        <p:nvSpPr>
          <p:cNvPr id="4" name="Slide Number Placeholder 3">
            <a:extLst>
              <a:ext uri="{FF2B5EF4-FFF2-40B4-BE49-F238E27FC236}">
                <a16:creationId xmlns:a16="http://schemas.microsoft.com/office/drawing/2014/main" id="{4BD1D067-91E4-59DA-43CF-652167E6CCC5}"/>
              </a:ext>
            </a:extLst>
          </p:cNvPr>
          <p:cNvSpPr>
            <a:spLocks noGrp="1"/>
          </p:cNvSpPr>
          <p:nvPr>
            <p:ph type="sldNum" sz="quarter" idx="5"/>
          </p:nvPr>
        </p:nvSpPr>
        <p:spPr/>
        <p:txBody>
          <a:bodyPr/>
          <a:lstStyle/>
          <a:p>
            <a:fld id="{4501A0F1-6387-944A-8EDE-D156E59E7AFE}" type="slidenum">
              <a:rPr lang="en-US" smtClean="0"/>
              <a:t>8</a:t>
            </a:fld>
            <a:endParaRPr lang="en-US"/>
          </a:p>
        </p:txBody>
      </p:sp>
    </p:spTree>
    <p:extLst>
      <p:ext uri="{BB962C8B-B14F-4D97-AF65-F5344CB8AC3E}">
        <p14:creationId xmlns:p14="http://schemas.microsoft.com/office/powerpoint/2010/main" val="1418727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3145A-8E43-1669-158B-3DA5A6F892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A09FC-CAB9-767C-D664-E8E0B85C19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A9C91-0AD0-3D3D-B19F-9E954A8177C6}"/>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After the task, ask the teams to reflect on how they worked together.</a:t>
            </a:r>
          </a:p>
          <a:p>
            <a:pPr marL="171450" indent="-171450">
              <a:buFont typeface="Arial" panose="020B0604020202020204" pitchFamily="34" charset="0"/>
              <a:buChar char="•"/>
            </a:pPr>
            <a:r>
              <a:rPr lang="en-GB" dirty="0"/>
              <a:t>Encourage them to focus on the process – how they worked – irrespective of the outcome.</a:t>
            </a:r>
          </a:p>
          <a:p>
            <a:pPr marL="171450" indent="-171450">
              <a:buFont typeface="Arial" panose="020B0604020202020204" pitchFamily="34" charset="0"/>
              <a:buChar char="•"/>
            </a:pPr>
            <a:r>
              <a:rPr lang="en-GB" dirty="0"/>
              <a:t>Ask each team to share one ‘help’ example and one ‘hinder’ example, preferably without repeating what other teams said. (There will be overlap with the communication skills explored in module 2.)</a:t>
            </a:r>
          </a:p>
          <a:p>
            <a:pPr marL="171450" indent="-171450">
              <a:buFont typeface="Arial" panose="020B0604020202020204" pitchFamily="34" charset="0"/>
              <a:buChar char="•"/>
            </a:pPr>
            <a:r>
              <a:rPr lang="en-GB" dirty="0"/>
              <a:t>Keep going until all of the teams’ different points have been shared.</a:t>
            </a:r>
          </a:p>
          <a:p>
            <a:pPr marL="171450" indent="-171450">
              <a:buFont typeface="Arial" panose="020B0604020202020204" pitchFamily="34" charset="0"/>
              <a:buChar char="•"/>
            </a:pPr>
            <a:r>
              <a:rPr lang="en-GB" dirty="0"/>
              <a:t>Remind the young leaders that they will need to work as a full team when they are planning and running activities for children. </a:t>
            </a:r>
          </a:p>
        </p:txBody>
      </p:sp>
      <p:sp>
        <p:nvSpPr>
          <p:cNvPr id="4" name="Slide Number Placeholder 3">
            <a:extLst>
              <a:ext uri="{FF2B5EF4-FFF2-40B4-BE49-F238E27FC236}">
                <a16:creationId xmlns:a16="http://schemas.microsoft.com/office/drawing/2014/main" id="{C8F3CD10-A902-3943-A8D4-3047A5CA2EFA}"/>
              </a:ext>
            </a:extLst>
          </p:cNvPr>
          <p:cNvSpPr>
            <a:spLocks noGrp="1"/>
          </p:cNvSpPr>
          <p:nvPr>
            <p:ph type="sldNum" sz="quarter" idx="5"/>
          </p:nvPr>
        </p:nvSpPr>
        <p:spPr/>
        <p:txBody>
          <a:bodyPr/>
          <a:lstStyle/>
          <a:p>
            <a:fld id="{4501A0F1-6387-944A-8EDE-D156E59E7AFE}" type="slidenum">
              <a:rPr lang="en-US" smtClean="0"/>
              <a:t>9</a:t>
            </a:fld>
            <a:endParaRPr lang="en-US"/>
          </a:p>
        </p:txBody>
      </p:sp>
    </p:spTree>
    <p:extLst>
      <p:ext uri="{BB962C8B-B14F-4D97-AF65-F5344CB8AC3E}">
        <p14:creationId xmlns:p14="http://schemas.microsoft.com/office/powerpoint/2010/main" val="3877087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450DD-70C2-E1CE-D094-194BDA67F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3ED4E-583A-D6CA-98FC-6C0ADB5E4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701527-133B-2909-28AF-22701FEFAEE7}"/>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Reinforce that teamwork is one of the leadership skills.</a:t>
            </a:r>
          </a:p>
          <a:p>
            <a:pPr marL="171450" indent="-171450">
              <a:buFont typeface="Arial" panose="020B0604020202020204" pitchFamily="34" charset="0"/>
              <a:buChar char="•"/>
            </a:pPr>
            <a:r>
              <a:rPr lang="en-GB" dirty="0"/>
              <a:t>Use this slide to summarise how </a:t>
            </a:r>
            <a:r>
              <a:rPr lang="en-GB" u="sng" dirty="0"/>
              <a:t>each</a:t>
            </a:r>
            <a:r>
              <a:rPr lang="en-GB" dirty="0"/>
              <a:t> young leader can contribute to the overall team, i.e., what they can do as an individual to create good teamwork.</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55E6A373-97A9-A4A7-7F2D-54225BE261C4}"/>
              </a:ext>
            </a:extLst>
          </p:cNvPr>
          <p:cNvSpPr>
            <a:spLocks noGrp="1"/>
          </p:cNvSpPr>
          <p:nvPr>
            <p:ph type="sldNum" sz="quarter" idx="5"/>
          </p:nvPr>
        </p:nvSpPr>
        <p:spPr/>
        <p:txBody>
          <a:bodyPr/>
          <a:lstStyle/>
          <a:p>
            <a:fld id="{4501A0F1-6387-944A-8EDE-D156E59E7AFE}" type="slidenum">
              <a:rPr lang="en-US" smtClean="0"/>
              <a:t>10</a:t>
            </a:fld>
            <a:endParaRPr lang="en-US"/>
          </a:p>
        </p:txBody>
      </p:sp>
    </p:spTree>
    <p:extLst>
      <p:ext uri="{BB962C8B-B14F-4D97-AF65-F5344CB8AC3E}">
        <p14:creationId xmlns:p14="http://schemas.microsoft.com/office/powerpoint/2010/main" val="931890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751356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0915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6256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3112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67692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209238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2B17BD-68D3-514F-ABF1-840D43ACAF6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50529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2B17BD-68D3-514F-ABF1-840D43ACAF6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405996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B17BD-68D3-514F-ABF1-840D43ACAF6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1612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4527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76468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B17BD-68D3-514F-ABF1-840D43ACAF6F}"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F06B1-8598-804A-8861-32FAC6A5F10B}" type="slidenum">
              <a:rPr lang="en-US" smtClean="0"/>
              <a:t>‹#›</a:t>
            </a:fld>
            <a:endParaRPr lang="en-US"/>
          </a:p>
        </p:txBody>
      </p:sp>
    </p:spTree>
    <p:extLst>
      <p:ext uri="{BB962C8B-B14F-4D97-AF65-F5344CB8AC3E}">
        <p14:creationId xmlns:p14="http://schemas.microsoft.com/office/powerpoint/2010/main" val="118366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2.sv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2.sv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2.sv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ver_art_1.png"/>
          <p:cNvPicPr>
            <a:picLocks noChangeAspect="1"/>
          </p:cNvPicPr>
          <p:nvPr/>
        </p:nvPicPr>
        <p:blipFill>
          <a:blip r:embed="rId3"/>
          <a:stretch>
            <a:fillRect/>
          </a:stretch>
        </p:blipFill>
        <p:spPr>
          <a:xfrm>
            <a:off x="0" y="0"/>
            <a:ext cx="12192000" cy="6858000"/>
          </a:xfrm>
          <a:prstGeom prst="rect">
            <a:avLst/>
          </a:prstGeom>
        </p:spPr>
      </p:pic>
      <p:pic>
        <p:nvPicPr>
          <p:cNvPr id="3" name="Picture 2" descr="cover_art_2.png"/>
          <p:cNvPicPr>
            <a:picLocks noChangeAspect="1"/>
          </p:cNvPicPr>
          <p:nvPr/>
        </p:nvPicPr>
        <p:blipFill>
          <a:blip r:embed="rId4"/>
          <a:stretch>
            <a:fillRect/>
          </a:stretch>
        </p:blipFill>
        <p:spPr>
          <a:xfrm>
            <a:off x="8415710" y="2241755"/>
            <a:ext cx="4272579" cy="4882946"/>
          </a:xfrm>
          <a:prstGeom prst="rect">
            <a:avLst/>
          </a:prstGeom>
        </p:spPr>
      </p:pic>
      <p:pic>
        <p:nvPicPr>
          <p:cNvPr id="4" name="Picture 3" descr="cover_art_3.png"/>
          <p:cNvPicPr>
            <a:picLocks noChangeAspect="1"/>
          </p:cNvPicPr>
          <p:nvPr/>
        </p:nvPicPr>
        <p:blipFill>
          <a:blip r:embed="rId5"/>
          <a:stretch>
            <a:fillRect/>
          </a:stretch>
        </p:blipFill>
        <p:spPr>
          <a:xfrm>
            <a:off x="496289" y="2499725"/>
            <a:ext cx="7615324" cy="1090127"/>
          </a:xfrm>
          <a:prstGeom prst="rect">
            <a:avLst/>
          </a:prstGeom>
        </p:spPr>
      </p:pic>
    </p:spTree>
    <p:extLst>
      <p:ext uri="{BB962C8B-B14F-4D97-AF65-F5344CB8AC3E}">
        <p14:creationId xmlns:p14="http://schemas.microsoft.com/office/powerpoint/2010/main" val="856621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A5220-C84E-0527-E71F-02FFB2F7DB87}"/>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26D8A0F4-BDFD-8E74-E22A-89720378465C}"/>
              </a:ext>
            </a:extLst>
          </p:cNvPr>
          <p:cNvSpPr txBox="1">
            <a:spLocks noChangeArrowheads="1"/>
          </p:cNvSpPr>
          <p:nvPr/>
        </p:nvSpPr>
        <p:spPr bwMode="auto">
          <a:xfrm>
            <a:off x="270199" y="497344"/>
            <a:ext cx="11651602"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Teamwork skills</a:t>
            </a:r>
          </a:p>
          <a:p>
            <a:pPr eaLnBrk="1" hangingPunct="1"/>
            <a:endParaRPr lang="en-GB" sz="1400" b="1" dirty="0">
              <a:solidFill>
                <a:srgbClr val="1E22AA"/>
              </a:solidFill>
              <a:latin typeface="Arial" panose="020B0604020202020204" pitchFamily="34" charset="0"/>
              <a:cs typeface="Arial" panose="020B0604020202020204" pitchFamily="34" charset="0"/>
            </a:endParaRPr>
          </a:p>
          <a:p>
            <a:r>
              <a:rPr lang="en-GB" sz="2800" dirty="0">
                <a:solidFill>
                  <a:srgbClr val="1E22AA"/>
                </a:solidFill>
                <a:latin typeface="Arial" panose="020B0604020202020204" pitchFamily="34" charset="0"/>
                <a:cs typeface="Arial" panose="020B0604020202020204" pitchFamily="34" charset="0"/>
              </a:rPr>
              <a:t>As a good team worker, I…</a:t>
            </a:r>
          </a:p>
          <a:p>
            <a:endParaRPr lang="en-GB" sz="2800" dirty="0">
              <a:solidFill>
                <a:srgbClr val="1E22AA"/>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Do as I am asked</a:t>
            </a:r>
          </a:p>
          <a:p>
            <a:pPr marL="457200" indent="-457200">
              <a:lnSpc>
                <a:spcPct val="150000"/>
              </a:lnSpc>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Share ideas, resources and the workload</a:t>
            </a:r>
          </a:p>
          <a:p>
            <a:pPr marL="457200" indent="-457200">
              <a:lnSpc>
                <a:spcPct val="150000"/>
              </a:lnSpc>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Help others and accept help when I need it</a:t>
            </a:r>
          </a:p>
          <a:p>
            <a:pPr marL="457200" indent="-457200">
              <a:lnSpc>
                <a:spcPct val="150000"/>
              </a:lnSpc>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Try to find agreement (instead of focusing on disagreements)</a:t>
            </a:r>
          </a:p>
          <a:p>
            <a:pPr marL="457200" indent="-457200">
              <a:lnSpc>
                <a:spcPct val="150000"/>
              </a:lnSpc>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Work towards the team’s goal, not just my own</a:t>
            </a:r>
          </a:p>
          <a:p>
            <a:endParaRPr lang="en-GB" sz="3200" dirty="0">
              <a:solidFill>
                <a:srgbClr val="1E22A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694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B2CB30-3FD5-56C8-ED85-2906B4083AE1}"/>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D94C6F7E-E469-3490-B67E-7796726DD47E}"/>
              </a:ext>
            </a:extLst>
          </p:cNvPr>
          <p:cNvSpPr txBox="1">
            <a:spLocks noChangeArrowheads="1"/>
          </p:cNvSpPr>
          <p:nvPr/>
        </p:nvSpPr>
        <p:spPr bwMode="auto">
          <a:xfrm>
            <a:off x="298476" y="374226"/>
            <a:ext cx="10901363" cy="1938992"/>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3400" b="1" kern="1200" dirty="0">
              <a:solidFill>
                <a:schemeClr val="bg1"/>
              </a:solidFill>
              <a:latin typeface="+mj-lt"/>
              <a:ea typeface="+mj-ea"/>
              <a:cs typeface="+mj-cs"/>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How will activities be run?</a:t>
            </a:r>
          </a:p>
        </p:txBody>
      </p:sp>
    </p:spTree>
    <p:extLst>
      <p:ext uri="{BB962C8B-B14F-4D97-AF65-F5344CB8AC3E}">
        <p14:creationId xmlns:p14="http://schemas.microsoft.com/office/powerpoint/2010/main" val="365000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BF9F7-3310-2195-F9EA-92CB2F3B3E51}"/>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2A642D89-0553-8B37-9E32-7DF2EF48D459}"/>
              </a:ext>
            </a:extLst>
          </p:cNvPr>
          <p:cNvSpPr txBox="1">
            <a:spLocks noChangeArrowheads="1"/>
          </p:cNvSpPr>
          <p:nvPr/>
        </p:nvSpPr>
        <p:spPr bwMode="auto">
          <a:xfrm>
            <a:off x="285951" y="380266"/>
            <a:ext cx="11906049"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000" b="1" dirty="0">
                <a:solidFill>
                  <a:srgbClr val="1E22AA"/>
                </a:solidFill>
                <a:latin typeface="Arial" panose="020B0604020202020204" pitchFamily="34" charset="0"/>
                <a:cs typeface="Arial" panose="020B0604020202020204" pitchFamily="34" charset="0"/>
              </a:rPr>
              <a:t>Everyone should have SMILES during activities   </a:t>
            </a:r>
          </a:p>
          <a:p>
            <a:pPr algn="l" eaLnBrk="1" hangingPunct="1"/>
            <a:endParaRPr lang="en-GB" sz="4400" dirty="0">
              <a:solidFill>
                <a:srgbClr val="009FE3"/>
              </a:solidFill>
              <a:latin typeface="Arial" panose="020B0604020202020204" pitchFamily="34" charset="0"/>
              <a:cs typeface="Arial" panose="020B0604020202020204" pitchFamily="34" charset="0"/>
            </a:endParaRPr>
          </a:p>
        </p:txBody>
      </p:sp>
      <p:graphicFrame>
        <p:nvGraphicFramePr>
          <p:cNvPr id="11" name="Content Placeholder 10">
            <a:extLst>
              <a:ext uri="{FF2B5EF4-FFF2-40B4-BE49-F238E27FC236}">
                <a16:creationId xmlns:a16="http://schemas.microsoft.com/office/drawing/2014/main" id="{48F1F79C-1C02-C752-D512-A04B044211F3}"/>
              </a:ext>
            </a:extLst>
          </p:cNvPr>
          <p:cNvGraphicFramePr>
            <a:graphicFrameLocks noGrp="1"/>
          </p:cNvGraphicFramePr>
          <p:nvPr>
            <p:ph idx="1"/>
            <p:extLst>
              <p:ext uri="{D42A27DB-BD31-4B8C-83A1-F6EECF244321}">
                <p14:modId xmlns:p14="http://schemas.microsoft.com/office/powerpoint/2010/main" val="3483365810"/>
              </p:ext>
            </p:extLst>
          </p:nvPr>
        </p:nvGraphicFramePr>
        <p:xfrm>
          <a:off x="838200" y="1307828"/>
          <a:ext cx="10515600" cy="4450080"/>
        </p:xfrm>
        <a:graphic>
          <a:graphicData uri="http://schemas.openxmlformats.org/drawingml/2006/table">
            <a:tbl>
              <a:tblPr firstRow="1" bandRow="1">
                <a:tableStyleId>{9D7B26C5-4107-4FEC-AEDC-1716B250A1EF}</a:tableStyleId>
              </a:tblPr>
              <a:tblGrid>
                <a:gridCol w="859972">
                  <a:extLst>
                    <a:ext uri="{9D8B030D-6E8A-4147-A177-3AD203B41FA5}">
                      <a16:colId xmlns:a16="http://schemas.microsoft.com/office/drawing/2014/main" val="521434089"/>
                    </a:ext>
                  </a:extLst>
                </a:gridCol>
                <a:gridCol w="2547257">
                  <a:extLst>
                    <a:ext uri="{9D8B030D-6E8A-4147-A177-3AD203B41FA5}">
                      <a16:colId xmlns:a16="http://schemas.microsoft.com/office/drawing/2014/main" val="2036109629"/>
                    </a:ext>
                  </a:extLst>
                </a:gridCol>
                <a:gridCol w="7108371">
                  <a:extLst>
                    <a:ext uri="{9D8B030D-6E8A-4147-A177-3AD203B41FA5}">
                      <a16:colId xmlns:a16="http://schemas.microsoft.com/office/drawing/2014/main" val="482508351"/>
                    </a:ext>
                  </a:extLst>
                </a:gridCol>
              </a:tblGrid>
              <a:tr h="529681">
                <a:tc>
                  <a:txBody>
                    <a:bodyPr/>
                    <a:lstStyle/>
                    <a:p>
                      <a:r>
                        <a:rPr lang="en-GB" sz="4000" b="1" dirty="0">
                          <a:solidFill>
                            <a:srgbClr val="009FE3"/>
                          </a:solidFill>
                          <a:latin typeface="Arial" panose="020B0604020202020204" pitchFamily="34" charset="0"/>
                          <a:cs typeface="Arial" panose="020B0604020202020204" pitchFamily="34" charset="0"/>
                        </a:rPr>
                        <a:t>S</a:t>
                      </a:r>
                    </a:p>
                  </a:txBody>
                  <a:tcPr anchor="ctr"/>
                </a:tc>
                <a:tc>
                  <a:txBody>
                    <a:bodyPr/>
                    <a:lstStyle/>
                    <a:p>
                      <a:r>
                        <a:rPr lang="en-GB" sz="2800" b="0" dirty="0">
                          <a:latin typeface="Arial" panose="020B0604020202020204" pitchFamily="34" charset="0"/>
                          <a:cs typeface="Arial" panose="020B0604020202020204" pitchFamily="34" charset="0"/>
                        </a:rPr>
                        <a:t>Safe</a:t>
                      </a:r>
                    </a:p>
                  </a:txBody>
                  <a:tcPr anchor="ctr"/>
                </a:tc>
                <a:tc>
                  <a:txBody>
                    <a:bodyPr/>
                    <a:lstStyle/>
                    <a:p>
                      <a:r>
                        <a:rPr lang="en-GB" sz="2400" b="0" dirty="0">
                          <a:latin typeface="Arial" panose="020B0604020202020204" pitchFamily="34" charset="0"/>
                          <a:cs typeface="Arial" panose="020B0604020202020204" pitchFamily="34" charset="0"/>
                        </a:rPr>
                        <a:t>Children are safe and feel safe.</a:t>
                      </a:r>
                    </a:p>
                  </a:txBody>
                  <a:tcPr anchor="ctr"/>
                </a:tc>
                <a:extLst>
                  <a:ext uri="{0D108BD9-81ED-4DB2-BD59-A6C34878D82A}">
                    <a16:rowId xmlns:a16="http://schemas.microsoft.com/office/drawing/2014/main" val="4095219702"/>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M</a:t>
                      </a:r>
                    </a:p>
                  </a:txBody>
                  <a:tcPr anchor="ctr"/>
                </a:tc>
                <a:tc>
                  <a:txBody>
                    <a:bodyPr/>
                    <a:lstStyle/>
                    <a:p>
                      <a:r>
                        <a:rPr lang="en-GB" sz="2800" dirty="0">
                          <a:latin typeface="Arial" panose="020B0604020202020204" pitchFamily="34" charset="0"/>
                          <a:cs typeface="Arial" panose="020B0604020202020204" pitchFamily="34" charset="0"/>
                        </a:rPr>
                        <a:t>Maximum participation</a:t>
                      </a:r>
                    </a:p>
                  </a:txBody>
                  <a:tcPr anchor="ctr"/>
                </a:tc>
                <a:tc>
                  <a:txBody>
                    <a:bodyPr/>
                    <a:lstStyle/>
                    <a:p>
                      <a:r>
                        <a:rPr lang="en-GB" sz="2400" dirty="0">
                          <a:latin typeface="Arial" panose="020B0604020202020204" pitchFamily="34" charset="0"/>
                          <a:cs typeface="Arial" panose="020B0604020202020204" pitchFamily="34" charset="0"/>
                        </a:rPr>
                        <a:t>Children are involved as much as they want to be.</a:t>
                      </a:r>
                    </a:p>
                  </a:txBody>
                  <a:tcPr anchor="ctr"/>
                </a:tc>
                <a:extLst>
                  <a:ext uri="{0D108BD9-81ED-4DB2-BD59-A6C34878D82A}">
                    <a16:rowId xmlns:a16="http://schemas.microsoft.com/office/drawing/2014/main" val="4262474900"/>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I</a:t>
                      </a:r>
                    </a:p>
                  </a:txBody>
                  <a:tcPr anchor="ctr"/>
                </a:tc>
                <a:tc>
                  <a:txBody>
                    <a:bodyPr/>
                    <a:lstStyle/>
                    <a:p>
                      <a:r>
                        <a:rPr lang="en-GB" sz="2800" dirty="0">
                          <a:latin typeface="Arial" panose="020B0604020202020204" pitchFamily="34" charset="0"/>
                          <a:cs typeface="Arial" panose="020B0604020202020204" pitchFamily="34" charset="0"/>
                        </a:rPr>
                        <a:t>Included</a:t>
                      </a:r>
                    </a:p>
                  </a:txBody>
                  <a:tcPr anchor="ctr"/>
                </a:tc>
                <a:tc>
                  <a:txBody>
                    <a:bodyPr/>
                    <a:lstStyle/>
                    <a:p>
                      <a:r>
                        <a:rPr lang="en-GB" sz="2400" dirty="0">
                          <a:latin typeface="Arial" panose="020B0604020202020204" pitchFamily="34" charset="0"/>
                          <a:cs typeface="Arial" panose="020B0604020202020204" pitchFamily="34" charset="0"/>
                        </a:rPr>
                        <a:t>All children can take part.</a:t>
                      </a:r>
                    </a:p>
                  </a:txBody>
                  <a:tcPr anchor="ctr"/>
                </a:tc>
                <a:extLst>
                  <a:ext uri="{0D108BD9-81ED-4DB2-BD59-A6C34878D82A}">
                    <a16:rowId xmlns:a16="http://schemas.microsoft.com/office/drawing/2014/main" val="3955231912"/>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L</a:t>
                      </a:r>
                    </a:p>
                  </a:txBody>
                  <a:tcPr anchor="ctr"/>
                </a:tc>
                <a:tc>
                  <a:txBody>
                    <a:bodyPr/>
                    <a:lstStyle/>
                    <a:p>
                      <a:r>
                        <a:rPr lang="en-GB" sz="2800" dirty="0">
                          <a:latin typeface="Arial" panose="020B0604020202020204" pitchFamily="34" charset="0"/>
                          <a:cs typeface="Arial" panose="020B0604020202020204" pitchFamily="34" charset="0"/>
                        </a:rPr>
                        <a:t>Learning</a:t>
                      </a:r>
                    </a:p>
                  </a:txBody>
                  <a:tcPr anchor="ctr"/>
                </a:tc>
                <a:tc>
                  <a:txBody>
                    <a:bodyPr/>
                    <a:lstStyle/>
                    <a:p>
                      <a:r>
                        <a:rPr lang="en-GB" sz="2400" dirty="0">
                          <a:latin typeface="Arial" panose="020B0604020202020204" pitchFamily="34" charset="0"/>
                          <a:cs typeface="Arial" panose="020B0604020202020204" pitchFamily="34" charset="0"/>
                        </a:rPr>
                        <a:t>Children learn different skills (not just physical).</a:t>
                      </a:r>
                    </a:p>
                  </a:txBody>
                  <a:tcPr anchor="ctr"/>
                </a:tc>
                <a:extLst>
                  <a:ext uri="{0D108BD9-81ED-4DB2-BD59-A6C34878D82A}">
                    <a16:rowId xmlns:a16="http://schemas.microsoft.com/office/drawing/2014/main" val="3741897397"/>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E</a:t>
                      </a:r>
                    </a:p>
                  </a:txBody>
                  <a:tcPr anchor="ctr"/>
                </a:tc>
                <a:tc>
                  <a:txBody>
                    <a:bodyPr/>
                    <a:lstStyle/>
                    <a:p>
                      <a:r>
                        <a:rPr lang="en-GB" sz="2800" dirty="0">
                          <a:latin typeface="Arial" panose="020B0604020202020204" pitchFamily="34" charset="0"/>
                          <a:cs typeface="Arial" panose="020B0604020202020204" pitchFamily="34" charset="0"/>
                        </a:rPr>
                        <a:t>Enjoyment</a:t>
                      </a:r>
                    </a:p>
                  </a:txBody>
                  <a:tcPr anchor="ctr"/>
                </a:tc>
                <a:tc>
                  <a:txBody>
                    <a:bodyPr/>
                    <a:lstStyle/>
                    <a:p>
                      <a:r>
                        <a:rPr lang="en-GB" sz="2400" dirty="0">
                          <a:latin typeface="Arial" panose="020B0604020202020204" pitchFamily="34" charset="0"/>
                          <a:cs typeface="Arial" panose="020B0604020202020204" pitchFamily="34" charset="0"/>
                        </a:rPr>
                        <a:t>Activities match children’s interests.</a:t>
                      </a:r>
                    </a:p>
                  </a:txBody>
                  <a:tcPr anchor="ctr"/>
                </a:tc>
                <a:extLst>
                  <a:ext uri="{0D108BD9-81ED-4DB2-BD59-A6C34878D82A}">
                    <a16:rowId xmlns:a16="http://schemas.microsoft.com/office/drawing/2014/main" val="898909811"/>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S</a:t>
                      </a:r>
                    </a:p>
                  </a:txBody>
                  <a:tcPr anchor="ctr"/>
                </a:tc>
                <a:tc>
                  <a:txBody>
                    <a:bodyPr/>
                    <a:lstStyle/>
                    <a:p>
                      <a:r>
                        <a:rPr lang="en-GB" sz="2800" dirty="0">
                          <a:latin typeface="Arial" panose="020B0604020202020204" pitchFamily="34" charset="0"/>
                          <a:cs typeface="Arial" panose="020B0604020202020204" pitchFamily="34" charset="0"/>
                        </a:rPr>
                        <a:t>Success</a:t>
                      </a:r>
                    </a:p>
                  </a:txBody>
                  <a:tcPr anchor="ctr"/>
                </a:tc>
                <a:tc>
                  <a:txBody>
                    <a:bodyPr/>
                    <a:lstStyle/>
                    <a:p>
                      <a:r>
                        <a:rPr lang="en-GB" sz="2400" dirty="0">
                          <a:latin typeface="Arial" panose="020B0604020202020204" pitchFamily="34" charset="0"/>
                          <a:cs typeface="Arial" panose="020B0604020202020204" pitchFamily="34" charset="0"/>
                        </a:rPr>
                        <a:t>Children feel pleased with themselves.</a:t>
                      </a:r>
                      <a:endParaRPr lang="en-GB" sz="2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7291962"/>
                  </a:ext>
                </a:extLst>
              </a:tr>
            </a:tbl>
          </a:graphicData>
        </a:graphic>
      </p:graphicFrame>
    </p:spTree>
    <p:extLst>
      <p:ext uri="{BB962C8B-B14F-4D97-AF65-F5344CB8AC3E}">
        <p14:creationId xmlns:p14="http://schemas.microsoft.com/office/powerpoint/2010/main" val="3903047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23172-90F7-E576-AC85-8263DBB882A4}"/>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2A1FDE89-7025-4A18-EA00-4137AC717161}"/>
              </a:ext>
            </a:extLst>
          </p:cNvPr>
          <p:cNvSpPr txBox="1">
            <a:spLocks noChangeArrowheads="1"/>
          </p:cNvSpPr>
          <p:nvPr/>
        </p:nvSpPr>
        <p:spPr bwMode="auto">
          <a:xfrm>
            <a:off x="285951" y="502186"/>
            <a:ext cx="11212206"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000" b="1" dirty="0">
                <a:solidFill>
                  <a:srgbClr val="1E22AA"/>
                </a:solidFill>
                <a:latin typeface="Arial" panose="020B0604020202020204" pitchFamily="34" charset="0"/>
                <a:cs typeface="Arial" panose="020B0604020202020204" pitchFamily="34" charset="0"/>
              </a:rPr>
              <a:t>Examples of SMILES in a tag game</a:t>
            </a:r>
          </a:p>
          <a:p>
            <a:pPr algn="l" eaLnBrk="1" hangingPunct="1"/>
            <a:endParaRPr lang="en-GB" sz="4800" dirty="0">
              <a:solidFill>
                <a:srgbClr val="009FE3"/>
              </a:solidFill>
              <a:latin typeface="Arial" panose="020B0604020202020204" pitchFamily="34" charset="0"/>
              <a:cs typeface="Arial" panose="020B0604020202020204" pitchFamily="34" charset="0"/>
            </a:endParaRPr>
          </a:p>
        </p:txBody>
      </p:sp>
      <p:graphicFrame>
        <p:nvGraphicFramePr>
          <p:cNvPr id="11" name="Content Placeholder 10">
            <a:extLst>
              <a:ext uri="{FF2B5EF4-FFF2-40B4-BE49-F238E27FC236}">
                <a16:creationId xmlns:a16="http://schemas.microsoft.com/office/drawing/2014/main" id="{BFECB200-55AC-6D78-1A99-002A3669F7F3}"/>
              </a:ext>
            </a:extLst>
          </p:cNvPr>
          <p:cNvGraphicFramePr>
            <a:graphicFrameLocks noGrp="1"/>
          </p:cNvGraphicFramePr>
          <p:nvPr>
            <p:ph idx="1"/>
            <p:extLst>
              <p:ext uri="{D42A27DB-BD31-4B8C-83A1-F6EECF244321}">
                <p14:modId xmlns:p14="http://schemas.microsoft.com/office/powerpoint/2010/main" val="3348505474"/>
              </p:ext>
            </p:extLst>
          </p:nvPr>
        </p:nvGraphicFramePr>
        <p:xfrm>
          <a:off x="838200" y="1416586"/>
          <a:ext cx="10515600" cy="4450080"/>
        </p:xfrm>
        <a:graphic>
          <a:graphicData uri="http://schemas.openxmlformats.org/drawingml/2006/table">
            <a:tbl>
              <a:tblPr firstRow="1" bandRow="1">
                <a:tableStyleId>{9D7B26C5-4107-4FEC-AEDC-1716B250A1EF}</a:tableStyleId>
              </a:tblPr>
              <a:tblGrid>
                <a:gridCol w="859972">
                  <a:extLst>
                    <a:ext uri="{9D8B030D-6E8A-4147-A177-3AD203B41FA5}">
                      <a16:colId xmlns:a16="http://schemas.microsoft.com/office/drawing/2014/main" val="521434089"/>
                    </a:ext>
                  </a:extLst>
                </a:gridCol>
                <a:gridCol w="2547257">
                  <a:extLst>
                    <a:ext uri="{9D8B030D-6E8A-4147-A177-3AD203B41FA5}">
                      <a16:colId xmlns:a16="http://schemas.microsoft.com/office/drawing/2014/main" val="2036109629"/>
                    </a:ext>
                  </a:extLst>
                </a:gridCol>
                <a:gridCol w="7108371">
                  <a:extLst>
                    <a:ext uri="{9D8B030D-6E8A-4147-A177-3AD203B41FA5}">
                      <a16:colId xmlns:a16="http://schemas.microsoft.com/office/drawing/2014/main" val="482508351"/>
                    </a:ext>
                  </a:extLst>
                </a:gridCol>
              </a:tblGrid>
              <a:tr h="529681">
                <a:tc>
                  <a:txBody>
                    <a:bodyPr/>
                    <a:lstStyle/>
                    <a:p>
                      <a:r>
                        <a:rPr lang="en-GB" sz="4000" b="1" dirty="0">
                          <a:solidFill>
                            <a:srgbClr val="009FE3"/>
                          </a:solidFill>
                          <a:latin typeface="Arial" panose="020B0604020202020204" pitchFamily="34" charset="0"/>
                          <a:cs typeface="Arial" panose="020B0604020202020204" pitchFamily="34" charset="0"/>
                        </a:rPr>
                        <a:t>S</a:t>
                      </a:r>
                    </a:p>
                  </a:txBody>
                  <a:tcPr anchor="ctr"/>
                </a:tc>
                <a:tc>
                  <a:txBody>
                    <a:bodyPr/>
                    <a:lstStyle/>
                    <a:p>
                      <a:r>
                        <a:rPr lang="en-GB" sz="2800" b="0" dirty="0">
                          <a:latin typeface="Arial" panose="020B0604020202020204" pitchFamily="34" charset="0"/>
                          <a:cs typeface="Arial" panose="020B0604020202020204" pitchFamily="34" charset="0"/>
                        </a:rPr>
                        <a:t>Safe</a:t>
                      </a:r>
                    </a:p>
                  </a:txBody>
                  <a:tcPr anchor="ctr"/>
                </a:tc>
                <a:tc>
                  <a:txBody>
                    <a:bodyPr/>
                    <a:lstStyle/>
                    <a:p>
                      <a:r>
                        <a:rPr lang="en-GB" sz="2400" b="0" dirty="0">
                          <a:latin typeface="Arial" panose="020B0604020202020204" pitchFamily="34" charset="0"/>
                          <a:cs typeface="Arial" panose="020B0604020202020204" pitchFamily="34" charset="0"/>
                        </a:rPr>
                        <a:t>Only tag players between shoulder and knee.</a:t>
                      </a:r>
                    </a:p>
                  </a:txBody>
                  <a:tcPr anchor="ctr"/>
                </a:tc>
                <a:extLst>
                  <a:ext uri="{0D108BD9-81ED-4DB2-BD59-A6C34878D82A}">
                    <a16:rowId xmlns:a16="http://schemas.microsoft.com/office/drawing/2014/main" val="4095219702"/>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M</a:t>
                      </a:r>
                    </a:p>
                  </a:txBody>
                  <a:tcPr anchor="ctr"/>
                </a:tc>
                <a:tc>
                  <a:txBody>
                    <a:bodyPr/>
                    <a:lstStyle/>
                    <a:p>
                      <a:r>
                        <a:rPr lang="en-GB" sz="2800" dirty="0">
                          <a:latin typeface="Arial" panose="020B0604020202020204" pitchFamily="34" charset="0"/>
                          <a:cs typeface="Arial" panose="020B0604020202020204" pitchFamily="34" charset="0"/>
                        </a:rPr>
                        <a:t>Maximum participation</a:t>
                      </a:r>
                    </a:p>
                  </a:txBody>
                  <a:tcPr anchor="ctr"/>
                </a:tc>
                <a:tc>
                  <a:txBody>
                    <a:bodyPr/>
                    <a:lstStyle/>
                    <a:p>
                      <a:r>
                        <a:rPr lang="en-GB" sz="2400" dirty="0">
                          <a:latin typeface="Arial" panose="020B0604020202020204" pitchFamily="34" charset="0"/>
                          <a:cs typeface="Arial" panose="020B0604020202020204" pitchFamily="34" charset="0"/>
                        </a:rPr>
                        <a:t>No one is ‘out’ – they become an extra tagger.</a:t>
                      </a:r>
                    </a:p>
                  </a:txBody>
                  <a:tcPr anchor="ctr"/>
                </a:tc>
                <a:extLst>
                  <a:ext uri="{0D108BD9-81ED-4DB2-BD59-A6C34878D82A}">
                    <a16:rowId xmlns:a16="http://schemas.microsoft.com/office/drawing/2014/main" val="4262474900"/>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I</a:t>
                      </a:r>
                    </a:p>
                  </a:txBody>
                  <a:tcPr anchor="ctr"/>
                </a:tc>
                <a:tc>
                  <a:txBody>
                    <a:bodyPr/>
                    <a:lstStyle/>
                    <a:p>
                      <a:r>
                        <a:rPr lang="en-GB" sz="2800" dirty="0">
                          <a:latin typeface="Arial" panose="020B0604020202020204" pitchFamily="34" charset="0"/>
                          <a:cs typeface="Arial" panose="020B0604020202020204" pitchFamily="34" charset="0"/>
                        </a:rPr>
                        <a:t>Included</a:t>
                      </a:r>
                    </a:p>
                  </a:txBody>
                  <a:tcPr anchor="ctr"/>
                </a:tc>
                <a:tc>
                  <a:txBody>
                    <a:bodyPr/>
                    <a:lstStyle/>
                    <a:p>
                      <a:r>
                        <a:rPr lang="en-GB" sz="2400" dirty="0">
                          <a:latin typeface="Arial" panose="020B0604020202020204" pitchFamily="34" charset="0"/>
                          <a:cs typeface="Arial" panose="020B0604020202020204" pitchFamily="34" charset="0"/>
                        </a:rPr>
                        <a:t>Make a no-tag rest zone for some players.</a:t>
                      </a:r>
                    </a:p>
                  </a:txBody>
                  <a:tcPr anchor="ctr"/>
                </a:tc>
                <a:extLst>
                  <a:ext uri="{0D108BD9-81ED-4DB2-BD59-A6C34878D82A}">
                    <a16:rowId xmlns:a16="http://schemas.microsoft.com/office/drawing/2014/main" val="3955231912"/>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L</a:t>
                      </a:r>
                    </a:p>
                  </a:txBody>
                  <a:tcPr anchor="ctr"/>
                </a:tc>
                <a:tc>
                  <a:txBody>
                    <a:bodyPr/>
                    <a:lstStyle/>
                    <a:p>
                      <a:r>
                        <a:rPr lang="en-GB" sz="2800" dirty="0">
                          <a:latin typeface="Arial" panose="020B0604020202020204" pitchFamily="34" charset="0"/>
                          <a:cs typeface="Arial" panose="020B0604020202020204" pitchFamily="34" charset="0"/>
                        </a:rPr>
                        <a:t>Learning</a:t>
                      </a:r>
                    </a:p>
                  </a:txBody>
                  <a:tcPr anchor="ctr"/>
                </a:tc>
                <a:tc>
                  <a:txBody>
                    <a:bodyPr/>
                    <a:lstStyle/>
                    <a:p>
                      <a:r>
                        <a:rPr lang="en-GB" sz="2400" dirty="0">
                          <a:latin typeface="Arial" panose="020B0604020202020204" pitchFamily="34" charset="0"/>
                          <a:cs typeface="Arial" panose="020B0604020202020204" pitchFamily="34" charset="0"/>
                        </a:rPr>
                        <a:t>Play in tag teams so players learn teamwork.</a:t>
                      </a:r>
                    </a:p>
                  </a:txBody>
                  <a:tcPr anchor="ctr"/>
                </a:tc>
                <a:extLst>
                  <a:ext uri="{0D108BD9-81ED-4DB2-BD59-A6C34878D82A}">
                    <a16:rowId xmlns:a16="http://schemas.microsoft.com/office/drawing/2014/main" val="3741897397"/>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E</a:t>
                      </a:r>
                    </a:p>
                  </a:txBody>
                  <a:tcPr anchor="ctr"/>
                </a:tc>
                <a:tc>
                  <a:txBody>
                    <a:bodyPr/>
                    <a:lstStyle/>
                    <a:p>
                      <a:r>
                        <a:rPr lang="en-GB" sz="2800" dirty="0">
                          <a:latin typeface="Arial" panose="020B0604020202020204" pitchFamily="34" charset="0"/>
                          <a:cs typeface="Arial" panose="020B0604020202020204" pitchFamily="34" charset="0"/>
                        </a:rPr>
                        <a:t>Enjoyment</a:t>
                      </a:r>
                    </a:p>
                  </a:txBody>
                  <a:tcPr anchor="ctr"/>
                </a:tc>
                <a:tc>
                  <a:txBody>
                    <a:bodyPr/>
                    <a:lstStyle/>
                    <a:p>
                      <a:r>
                        <a:rPr lang="en-GB" sz="2400" dirty="0">
                          <a:latin typeface="Arial" panose="020B0604020202020204" pitchFamily="34" charset="0"/>
                          <a:cs typeface="Arial" panose="020B0604020202020204" pitchFamily="34" charset="0"/>
                        </a:rPr>
                        <a:t>Ask children for their tag game ideas.</a:t>
                      </a:r>
                    </a:p>
                  </a:txBody>
                  <a:tcPr anchor="ctr"/>
                </a:tc>
                <a:extLst>
                  <a:ext uri="{0D108BD9-81ED-4DB2-BD59-A6C34878D82A}">
                    <a16:rowId xmlns:a16="http://schemas.microsoft.com/office/drawing/2014/main" val="898909811"/>
                  </a:ext>
                </a:extLst>
              </a:tr>
              <a:tr h="529681">
                <a:tc>
                  <a:txBody>
                    <a:bodyPr/>
                    <a:lstStyle/>
                    <a:p>
                      <a:r>
                        <a:rPr lang="en-GB" sz="4000" b="1" dirty="0">
                          <a:solidFill>
                            <a:srgbClr val="009FE3"/>
                          </a:solidFill>
                          <a:latin typeface="Arial" panose="020B0604020202020204" pitchFamily="34" charset="0"/>
                          <a:cs typeface="Arial" panose="020B0604020202020204" pitchFamily="34" charset="0"/>
                        </a:rPr>
                        <a:t>S</a:t>
                      </a:r>
                    </a:p>
                  </a:txBody>
                  <a:tcPr anchor="ctr"/>
                </a:tc>
                <a:tc>
                  <a:txBody>
                    <a:bodyPr/>
                    <a:lstStyle/>
                    <a:p>
                      <a:r>
                        <a:rPr lang="en-GB" sz="2800" dirty="0">
                          <a:latin typeface="Arial" panose="020B0604020202020204" pitchFamily="34" charset="0"/>
                          <a:cs typeface="Arial" panose="020B0604020202020204" pitchFamily="34" charset="0"/>
                        </a:rPr>
                        <a:t>Success</a:t>
                      </a:r>
                    </a:p>
                  </a:txBody>
                  <a:tcPr anchor="ctr"/>
                </a:tc>
                <a:tc>
                  <a:txBody>
                    <a:bodyPr/>
                    <a:lstStyle/>
                    <a:p>
                      <a:r>
                        <a:rPr lang="en-GB" sz="2400" dirty="0">
                          <a:latin typeface="Arial" panose="020B0604020202020204" pitchFamily="34" charset="0"/>
                          <a:cs typeface="Arial" panose="020B0604020202020204" pitchFamily="34" charset="0"/>
                        </a:rPr>
                        <a:t>Celebrate joining in – not number of tags.</a:t>
                      </a:r>
                      <a:endParaRPr lang="en-GB" sz="2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7291962"/>
                  </a:ext>
                </a:extLst>
              </a:tr>
            </a:tbl>
          </a:graphicData>
        </a:graphic>
      </p:graphicFrame>
    </p:spTree>
    <p:extLst>
      <p:ext uri="{BB962C8B-B14F-4D97-AF65-F5344CB8AC3E}">
        <p14:creationId xmlns:p14="http://schemas.microsoft.com/office/powerpoint/2010/main" val="2891033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0598A-DD30-557A-0EE8-C59E712C9FD6}"/>
            </a:ext>
          </a:extLst>
        </p:cNvPr>
        <p:cNvGrpSpPr/>
        <p:nvPr/>
      </p:nvGrpSpPr>
      <p:grpSpPr>
        <a:xfrm>
          <a:off x="0" y="0"/>
          <a:ext cx="0" cy="0"/>
          <a:chOff x="0" y="0"/>
          <a:chExt cx="0" cy="0"/>
        </a:xfrm>
      </p:grpSpPr>
      <p:pic>
        <p:nvPicPr>
          <p:cNvPr id="16" name="Picture 15"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42EEF217-81BF-5EB1-8A4E-03C3E54BD18C}"/>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How will you make SMILES?</a:t>
            </a:r>
          </a:p>
        </p:txBody>
      </p:sp>
      <p:sp>
        <p:nvSpPr>
          <p:cNvPr id="14" name="Content Placeholder 13">
            <a:extLst>
              <a:ext uri="{FF2B5EF4-FFF2-40B4-BE49-F238E27FC236}">
                <a16:creationId xmlns:a16="http://schemas.microsoft.com/office/drawing/2014/main" id="{C57F266A-99EE-5B50-A7AD-325C6E4C358A}"/>
              </a:ext>
            </a:extLst>
          </p:cNvPr>
          <p:cNvSpPr>
            <a:spLocks noGrp="1"/>
          </p:cNvSpPr>
          <p:nvPr>
            <p:ph sz="half" idx="1"/>
          </p:nvPr>
        </p:nvSpPr>
        <p:spPr>
          <a:xfrm>
            <a:off x="681317" y="1697671"/>
            <a:ext cx="5623560" cy="4351338"/>
          </a:xfrm>
        </p:spPr>
        <p:txBody>
          <a:bodyPr/>
          <a:lstStyle/>
          <a:p>
            <a:pPr marL="0" indent="0">
              <a:lnSpc>
                <a:spcPct val="100000"/>
              </a:lnSpc>
              <a:buNone/>
            </a:pPr>
            <a:r>
              <a:rPr lang="en-GB" dirty="0">
                <a:latin typeface="Arial" panose="020B0604020202020204" pitchFamily="34" charset="0"/>
                <a:cs typeface="Arial" panose="020B0604020202020204" pitchFamily="34" charset="0"/>
              </a:rPr>
              <a:t>In your group, play a simple </a:t>
            </a:r>
            <a:r>
              <a:rPr lang="en-GB" b="1" dirty="0">
                <a:latin typeface="Arial" panose="020B0604020202020204" pitchFamily="34" charset="0"/>
                <a:cs typeface="Arial" panose="020B0604020202020204" pitchFamily="34" charset="0"/>
              </a:rPr>
              <a:t>target game</a:t>
            </a:r>
            <a:r>
              <a:rPr lang="en-GB" dirty="0">
                <a:latin typeface="Arial" panose="020B0604020202020204" pitchFamily="34" charset="0"/>
                <a:cs typeface="Arial" panose="020B0604020202020204" pitchFamily="34" charset="0"/>
              </a:rPr>
              <a:t>.</a:t>
            </a:r>
            <a:endParaRPr lang="en-GB" b="1" dirty="0">
              <a:latin typeface="Arial" panose="020B0604020202020204" pitchFamily="34" charset="0"/>
              <a:cs typeface="Arial" panose="020B0604020202020204" pitchFamily="34" charset="0"/>
            </a:endParaRP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How will you run it so that it makes SMILES?</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Focus on </a:t>
            </a:r>
            <a:r>
              <a:rPr lang="en-GB" b="1" dirty="0">
                <a:latin typeface="Arial" panose="020B0604020202020204" pitchFamily="34" charset="0"/>
                <a:cs typeface="Arial" panose="020B0604020202020204" pitchFamily="34" charset="0"/>
              </a:rPr>
              <a:t>ideas</a:t>
            </a:r>
            <a:r>
              <a:rPr lang="en-GB" dirty="0">
                <a:latin typeface="Arial" panose="020B0604020202020204" pitchFamily="34" charset="0"/>
                <a:cs typeface="Arial" panose="020B0604020202020204" pitchFamily="34" charset="0"/>
              </a:rPr>
              <a:t> for the letters your group was given.</a:t>
            </a:r>
          </a:p>
        </p:txBody>
      </p:sp>
      <p:sp>
        <p:nvSpPr>
          <p:cNvPr id="15" name="Content Placeholder 14">
            <a:extLst>
              <a:ext uri="{FF2B5EF4-FFF2-40B4-BE49-F238E27FC236}">
                <a16:creationId xmlns:a16="http://schemas.microsoft.com/office/drawing/2014/main" id="{832EAC37-2C1F-8E4C-D8B3-65B40E705526}"/>
              </a:ext>
            </a:extLst>
          </p:cNvPr>
          <p:cNvSpPr>
            <a:spLocks noGrp="1"/>
          </p:cNvSpPr>
          <p:nvPr>
            <p:ph sz="half" idx="2"/>
          </p:nvPr>
        </p:nvSpPr>
        <p:spPr>
          <a:xfrm>
            <a:off x="6487807" y="1697671"/>
            <a:ext cx="4820274" cy="3468689"/>
          </a:xfrm>
          <a:solidFill>
            <a:schemeClr val="bg1">
              <a:lumMod val="95000"/>
            </a:schemeClr>
          </a:solidFill>
          <a:ln>
            <a:solidFill>
              <a:srgbClr val="1E22AA"/>
            </a:solidFill>
          </a:ln>
        </p:spPr>
        <p:txBody>
          <a:bodyPr>
            <a:normAutofit/>
          </a:bodyPr>
          <a:lstStyle/>
          <a:p>
            <a:r>
              <a:rPr lang="en-GB" sz="3200" b="1" dirty="0">
                <a:solidFill>
                  <a:srgbClr val="009FE3"/>
                </a:solidFill>
                <a:latin typeface="Arial" panose="020B0604020202020204" pitchFamily="34" charset="0"/>
                <a:cs typeface="Arial" panose="020B0604020202020204" pitchFamily="34" charset="0"/>
              </a:rPr>
              <a:t>S</a:t>
            </a:r>
            <a:r>
              <a:rPr lang="en-GB" sz="3200" dirty="0">
                <a:latin typeface="Arial" panose="020B0604020202020204" pitchFamily="34" charset="0"/>
                <a:cs typeface="Arial" panose="020B0604020202020204" pitchFamily="34" charset="0"/>
              </a:rPr>
              <a:t>afe</a:t>
            </a:r>
          </a:p>
          <a:p>
            <a:r>
              <a:rPr lang="en-GB" sz="3200" b="1" dirty="0">
                <a:solidFill>
                  <a:srgbClr val="009FE3"/>
                </a:solidFill>
                <a:latin typeface="Arial" panose="020B0604020202020204" pitchFamily="34" charset="0"/>
                <a:cs typeface="Arial" panose="020B0604020202020204" pitchFamily="34" charset="0"/>
              </a:rPr>
              <a:t>M</a:t>
            </a:r>
            <a:r>
              <a:rPr lang="en-GB" sz="3200" dirty="0">
                <a:latin typeface="Arial" panose="020B0604020202020204" pitchFamily="34" charset="0"/>
                <a:cs typeface="Arial" panose="020B0604020202020204" pitchFamily="34" charset="0"/>
              </a:rPr>
              <a:t>aximum participation</a:t>
            </a:r>
          </a:p>
          <a:p>
            <a:r>
              <a:rPr lang="en-GB" sz="3200" b="1" dirty="0">
                <a:solidFill>
                  <a:srgbClr val="009FE3"/>
                </a:solidFill>
                <a:latin typeface="Arial" panose="020B0604020202020204" pitchFamily="34" charset="0"/>
                <a:cs typeface="Arial" panose="020B0604020202020204" pitchFamily="34" charset="0"/>
              </a:rPr>
              <a:t>I</a:t>
            </a:r>
            <a:r>
              <a:rPr lang="en-GB" sz="3200" dirty="0">
                <a:latin typeface="Arial" panose="020B0604020202020204" pitchFamily="34" charset="0"/>
                <a:cs typeface="Arial" panose="020B0604020202020204" pitchFamily="34" charset="0"/>
              </a:rPr>
              <a:t>ncluded</a:t>
            </a:r>
          </a:p>
          <a:p>
            <a:r>
              <a:rPr lang="en-GB" sz="3200" b="1" dirty="0">
                <a:solidFill>
                  <a:srgbClr val="009FE3"/>
                </a:solidFill>
                <a:latin typeface="Arial" panose="020B0604020202020204" pitchFamily="34" charset="0"/>
                <a:cs typeface="Arial" panose="020B0604020202020204" pitchFamily="34" charset="0"/>
              </a:rPr>
              <a:t>L</a:t>
            </a:r>
            <a:r>
              <a:rPr lang="en-GB" sz="3200" dirty="0">
                <a:latin typeface="Arial" panose="020B0604020202020204" pitchFamily="34" charset="0"/>
                <a:cs typeface="Arial" panose="020B0604020202020204" pitchFamily="34" charset="0"/>
              </a:rPr>
              <a:t>earning</a:t>
            </a:r>
          </a:p>
          <a:p>
            <a:r>
              <a:rPr lang="en-GB" sz="3200" b="1" dirty="0">
                <a:solidFill>
                  <a:srgbClr val="009FE3"/>
                </a:solidFill>
                <a:latin typeface="Arial" panose="020B0604020202020204" pitchFamily="34" charset="0"/>
                <a:cs typeface="Arial" panose="020B0604020202020204" pitchFamily="34" charset="0"/>
              </a:rPr>
              <a:t>E</a:t>
            </a:r>
            <a:r>
              <a:rPr lang="en-GB" sz="3200" dirty="0">
                <a:latin typeface="Arial" panose="020B0604020202020204" pitchFamily="34" charset="0"/>
                <a:cs typeface="Arial" panose="020B0604020202020204" pitchFamily="34" charset="0"/>
              </a:rPr>
              <a:t>njoyment</a:t>
            </a:r>
          </a:p>
          <a:p>
            <a:r>
              <a:rPr lang="en-GB" sz="3200" b="1" dirty="0">
                <a:solidFill>
                  <a:srgbClr val="009FE3"/>
                </a:solidFill>
                <a:latin typeface="Arial" panose="020B0604020202020204" pitchFamily="34" charset="0"/>
                <a:cs typeface="Arial" panose="020B0604020202020204" pitchFamily="34" charset="0"/>
              </a:rPr>
              <a:t>S</a:t>
            </a:r>
            <a:r>
              <a:rPr lang="en-GB" sz="3200" dirty="0">
                <a:latin typeface="Arial" panose="020B0604020202020204" pitchFamily="34" charset="0"/>
                <a:cs typeface="Arial" panose="020B0604020202020204" pitchFamily="34" charset="0"/>
              </a:rPr>
              <a:t>uccess</a:t>
            </a:r>
          </a:p>
        </p:txBody>
      </p:sp>
      <p:pic>
        <p:nvPicPr>
          <p:cNvPr id="3" name="Picture 2">
            <a:extLst>
              <a:ext uri="{FF2B5EF4-FFF2-40B4-BE49-F238E27FC236}">
                <a16:creationId xmlns:a16="http://schemas.microsoft.com/office/drawing/2014/main" id="{9B26D9CE-474F-F992-FE18-11306BAD8A51}"/>
              </a:ext>
            </a:extLst>
          </p:cNvPr>
          <p:cNvPicPr>
            <a:picLocks noChangeAspect="1"/>
          </p:cNvPicPr>
          <p:nvPr/>
        </p:nvPicPr>
        <p:blipFill>
          <a:blip r:embed="rId4"/>
          <a:srcRect l="56914" t="30370" r="18000" b="34074"/>
          <a:stretch>
            <a:fillRect/>
          </a:stretch>
        </p:blipFill>
        <p:spPr>
          <a:xfrm>
            <a:off x="9543103" y="3078103"/>
            <a:ext cx="1065308" cy="1006590"/>
          </a:xfrm>
          <a:prstGeom prst="rect">
            <a:avLst/>
          </a:prstGeom>
        </p:spPr>
      </p:pic>
    </p:spTree>
    <p:extLst>
      <p:ext uri="{BB962C8B-B14F-4D97-AF65-F5344CB8AC3E}">
        <p14:creationId xmlns:p14="http://schemas.microsoft.com/office/powerpoint/2010/main" val="3788665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ection_blue.png"/>
          <p:cNvPicPr>
            <a:picLocks noChangeAspect="1"/>
          </p:cNvPicPr>
          <p:nvPr/>
        </p:nvPicPr>
        <p:blipFill>
          <a:blip r:embed="rId3"/>
          <a:stretch>
            <a:fillRect/>
          </a:stretch>
        </p:blipFill>
        <p:spPr>
          <a:xfrm>
            <a:off x="0" y="0"/>
            <a:ext cx="12192000" cy="6858000"/>
          </a:xfrm>
          <a:prstGeom prst="rect">
            <a:avLst/>
          </a:prstGeom>
        </p:spPr>
      </p:pic>
      <p:sp>
        <p:nvSpPr>
          <p:cNvPr id="5"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3742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How will activities be adapted?</a:t>
            </a:r>
            <a:endParaRPr lang="en-US" sz="5400" b="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626630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E021-317A-A4F0-F57C-1264D6BF9E6D}"/>
            </a:ext>
          </a:extLst>
        </p:cNvPr>
        <p:cNvGrpSpPr/>
        <p:nvPr/>
      </p:nvGrpSpPr>
      <p:grpSpPr>
        <a:xfrm>
          <a:off x="0" y="0"/>
          <a:ext cx="0" cy="0"/>
          <a:chOff x="0" y="0"/>
          <a:chExt cx="0" cy="0"/>
        </a:xfrm>
      </p:grpSpPr>
      <p:pic>
        <p:nvPicPr>
          <p:cNvPr id="15" name="Picture 14"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0CDBD41B-0A58-42A3-3703-452A8B0EFAD0}"/>
              </a:ext>
            </a:extLst>
          </p:cNvPr>
          <p:cNvSpPr txBox="1">
            <a:spLocks noChangeArrowheads="1"/>
          </p:cNvSpPr>
          <p:nvPr/>
        </p:nvSpPr>
        <p:spPr bwMode="auto">
          <a:xfrm>
            <a:off x="441940" y="573284"/>
            <a:ext cx="96571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Making SMILES for everyone</a:t>
            </a:r>
          </a:p>
        </p:txBody>
      </p:sp>
      <p:sp>
        <p:nvSpPr>
          <p:cNvPr id="8" name="Content Placeholder 7">
            <a:extLst>
              <a:ext uri="{FF2B5EF4-FFF2-40B4-BE49-F238E27FC236}">
                <a16:creationId xmlns:a16="http://schemas.microsoft.com/office/drawing/2014/main" id="{30154104-7F3E-1AA1-C35D-7280FD37E21D}"/>
              </a:ext>
            </a:extLst>
          </p:cNvPr>
          <p:cNvSpPr>
            <a:spLocks noGrp="1"/>
          </p:cNvSpPr>
          <p:nvPr>
            <p:ph sz="half" idx="1"/>
          </p:nvPr>
        </p:nvSpPr>
        <p:spPr>
          <a:xfrm>
            <a:off x="838200" y="1825625"/>
            <a:ext cx="5181600" cy="3965575"/>
          </a:xfrm>
        </p:spPr>
        <p:txBody>
          <a:bodyPr>
            <a:normAutofit/>
          </a:bodyPr>
          <a:lstStyle/>
          <a:p>
            <a:pPr marL="0" indent="0">
              <a:lnSpc>
                <a:spcPct val="110000"/>
              </a:lnSpc>
              <a:buNone/>
            </a:pPr>
            <a:r>
              <a:rPr lang="en-GB" dirty="0">
                <a:latin typeface="Arial" panose="020B0604020202020204" pitchFamily="34" charset="0"/>
                <a:cs typeface="Arial" panose="020B0604020202020204" pitchFamily="34" charset="0"/>
              </a:rPr>
              <a:t>If children do not have SMILES during an activity…</a:t>
            </a:r>
          </a:p>
          <a:p>
            <a:pPr marL="0" indent="0">
              <a:lnSpc>
                <a:spcPct val="110000"/>
              </a:lnSpc>
              <a:buNone/>
            </a:pPr>
            <a:endParaRPr lang="en-GB" dirty="0">
              <a:latin typeface="Arial" panose="020B0604020202020204" pitchFamily="34" charset="0"/>
              <a:cs typeface="Arial" panose="020B0604020202020204" pitchFamily="34" charset="0"/>
            </a:endParaRPr>
          </a:p>
          <a:p>
            <a:pPr marL="0" indent="0">
              <a:lnSpc>
                <a:spcPct val="110000"/>
              </a:lnSpc>
              <a:buNone/>
            </a:pPr>
            <a:r>
              <a:rPr lang="en-GB" dirty="0">
                <a:latin typeface="Arial" panose="020B0604020202020204" pitchFamily="34" charset="0"/>
                <a:cs typeface="Arial" panose="020B0604020202020204" pitchFamily="34" charset="0"/>
              </a:rPr>
              <a:t>…you need to adapt the activity to suit the children.</a:t>
            </a:r>
          </a:p>
          <a:p>
            <a:pPr marL="0" indent="0">
              <a:lnSpc>
                <a:spcPct val="110000"/>
              </a:lnSpc>
              <a:buNone/>
            </a:pPr>
            <a:endParaRPr lang="en-GB" dirty="0">
              <a:latin typeface="Arial" panose="020B0604020202020204" pitchFamily="34" charset="0"/>
              <a:cs typeface="Arial" panose="020B0604020202020204" pitchFamily="34" charset="0"/>
            </a:endParaRPr>
          </a:p>
          <a:p>
            <a:pPr marL="0" indent="0">
              <a:lnSpc>
                <a:spcPct val="110000"/>
              </a:lnSpc>
              <a:buNone/>
            </a:pPr>
            <a:r>
              <a:rPr lang="en-GB" dirty="0">
                <a:latin typeface="Arial" panose="020B0604020202020204" pitchFamily="34" charset="0"/>
                <a:cs typeface="Arial" panose="020B0604020202020204" pitchFamily="34" charset="0"/>
              </a:rPr>
              <a:t>You will need to </a:t>
            </a:r>
            <a:r>
              <a:rPr lang="en-GB" b="1" dirty="0">
                <a:solidFill>
                  <a:srgbClr val="009FE3"/>
                </a:solidFill>
                <a:latin typeface="Arial" panose="020B0604020202020204" pitchFamily="34" charset="0"/>
                <a:cs typeface="Arial" panose="020B0604020202020204" pitchFamily="34" charset="0"/>
              </a:rPr>
              <a:t>STEP</a:t>
            </a:r>
            <a:r>
              <a:rPr lang="en-GB" dirty="0">
                <a:latin typeface="Arial" panose="020B0604020202020204" pitchFamily="34" charset="0"/>
                <a:cs typeface="Arial" panose="020B0604020202020204" pitchFamily="34" charset="0"/>
              </a:rPr>
              <a:t> in.</a:t>
            </a:r>
          </a:p>
        </p:txBody>
      </p:sp>
      <p:pic>
        <p:nvPicPr>
          <p:cNvPr id="5" name="Picture 4">
            <a:extLst>
              <a:ext uri="{FF2B5EF4-FFF2-40B4-BE49-F238E27FC236}">
                <a16:creationId xmlns:a16="http://schemas.microsoft.com/office/drawing/2014/main" id="{A5565018-798B-77EE-B460-565E0FCCE2FE}"/>
              </a:ext>
            </a:extLst>
          </p:cNvPr>
          <p:cNvPicPr>
            <a:picLocks noChangeAspect="1"/>
          </p:cNvPicPr>
          <p:nvPr/>
        </p:nvPicPr>
        <p:blipFill>
          <a:blip r:embed="rId4"/>
          <a:stretch>
            <a:fillRect/>
          </a:stretch>
        </p:blipFill>
        <p:spPr>
          <a:xfrm>
            <a:off x="6515100" y="1338241"/>
            <a:ext cx="5181600" cy="5181600"/>
          </a:xfrm>
          <a:prstGeom prst="rect">
            <a:avLst/>
          </a:prstGeom>
        </p:spPr>
      </p:pic>
    </p:spTree>
    <p:extLst>
      <p:ext uri="{BB962C8B-B14F-4D97-AF65-F5344CB8AC3E}">
        <p14:creationId xmlns:p14="http://schemas.microsoft.com/office/powerpoint/2010/main" val="1824204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3144F-F45B-624E-C2C6-1C7150F724FC}"/>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1B749A3-32E9-318A-DD72-E4CD1484E85E}"/>
              </a:ext>
            </a:extLst>
          </p:cNvPr>
          <p:cNvSpPr txBox="1">
            <a:spLocks noChangeArrowheads="1"/>
          </p:cNvSpPr>
          <p:nvPr/>
        </p:nvSpPr>
        <p:spPr bwMode="auto">
          <a:xfrm>
            <a:off x="441939" y="373794"/>
            <a:ext cx="10351569" cy="126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STEP in to change an activity</a:t>
            </a:r>
          </a:p>
          <a:p>
            <a:pPr algn="l" eaLnBrk="1" hangingPunct="1"/>
            <a:r>
              <a:rPr lang="en-GB" sz="2800" b="1" dirty="0">
                <a:solidFill>
                  <a:srgbClr val="1E22AA"/>
                </a:solidFill>
                <a:latin typeface="Arial" panose="020B0604020202020204" pitchFamily="34" charset="0"/>
                <a:cs typeface="Arial" panose="020B0604020202020204" pitchFamily="34" charset="0"/>
              </a:rPr>
              <a:t>You can change…</a:t>
            </a:r>
          </a:p>
        </p:txBody>
      </p:sp>
      <p:graphicFrame>
        <p:nvGraphicFramePr>
          <p:cNvPr id="11" name="Content Placeholder 10">
            <a:extLst>
              <a:ext uri="{FF2B5EF4-FFF2-40B4-BE49-F238E27FC236}">
                <a16:creationId xmlns:a16="http://schemas.microsoft.com/office/drawing/2014/main" id="{30681C12-7635-48CC-0617-15F5C72A82E6}"/>
              </a:ext>
            </a:extLst>
          </p:cNvPr>
          <p:cNvGraphicFramePr>
            <a:graphicFrameLocks noGrp="1"/>
          </p:cNvGraphicFramePr>
          <p:nvPr>
            <p:ph idx="1"/>
            <p:extLst>
              <p:ext uri="{D42A27DB-BD31-4B8C-83A1-F6EECF244321}">
                <p14:modId xmlns:p14="http://schemas.microsoft.com/office/powerpoint/2010/main" val="1824411723"/>
              </p:ext>
            </p:extLst>
          </p:nvPr>
        </p:nvGraphicFramePr>
        <p:xfrm>
          <a:off x="1036321" y="2017712"/>
          <a:ext cx="9757188" cy="3179127"/>
        </p:xfrm>
        <a:graphic>
          <a:graphicData uri="http://schemas.openxmlformats.org/drawingml/2006/table">
            <a:tbl>
              <a:tblPr firstRow="1" bandRow="1">
                <a:tableStyleId>{616DA210-FB5B-4158-B5E0-FEB733F419BA}</a:tableStyleId>
              </a:tblPr>
              <a:tblGrid>
                <a:gridCol w="3313255">
                  <a:extLst>
                    <a:ext uri="{9D8B030D-6E8A-4147-A177-3AD203B41FA5}">
                      <a16:colId xmlns:a16="http://schemas.microsoft.com/office/drawing/2014/main" val="521434089"/>
                    </a:ext>
                  </a:extLst>
                </a:gridCol>
                <a:gridCol w="6443933">
                  <a:extLst>
                    <a:ext uri="{9D8B030D-6E8A-4147-A177-3AD203B41FA5}">
                      <a16:colId xmlns:a16="http://schemas.microsoft.com/office/drawing/2014/main" val="2036109629"/>
                    </a:ext>
                  </a:extLst>
                </a:gridCol>
              </a:tblGrid>
              <a:tr h="810339">
                <a:tc>
                  <a:txBody>
                    <a:bodyPr/>
                    <a:lstStyle/>
                    <a:p>
                      <a:r>
                        <a:rPr lang="en-GB" sz="4000" b="1" dirty="0">
                          <a:solidFill>
                            <a:srgbClr val="009FE3"/>
                          </a:solidFill>
                          <a:latin typeface="Arial" panose="020B0604020202020204" pitchFamily="34" charset="0"/>
                          <a:cs typeface="Arial" panose="020B0604020202020204" pitchFamily="34" charset="0"/>
                        </a:rPr>
                        <a:t>S</a:t>
                      </a:r>
                      <a:r>
                        <a:rPr lang="en-GB" sz="4000" b="0" dirty="0">
                          <a:solidFill>
                            <a:srgbClr val="1E22AA"/>
                          </a:solidFill>
                          <a:latin typeface="Arial" panose="020B0604020202020204" pitchFamily="34" charset="0"/>
                          <a:cs typeface="Arial" panose="020B0604020202020204" pitchFamily="34" charset="0"/>
                        </a:rPr>
                        <a:t>pace</a:t>
                      </a:r>
                    </a:p>
                  </a:txBody>
                  <a:tcPr anchor="ctr"/>
                </a:tc>
                <a:tc>
                  <a:txBody>
                    <a:bodyPr/>
                    <a:lstStyle/>
                    <a:p>
                      <a:r>
                        <a:rPr lang="en-GB" sz="2800" b="1" dirty="0">
                          <a:latin typeface="Arial" panose="020B0604020202020204" pitchFamily="34" charset="0"/>
                          <a:cs typeface="Arial" panose="020B0604020202020204" pitchFamily="34" charset="0"/>
                        </a:rPr>
                        <a:t>Where</a:t>
                      </a:r>
                      <a:r>
                        <a:rPr lang="en-GB" sz="2800" b="0" dirty="0">
                          <a:latin typeface="Arial" panose="020B0604020202020204" pitchFamily="34" charset="0"/>
                          <a:cs typeface="Arial" panose="020B0604020202020204" pitchFamily="34" charset="0"/>
                        </a:rPr>
                        <a:t> it is happening.</a:t>
                      </a:r>
                    </a:p>
                  </a:txBody>
                  <a:tcPr anchor="ctr"/>
                </a:tc>
                <a:extLst>
                  <a:ext uri="{0D108BD9-81ED-4DB2-BD59-A6C34878D82A}">
                    <a16:rowId xmlns:a16="http://schemas.microsoft.com/office/drawing/2014/main" val="4095219702"/>
                  </a:ext>
                </a:extLst>
              </a:tr>
              <a:tr h="789596">
                <a:tc>
                  <a:txBody>
                    <a:bodyPr/>
                    <a:lstStyle/>
                    <a:p>
                      <a:r>
                        <a:rPr lang="en-GB" sz="4000" b="1" dirty="0">
                          <a:solidFill>
                            <a:srgbClr val="009FE3"/>
                          </a:solidFill>
                          <a:latin typeface="Arial" panose="020B0604020202020204" pitchFamily="34" charset="0"/>
                          <a:cs typeface="Arial" panose="020B0604020202020204" pitchFamily="34" charset="0"/>
                        </a:rPr>
                        <a:t>T</a:t>
                      </a:r>
                      <a:r>
                        <a:rPr lang="en-GB" sz="4000" b="0" dirty="0">
                          <a:solidFill>
                            <a:srgbClr val="1E22AA"/>
                          </a:solidFill>
                          <a:latin typeface="Arial" panose="020B0604020202020204" pitchFamily="34" charset="0"/>
                          <a:cs typeface="Arial" panose="020B0604020202020204" pitchFamily="34" charset="0"/>
                        </a:rPr>
                        <a:t>ask</a:t>
                      </a:r>
                    </a:p>
                  </a:txBody>
                  <a:tcPr anchor="ctr"/>
                </a:tc>
                <a:tc>
                  <a:txBody>
                    <a:bodyPr/>
                    <a:lstStyle/>
                    <a:p>
                      <a:r>
                        <a:rPr lang="en-GB" sz="2800" b="1" dirty="0">
                          <a:latin typeface="Arial" panose="020B0604020202020204" pitchFamily="34" charset="0"/>
                          <a:cs typeface="Arial" panose="020B0604020202020204" pitchFamily="34" charset="0"/>
                        </a:rPr>
                        <a:t>How</a:t>
                      </a:r>
                      <a:r>
                        <a:rPr lang="en-GB" sz="2800" dirty="0">
                          <a:latin typeface="Arial" panose="020B0604020202020204" pitchFamily="34" charset="0"/>
                          <a:cs typeface="Arial" panose="020B0604020202020204" pitchFamily="34" charset="0"/>
                        </a:rPr>
                        <a:t> it is happening.</a:t>
                      </a:r>
                    </a:p>
                  </a:txBody>
                  <a:tcPr anchor="ctr"/>
                </a:tc>
                <a:extLst>
                  <a:ext uri="{0D108BD9-81ED-4DB2-BD59-A6C34878D82A}">
                    <a16:rowId xmlns:a16="http://schemas.microsoft.com/office/drawing/2014/main" val="4262474900"/>
                  </a:ext>
                </a:extLst>
              </a:tr>
              <a:tr h="789596">
                <a:tc>
                  <a:txBody>
                    <a:bodyPr/>
                    <a:lstStyle/>
                    <a:p>
                      <a:r>
                        <a:rPr lang="en-GB" sz="4000" b="1" dirty="0">
                          <a:solidFill>
                            <a:srgbClr val="009FE3"/>
                          </a:solidFill>
                          <a:latin typeface="Arial" panose="020B0604020202020204" pitchFamily="34" charset="0"/>
                          <a:cs typeface="Arial" panose="020B0604020202020204" pitchFamily="34" charset="0"/>
                        </a:rPr>
                        <a:t>E</a:t>
                      </a:r>
                      <a:r>
                        <a:rPr lang="en-GB" sz="4000" b="0" dirty="0">
                          <a:solidFill>
                            <a:srgbClr val="1E22AA"/>
                          </a:solidFill>
                          <a:latin typeface="Arial" panose="020B0604020202020204" pitchFamily="34" charset="0"/>
                          <a:cs typeface="Arial" panose="020B0604020202020204" pitchFamily="34" charset="0"/>
                        </a:rPr>
                        <a:t>quipment</a:t>
                      </a:r>
                    </a:p>
                  </a:txBody>
                  <a:tcPr anchor="ctr"/>
                </a:tc>
                <a:tc>
                  <a:txBody>
                    <a:bodyPr/>
                    <a:lstStyle/>
                    <a:p>
                      <a:r>
                        <a:rPr lang="en-GB" sz="2800" b="1" dirty="0">
                          <a:latin typeface="Arial" panose="020B0604020202020204" pitchFamily="34" charset="0"/>
                          <a:cs typeface="Arial" panose="020B0604020202020204" pitchFamily="34" charset="0"/>
                        </a:rPr>
                        <a:t>What</a:t>
                      </a:r>
                      <a:r>
                        <a:rPr lang="en-GB" sz="2800" dirty="0">
                          <a:latin typeface="Arial" panose="020B0604020202020204" pitchFamily="34" charset="0"/>
                          <a:cs typeface="Arial" panose="020B0604020202020204" pitchFamily="34" charset="0"/>
                        </a:rPr>
                        <a:t> is being used.</a:t>
                      </a:r>
                    </a:p>
                  </a:txBody>
                  <a:tcPr anchor="ctr"/>
                </a:tc>
                <a:extLst>
                  <a:ext uri="{0D108BD9-81ED-4DB2-BD59-A6C34878D82A}">
                    <a16:rowId xmlns:a16="http://schemas.microsoft.com/office/drawing/2014/main" val="3955231912"/>
                  </a:ext>
                </a:extLst>
              </a:tr>
              <a:tr h="789596">
                <a:tc>
                  <a:txBody>
                    <a:bodyPr/>
                    <a:lstStyle/>
                    <a:p>
                      <a:r>
                        <a:rPr lang="en-GB" sz="4000" b="1" dirty="0">
                          <a:solidFill>
                            <a:srgbClr val="009FE3"/>
                          </a:solidFill>
                          <a:latin typeface="Arial" panose="020B0604020202020204" pitchFamily="34" charset="0"/>
                          <a:cs typeface="Arial" panose="020B0604020202020204" pitchFamily="34" charset="0"/>
                        </a:rPr>
                        <a:t>P</a:t>
                      </a:r>
                      <a:r>
                        <a:rPr lang="en-GB" sz="4000" b="0" dirty="0">
                          <a:solidFill>
                            <a:srgbClr val="1E22AA"/>
                          </a:solidFill>
                          <a:latin typeface="Arial" panose="020B0604020202020204" pitchFamily="34" charset="0"/>
                          <a:cs typeface="Arial" panose="020B0604020202020204" pitchFamily="34" charset="0"/>
                        </a:rPr>
                        <a:t>eople</a:t>
                      </a:r>
                    </a:p>
                  </a:txBody>
                  <a:tcPr anchor="ctr"/>
                </a:tc>
                <a:tc>
                  <a:txBody>
                    <a:bodyPr/>
                    <a:lstStyle/>
                    <a:p>
                      <a:r>
                        <a:rPr lang="en-GB" sz="2800" b="1" dirty="0">
                          <a:latin typeface="Arial" panose="020B0604020202020204" pitchFamily="34" charset="0"/>
                          <a:cs typeface="Arial" panose="020B0604020202020204" pitchFamily="34" charset="0"/>
                        </a:rPr>
                        <a:t>Who</a:t>
                      </a:r>
                      <a:r>
                        <a:rPr lang="en-GB" sz="2800" dirty="0">
                          <a:latin typeface="Arial" panose="020B0604020202020204" pitchFamily="34" charset="0"/>
                          <a:cs typeface="Arial" panose="020B0604020202020204" pitchFamily="34" charset="0"/>
                        </a:rPr>
                        <a:t> is doing what.</a:t>
                      </a:r>
                    </a:p>
                  </a:txBody>
                  <a:tcPr anchor="ctr"/>
                </a:tc>
                <a:extLst>
                  <a:ext uri="{0D108BD9-81ED-4DB2-BD59-A6C34878D82A}">
                    <a16:rowId xmlns:a16="http://schemas.microsoft.com/office/drawing/2014/main" val="3741897397"/>
                  </a:ext>
                </a:extLst>
              </a:tr>
            </a:tbl>
          </a:graphicData>
        </a:graphic>
      </p:graphicFrame>
      <p:pic>
        <p:nvPicPr>
          <p:cNvPr id="13" name="Graphic 12" descr="Dance steps outline">
            <a:extLst>
              <a:ext uri="{FF2B5EF4-FFF2-40B4-BE49-F238E27FC236}">
                <a16:creationId xmlns:a16="http://schemas.microsoft.com/office/drawing/2014/main" id="{B62388EF-CD3E-684C-AE65-4C05C16010C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593573" y="351930"/>
            <a:ext cx="1283748" cy="1283748"/>
          </a:xfrm>
          <a:prstGeom prst="rect">
            <a:avLst/>
          </a:prstGeom>
        </p:spPr>
      </p:pic>
    </p:spTree>
    <p:extLst>
      <p:ext uri="{BB962C8B-B14F-4D97-AF65-F5344CB8AC3E}">
        <p14:creationId xmlns:p14="http://schemas.microsoft.com/office/powerpoint/2010/main" val="3728089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3A4F4C-9C8C-F55C-4815-86A965A2FA3F}"/>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DB45C77-FE45-D13B-0A41-85C843C960EC}"/>
              </a:ext>
            </a:extLst>
          </p:cNvPr>
          <p:cNvSpPr txBox="1">
            <a:spLocks noChangeArrowheads="1"/>
          </p:cNvSpPr>
          <p:nvPr/>
        </p:nvSpPr>
        <p:spPr bwMode="auto">
          <a:xfrm>
            <a:off x="441939" y="373794"/>
            <a:ext cx="4424701" cy="126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Space </a:t>
            </a:r>
          </a:p>
          <a:p>
            <a:pPr algn="l" eaLnBrk="1" hangingPunct="1"/>
            <a:r>
              <a:rPr lang="en-GB" sz="2800" b="1" dirty="0">
                <a:solidFill>
                  <a:srgbClr val="1E22AA"/>
                </a:solidFill>
                <a:latin typeface="Arial" panose="020B0604020202020204" pitchFamily="34" charset="0"/>
                <a:cs typeface="Arial" panose="020B0604020202020204" pitchFamily="34" charset="0"/>
              </a:rPr>
              <a:t>You can change…</a:t>
            </a:r>
          </a:p>
        </p:txBody>
      </p:sp>
      <p:pic>
        <p:nvPicPr>
          <p:cNvPr id="8" name="Graphic 7" descr="Dance steps outline">
            <a:extLst>
              <a:ext uri="{FF2B5EF4-FFF2-40B4-BE49-F238E27FC236}">
                <a16:creationId xmlns:a16="http://schemas.microsoft.com/office/drawing/2014/main" id="{3EAD6275-A511-5504-2911-3FFFD65B572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593573" y="351930"/>
            <a:ext cx="1283748" cy="1283748"/>
          </a:xfrm>
          <a:prstGeom prst="rect">
            <a:avLst/>
          </a:prstGeom>
        </p:spPr>
      </p:pic>
      <p:pic>
        <p:nvPicPr>
          <p:cNvPr id="16" name="Picture 15">
            <a:extLst>
              <a:ext uri="{FF2B5EF4-FFF2-40B4-BE49-F238E27FC236}">
                <a16:creationId xmlns:a16="http://schemas.microsoft.com/office/drawing/2014/main" id="{3BFAEF28-CAB6-9670-8A0F-C1B57E2EB229}"/>
              </a:ext>
            </a:extLst>
          </p:cNvPr>
          <p:cNvPicPr>
            <a:picLocks noChangeAspect="1"/>
          </p:cNvPicPr>
          <p:nvPr/>
        </p:nvPicPr>
        <p:blipFill>
          <a:blip r:embed="rId5"/>
          <a:stretch>
            <a:fillRect/>
          </a:stretch>
        </p:blipFill>
        <p:spPr>
          <a:xfrm>
            <a:off x="-106420" y="1203097"/>
            <a:ext cx="3866750" cy="2577833"/>
          </a:xfrm>
          <a:prstGeom prst="rect">
            <a:avLst/>
          </a:prstGeom>
        </p:spPr>
      </p:pic>
      <p:pic>
        <p:nvPicPr>
          <p:cNvPr id="3" name="Picture 2">
            <a:extLst>
              <a:ext uri="{FF2B5EF4-FFF2-40B4-BE49-F238E27FC236}">
                <a16:creationId xmlns:a16="http://schemas.microsoft.com/office/drawing/2014/main" id="{9A69F4C0-013D-A9E6-8CF6-3DF5C770DAC6}"/>
              </a:ext>
            </a:extLst>
          </p:cNvPr>
          <p:cNvPicPr>
            <a:picLocks noChangeAspect="1"/>
          </p:cNvPicPr>
          <p:nvPr/>
        </p:nvPicPr>
        <p:blipFill>
          <a:blip r:embed="rId6"/>
          <a:stretch>
            <a:fillRect/>
          </a:stretch>
        </p:blipFill>
        <p:spPr>
          <a:xfrm>
            <a:off x="3017817" y="373794"/>
            <a:ext cx="6156366" cy="6156366"/>
          </a:xfrm>
          <a:prstGeom prst="rect">
            <a:avLst/>
          </a:prstGeom>
        </p:spPr>
      </p:pic>
    </p:spTree>
    <p:extLst>
      <p:ext uri="{BB962C8B-B14F-4D97-AF65-F5344CB8AC3E}">
        <p14:creationId xmlns:p14="http://schemas.microsoft.com/office/powerpoint/2010/main" val="3984342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773E114-05E4-5DFD-3C0F-F5582484382F}"/>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B859891A-8646-1F85-801D-1487F6221A8C}"/>
              </a:ext>
            </a:extLst>
          </p:cNvPr>
          <p:cNvSpPr txBox="1">
            <a:spLocks noChangeArrowheads="1"/>
          </p:cNvSpPr>
          <p:nvPr/>
        </p:nvSpPr>
        <p:spPr bwMode="auto">
          <a:xfrm>
            <a:off x="441939" y="373794"/>
            <a:ext cx="4028461" cy="126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Task</a:t>
            </a:r>
            <a:r>
              <a:rPr lang="en-GB" sz="4000" b="1" dirty="0">
                <a:solidFill>
                  <a:srgbClr val="1E22AA"/>
                </a:solidFill>
                <a:latin typeface="Arial" panose="020B0604020202020204" pitchFamily="34" charset="0"/>
                <a:cs typeface="Arial" panose="020B0604020202020204" pitchFamily="34" charset="0"/>
              </a:rPr>
              <a:t> </a:t>
            </a:r>
          </a:p>
          <a:p>
            <a:pPr algn="l" eaLnBrk="1" hangingPunct="1"/>
            <a:r>
              <a:rPr lang="en-GB" sz="2800" b="1" dirty="0">
                <a:solidFill>
                  <a:srgbClr val="1E22AA"/>
                </a:solidFill>
                <a:latin typeface="Arial" panose="020B0604020202020204" pitchFamily="34" charset="0"/>
                <a:cs typeface="Arial" panose="020B0604020202020204" pitchFamily="34" charset="0"/>
              </a:rPr>
              <a:t>You can change…</a:t>
            </a:r>
          </a:p>
        </p:txBody>
      </p:sp>
      <p:pic>
        <p:nvPicPr>
          <p:cNvPr id="9" name="Picture 8">
            <a:extLst>
              <a:ext uri="{FF2B5EF4-FFF2-40B4-BE49-F238E27FC236}">
                <a16:creationId xmlns:a16="http://schemas.microsoft.com/office/drawing/2014/main" id="{54B88061-11BE-7318-81FD-AB4FB6564286}"/>
              </a:ext>
            </a:extLst>
          </p:cNvPr>
          <p:cNvPicPr>
            <a:picLocks noChangeAspect="1"/>
          </p:cNvPicPr>
          <p:nvPr/>
        </p:nvPicPr>
        <p:blipFill>
          <a:blip r:embed="rId4"/>
          <a:stretch>
            <a:fillRect/>
          </a:stretch>
        </p:blipFill>
        <p:spPr>
          <a:xfrm>
            <a:off x="261621" y="1381855"/>
            <a:ext cx="3335020" cy="2223347"/>
          </a:xfrm>
          <a:prstGeom prst="rect">
            <a:avLst/>
          </a:prstGeom>
        </p:spPr>
      </p:pic>
      <p:pic>
        <p:nvPicPr>
          <p:cNvPr id="16" name="Graphic 15" descr="Dance steps outline">
            <a:extLst>
              <a:ext uri="{FF2B5EF4-FFF2-40B4-BE49-F238E27FC236}">
                <a16:creationId xmlns:a16="http://schemas.microsoft.com/office/drawing/2014/main" id="{F1A49D66-B6F5-B990-0370-C33F2BB1664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593573" y="351930"/>
            <a:ext cx="1283748" cy="1283748"/>
          </a:xfrm>
          <a:prstGeom prst="rect">
            <a:avLst/>
          </a:prstGeom>
        </p:spPr>
      </p:pic>
      <p:pic>
        <p:nvPicPr>
          <p:cNvPr id="3" name="Picture 2">
            <a:extLst>
              <a:ext uri="{FF2B5EF4-FFF2-40B4-BE49-F238E27FC236}">
                <a16:creationId xmlns:a16="http://schemas.microsoft.com/office/drawing/2014/main" id="{0089CE1A-CCB5-9E57-14CB-4BB342E918E0}"/>
              </a:ext>
            </a:extLst>
          </p:cNvPr>
          <p:cNvPicPr>
            <a:picLocks noChangeAspect="1"/>
          </p:cNvPicPr>
          <p:nvPr/>
        </p:nvPicPr>
        <p:blipFill>
          <a:blip r:embed="rId6"/>
          <a:stretch>
            <a:fillRect/>
          </a:stretch>
        </p:blipFill>
        <p:spPr>
          <a:xfrm>
            <a:off x="3077193" y="446593"/>
            <a:ext cx="6037613" cy="6037613"/>
          </a:xfrm>
          <a:prstGeom prst="rect">
            <a:avLst/>
          </a:prstGeom>
        </p:spPr>
      </p:pic>
    </p:spTree>
    <p:extLst>
      <p:ext uri="{BB962C8B-B14F-4D97-AF65-F5344CB8AC3E}">
        <p14:creationId xmlns:p14="http://schemas.microsoft.com/office/powerpoint/2010/main" val="1615266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ction_blue.png"/>
          <p:cNvPicPr>
            <a:picLocks noChangeAspect="1"/>
          </p:cNvPicPr>
          <p:nvPr/>
        </p:nvPicPr>
        <p:blipFill>
          <a:blip r:embed="rId2"/>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1813173"/>
            <a:ext cx="10901363" cy="3231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FFFFFF"/>
                </a:solidFill>
                <a:latin typeface="Arial" panose="020B0604020202020204" pitchFamily="34" charset="0"/>
                <a:cs typeface="Arial" panose="020B0604020202020204" pitchFamily="34" charset="0"/>
              </a:rPr>
              <a:t>Getting started as a Youth Sport Trust</a:t>
            </a:r>
          </a:p>
          <a:p>
            <a:pPr eaLnBrk="1" hangingPunct="1"/>
            <a:r>
              <a:rPr lang="en-GB" sz="6000" b="1" dirty="0">
                <a:solidFill>
                  <a:srgbClr val="FFFFFF"/>
                </a:solidFill>
                <a:latin typeface="Arial" panose="020B0604020202020204" pitchFamily="34" charset="0"/>
                <a:cs typeface="Arial" panose="020B0604020202020204" pitchFamily="34" charset="0"/>
              </a:rPr>
              <a:t>Young Leader </a:t>
            </a: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Step 3 </a:t>
            </a:r>
            <a:r>
              <a:rPr lang="en-GB" sz="4000" b="1">
                <a:solidFill>
                  <a:srgbClr val="FFFFFF"/>
                </a:solidFill>
                <a:latin typeface="Arial" panose="020B0604020202020204" pitchFamily="34" charset="0"/>
                <a:cs typeface="Arial" panose="020B0604020202020204" pitchFamily="34" charset="0"/>
              </a:rPr>
              <a:t>– Do</a:t>
            </a:r>
            <a:endParaRPr lang="en-GB" sz="4000" b="1" dirty="0">
              <a:solidFill>
                <a:srgbClr val="FFFFFF"/>
              </a:solidFill>
              <a:latin typeface="Arial" panose="020B0604020202020204" pitchFamily="34" charset="0"/>
              <a:cs typeface="Arial" panose="020B0604020202020204" pitchFamily="34" charset="0"/>
            </a:endParaRPr>
          </a:p>
        </p:txBody>
      </p:sp>
      <p:pic>
        <p:nvPicPr>
          <p:cNvPr id="3" name="Picture 2" descr="cover_art_3.png">
            <a:extLst>
              <a:ext uri="{FF2B5EF4-FFF2-40B4-BE49-F238E27FC236}">
                <a16:creationId xmlns:a16="http://schemas.microsoft.com/office/drawing/2014/main" id="{EBEE5A9B-DD5B-B6F0-5A15-C4F88A4BF1E7}"/>
              </a:ext>
            </a:extLst>
          </p:cNvPr>
          <p:cNvPicPr>
            <a:picLocks noChangeAspect="1"/>
          </p:cNvPicPr>
          <p:nvPr/>
        </p:nvPicPr>
        <p:blipFill>
          <a:blip r:embed="rId3"/>
          <a:stretch>
            <a:fillRect/>
          </a:stretch>
        </p:blipFill>
        <p:spPr>
          <a:xfrm>
            <a:off x="298476" y="460466"/>
            <a:ext cx="6232953" cy="892242"/>
          </a:xfrm>
          <a:prstGeom prst="rect">
            <a:avLst/>
          </a:prstGeom>
        </p:spPr>
      </p:pic>
    </p:spTree>
    <p:extLst>
      <p:ext uri="{BB962C8B-B14F-4D97-AF65-F5344CB8AC3E}">
        <p14:creationId xmlns:p14="http://schemas.microsoft.com/office/powerpoint/2010/main" val="3308217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A3C811-C44B-A84F-D963-BA8F4D4326EB}"/>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C46FE20D-7616-BA9B-6390-795BFCE623C2}"/>
              </a:ext>
            </a:extLst>
          </p:cNvPr>
          <p:cNvSpPr txBox="1">
            <a:spLocks noChangeArrowheads="1"/>
          </p:cNvSpPr>
          <p:nvPr/>
        </p:nvSpPr>
        <p:spPr bwMode="auto">
          <a:xfrm>
            <a:off x="441939" y="373794"/>
            <a:ext cx="3611901" cy="126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Equipment </a:t>
            </a:r>
          </a:p>
          <a:p>
            <a:pPr algn="l" eaLnBrk="1" hangingPunct="1"/>
            <a:r>
              <a:rPr lang="en-GB" sz="2800" b="1" dirty="0">
                <a:solidFill>
                  <a:srgbClr val="1E22AA"/>
                </a:solidFill>
                <a:latin typeface="Arial" panose="020B0604020202020204" pitchFamily="34" charset="0"/>
                <a:cs typeface="Arial" panose="020B0604020202020204" pitchFamily="34" charset="0"/>
              </a:rPr>
              <a:t>You can change…</a:t>
            </a:r>
          </a:p>
        </p:txBody>
      </p:sp>
      <p:pic>
        <p:nvPicPr>
          <p:cNvPr id="4" name="Picture 3">
            <a:extLst>
              <a:ext uri="{FF2B5EF4-FFF2-40B4-BE49-F238E27FC236}">
                <a16:creationId xmlns:a16="http://schemas.microsoft.com/office/drawing/2014/main" id="{3507416C-9E63-0448-A268-37D68E325CD1}"/>
              </a:ext>
            </a:extLst>
          </p:cNvPr>
          <p:cNvPicPr>
            <a:picLocks noChangeAspect="1"/>
          </p:cNvPicPr>
          <p:nvPr/>
        </p:nvPicPr>
        <p:blipFill>
          <a:blip r:embed="rId4"/>
          <a:stretch>
            <a:fillRect/>
          </a:stretch>
        </p:blipFill>
        <p:spPr>
          <a:xfrm>
            <a:off x="614681" y="1393125"/>
            <a:ext cx="2626360" cy="2626360"/>
          </a:xfrm>
          <a:prstGeom prst="rect">
            <a:avLst/>
          </a:prstGeom>
        </p:spPr>
      </p:pic>
      <p:pic>
        <p:nvPicPr>
          <p:cNvPr id="12" name="Graphic 11" descr="Dance steps outline">
            <a:extLst>
              <a:ext uri="{FF2B5EF4-FFF2-40B4-BE49-F238E27FC236}">
                <a16:creationId xmlns:a16="http://schemas.microsoft.com/office/drawing/2014/main" id="{3016362F-D25B-E0AF-64B2-99DC015AF9E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593573" y="351930"/>
            <a:ext cx="1283748" cy="1283748"/>
          </a:xfrm>
          <a:prstGeom prst="rect">
            <a:avLst/>
          </a:prstGeom>
        </p:spPr>
      </p:pic>
      <p:pic>
        <p:nvPicPr>
          <p:cNvPr id="3" name="Picture 2">
            <a:extLst>
              <a:ext uri="{FF2B5EF4-FFF2-40B4-BE49-F238E27FC236}">
                <a16:creationId xmlns:a16="http://schemas.microsoft.com/office/drawing/2014/main" id="{5F1086FF-D805-9036-0019-5226A6B2914A}"/>
              </a:ext>
            </a:extLst>
          </p:cNvPr>
          <p:cNvPicPr>
            <a:picLocks noChangeAspect="1"/>
          </p:cNvPicPr>
          <p:nvPr/>
        </p:nvPicPr>
        <p:blipFill>
          <a:blip r:embed="rId6"/>
          <a:stretch>
            <a:fillRect/>
          </a:stretch>
        </p:blipFill>
        <p:spPr>
          <a:xfrm>
            <a:off x="3118757" y="451757"/>
            <a:ext cx="5954486" cy="5954486"/>
          </a:xfrm>
          <a:prstGeom prst="rect">
            <a:avLst/>
          </a:prstGeom>
        </p:spPr>
      </p:pic>
    </p:spTree>
    <p:extLst>
      <p:ext uri="{BB962C8B-B14F-4D97-AF65-F5344CB8AC3E}">
        <p14:creationId xmlns:p14="http://schemas.microsoft.com/office/powerpoint/2010/main" val="4196610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B27E964-A499-06D4-69F2-8048CD04BEB6}"/>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3C60D20D-8EFE-0D97-A8A6-1C6F6DB9177E}"/>
              </a:ext>
            </a:extLst>
          </p:cNvPr>
          <p:cNvSpPr txBox="1">
            <a:spLocks noChangeArrowheads="1"/>
          </p:cNvSpPr>
          <p:nvPr/>
        </p:nvSpPr>
        <p:spPr bwMode="auto">
          <a:xfrm>
            <a:off x="441939" y="373794"/>
            <a:ext cx="3611901" cy="126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People</a:t>
            </a:r>
            <a:r>
              <a:rPr lang="en-GB" sz="4000" b="1" dirty="0">
                <a:solidFill>
                  <a:srgbClr val="1E22AA"/>
                </a:solidFill>
                <a:latin typeface="Arial" panose="020B0604020202020204" pitchFamily="34" charset="0"/>
                <a:cs typeface="Arial" panose="020B0604020202020204" pitchFamily="34" charset="0"/>
              </a:rPr>
              <a:t> </a:t>
            </a:r>
          </a:p>
          <a:p>
            <a:pPr algn="l" eaLnBrk="1" hangingPunct="1"/>
            <a:r>
              <a:rPr lang="en-GB" sz="2800" b="1" dirty="0">
                <a:solidFill>
                  <a:srgbClr val="1E22AA"/>
                </a:solidFill>
                <a:latin typeface="Arial" panose="020B0604020202020204" pitchFamily="34" charset="0"/>
                <a:cs typeface="Arial" panose="020B0604020202020204" pitchFamily="34" charset="0"/>
              </a:rPr>
              <a:t>You can change…</a:t>
            </a:r>
          </a:p>
        </p:txBody>
      </p:sp>
      <p:pic>
        <p:nvPicPr>
          <p:cNvPr id="4" name="Picture 3">
            <a:extLst>
              <a:ext uri="{FF2B5EF4-FFF2-40B4-BE49-F238E27FC236}">
                <a16:creationId xmlns:a16="http://schemas.microsoft.com/office/drawing/2014/main" id="{B1B67C6E-78EA-6BD9-C8DB-B0425E6EE5BA}"/>
              </a:ext>
            </a:extLst>
          </p:cNvPr>
          <p:cNvPicPr>
            <a:picLocks noChangeAspect="1"/>
          </p:cNvPicPr>
          <p:nvPr/>
        </p:nvPicPr>
        <p:blipFill>
          <a:blip r:embed="rId4"/>
          <a:stretch>
            <a:fillRect/>
          </a:stretch>
        </p:blipFill>
        <p:spPr>
          <a:xfrm>
            <a:off x="550364" y="1259935"/>
            <a:ext cx="2497015" cy="2497015"/>
          </a:xfrm>
          <a:prstGeom prst="rect">
            <a:avLst/>
          </a:prstGeom>
        </p:spPr>
      </p:pic>
      <p:pic>
        <p:nvPicPr>
          <p:cNvPr id="9" name="Graphic 8" descr="Dance steps outline">
            <a:extLst>
              <a:ext uri="{FF2B5EF4-FFF2-40B4-BE49-F238E27FC236}">
                <a16:creationId xmlns:a16="http://schemas.microsoft.com/office/drawing/2014/main" id="{2801F4CD-9A3C-38F5-B09C-211483E625A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593573" y="351930"/>
            <a:ext cx="1283748" cy="1283748"/>
          </a:xfrm>
          <a:prstGeom prst="rect">
            <a:avLst/>
          </a:prstGeom>
        </p:spPr>
      </p:pic>
      <p:pic>
        <p:nvPicPr>
          <p:cNvPr id="3" name="Picture 2">
            <a:extLst>
              <a:ext uri="{FF2B5EF4-FFF2-40B4-BE49-F238E27FC236}">
                <a16:creationId xmlns:a16="http://schemas.microsoft.com/office/drawing/2014/main" id="{A6854476-16EC-5910-0D9E-64A613B0CCEB}"/>
              </a:ext>
            </a:extLst>
          </p:cNvPr>
          <p:cNvPicPr>
            <a:picLocks noChangeAspect="1"/>
          </p:cNvPicPr>
          <p:nvPr/>
        </p:nvPicPr>
        <p:blipFill>
          <a:blip r:embed="rId6"/>
          <a:stretch>
            <a:fillRect/>
          </a:stretch>
        </p:blipFill>
        <p:spPr>
          <a:xfrm>
            <a:off x="3043570" y="351930"/>
            <a:ext cx="6104860" cy="6104860"/>
          </a:xfrm>
          <a:prstGeom prst="rect">
            <a:avLst/>
          </a:prstGeom>
        </p:spPr>
      </p:pic>
    </p:spTree>
    <p:extLst>
      <p:ext uri="{BB962C8B-B14F-4D97-AF65-F5344CB8AC3E}">
        <p14:creationId xmlns:p14="http://schemas.microsoft.com/office/powerpoint/2010/main" val="4258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79CEE-B6E4-BBAB-176B-0D999CB039BB}"/>
            </a:ext>
          </a:extLst>
        </p:cNvPr>
        <p:cNvGrpSpPr/>
        <p:nvPr/>
      </p:nvGrpSpPr>
      <p:grpSpPr>
        <a:xfrm>
          <a:off x="0" y="0"/>
          <a:ext cx="0" cy="0"/>
          <a:chOff x="0" y="0"/>
          <a:chExt cx="0" cy="0"/>
        </a:xfrm>
      </p:grpSpPr>
      <p:pic>
        <p:nvPicPr>
          <p:cNvPr id="14" name="Picture 1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82E5049F-E95E-164C-1F11-9F7AEF13FD99}"/>
              </a:ext>
            </a:extLst>
          </p:cNvPr>
          <p:cNvSpPr txBox="1">
            <a:spLocks noChangeArrowheads="1"/>
          </p:cNvSpPr>
          <p:nvPr/>
        </p:nvSpPr>
        <p:spPr bwMode="auto">
          <a:xfrm>
            <a:off x="441939" y="373794"/>
            <a:ext cx="10351569"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400" b="1" dirty="0">
                <a:solidFill>
                  <a:srgbClr val="1E22AA"/>
                </a:solidFill>
                <a:latin typeface="Arial" panose="020B0604020202020204" pitchFamily="34" charset="0"/>
                <a:cs typeface="Arial" panose="020B0604020202020204" pitchFamily="34" charset="0"/>
              </a:rPr>
              <a:t>Examples of STEP in a target game</a:t>
            </a:r>
          </a:p>
        </p:txBody>
      </p:sp>
      <p:graphicFrame>
        <p:nvGraphicFramePr>
          <p:cNvPr id="11" name="Content Placeholder 10">
            <a:extLst>
              <a:ext uri="{FF2B5EF4-FFF2-40B4-BE49-F238E27FC236}">
                <a16:creationId xmlns:a16="http://schemas.microsoft.com/office/drawing/2014/main" id="{572F53A1-82F7-A302-3966-2682C0116EE0}"/>
              </a:ext>
            </a:extLst>
          </p:cNvPr>
          <p:cNvGraphicFramePr>
            <a:graphicFrameLocks noGrp="1"/>
          </p:cNvGraphicFramePr>
          <p:nvPr>
            <p:ph idx="1"/>
            <p:extLst>
              <p:ext uri="{D42A27DB-BD31-4B8C-83A1-F6EECF244321}">
                <p14:modId xmlns:p14="http://schemas.microsoft.com/office/powerpoint/2010/main" val="2386490991"/>
              </p:ext>
            </p:extLst>
          </p:nvPr>
        </p:nvGraphicFramePr>
        <p:xfrm>
          <a:off x="762000" y="1393918"/>
          <a:ext cx="10165079" cy="4244881"/>
        </p:xfrm>
        <a:graphic>
          <a:graphicData uri="http://schemas.openxmlformats.org/drawingml/2006/table">
            <a:tbl>
              <a:tblPr firstRow="1" bandRow="1">
                <a:tableStyleId>{9D7B26C5-4107-4FEC-AEDC-1716B250A1EF}</a:tableStyleId>
              </a:tblPr>
              <a:tblGrid>
                <a:gridCol w="2948191">
                  <a:extLst>
                    <a:ext uri="{9D8B030D-6E8A-4147-A177-3AD203B41FA5}">
                      <a16:colId xmlns:a16="http://schemas.microsoft.com/office/drawing/2014/main" val="521434089"/>
                    </a:ext>
                  </a:extLst>
                </a:gridCol>
                <a:gridCol w="7216888">
                  <a:extLst>
                    <a:ext uri="{9D8B030D-6E8A-4147-A177-3AD203B41FA5}">
                      <a16:colId xmlns:a16="http://schemas.microsoft.com/office/drawing/2014/main" val="482508351"/>
                    </a:ext>
                  </a:extLst>
                </a:gridCol>
              </a:tblGrid>
              <a:tr h="1081993">
                <a:tc>
                  <a:txBody>
                    <a:bodyPr/>
                    <a:lstStyle/>
                    <a:p>
                      <a:r>
                        <a:rPr lang="en-GB" sz="4000" b="1" dirty="0">
                          <a:solidFill>
                            <a:srgbClr val="009FE3"/>
                          </a:solidFill>
                          <a:latin typeface="Arial" panose="020B0604020202020204" pitchFamily="34" charset="0"/>
                          <a:cs typeface="Arial" panose="020B0604020202020204" pitchFamily="34" charset="0"/>
                        </a:rPr>
                        <a:t>S</a:t>
                      </a:r>
                      <a:r>
                        <a:rPr lang="en-GB" sz="4000" b="0" dirty="0">
                          <a:solidFill>
                            <a:srgbClr val="1E22AA"/>
                          </a:solidFill>
                          <a:latin typeface="Arial" panose="020B0604020202020204" pitchFamily="34" charset="0"/>
                          <a:cs typeface="Arial" panose="020B0604020202020204" pitchFamily="34" charset="0"/>
                        </a:rPr>
                        <a:t>pace</a:t>
                      </a:r>
                    </a:p>
                  </a:txBody>
                  <a:tcPr anchor="ctr"/>
                </a:tc>
                <a:tc>
                  <a:txBody>
                    <a:bodyPr/>
                    <a:lstStyle/>
                    <a:p>
                      <a:r>
                        <a:rPr lang="en-GB" sz="2800" b="0" dirty="0">
                          <a:latin typeface="Arial" panose="020B0604020202020204" pitchFamily="34" charset="0"/>
                          <a:cs typeface="Arial" panose="020B0604020202020204" pitchFamily="34" charset="0"/>
                        </a:rPr>
                        <a:t>Move targets closer or farther away.</a:t>
                      </a:r>
                    </a:p>
                  </a:txBody>
                  <a:tcPr anchor="ctr"/>
                </a:tc>
                <a:extLst>
                  <a:ext uri="{0D108BD9-81ED-4DB2-BD59-A6C34878D82A}">
                    <a16:rowId xmlns:a16="http://schemas.microsoft.com/office/drawing/2014/main" val="4095219702"/>
                  </a:ext>
                </a:extLst>
              </a:tr>
              <a:tr h="1054296">
                <a:tc>
                  <a:txBody>
                    <a:bodyPr/>
                    <a:lstStyle/>
                    <a:p>
                      <a:r>
                        <a:rPr lang="en-GB" sz="4000" b="1" dirty="0">
                          <a:solidFill>
                            <a:srgbClr val="009FE3"/>
                          </a:solidFill>
                          <a:latin typeface="Arial" panose="020B0604020202020204" pitchFamily="34" charset="0"/>
                          <a:cs typeface="Arial" panose="020B0604020202020204" pitchFamily="34" charset="0"/>
                        </a:rPr>
                        <a:t>T</a:t>
                      </a:r>
                      <a:r>
                        <a:rPr lang="en-GB" sz="4000" b="0" dirty="0">
                          <a:solidFill>
                            <a:srgbClr val="1E22AA"/>
                          </a:solidFill>
                          <a:latin typeface="Arial" panose="020B0604020202020204" pitchFamily="34" charset="0"/>
                          <a:cs typeface="Arial" panose="020B0604020202020204" pitchFamily="34" charset="0"/>
                        </a:rPr>
                        <a:t>ask</a:t>
                      </a:r>
                    </a:p>
                  </a:txBody>
                  <a:tcPr anchor="ctr"/>
                </a:tc>
                <a:tc>
                  <a:txBody>
                    <a:bodyPr/>
                    <a:lstStyle/>
                    <a:p>
                      <a:r>
                        <a:rPr lang="en-GB" sz="2800" dirty="0">
                          <a:latin typeface="Arial" panose="020B0604020202020204" pitchFamily="34" charset="0"/>
                          <a:cs typeface="Arial" panose="020B0604020202020204" pitchFamily="34" charset="0"/>
                        </a:rPr>
                        <a:t>Score 2 points for hitting a target, not just 1.</a:t>
                      </a:r>
                    </a:p>
                  </a:txBody>
                  <a:tcPr anchor="ctr"/>
                </a:tc>
                <a:extLst>
                  <a:ext uri="{0D108BD9-81ED-4DB2-BD59-A6C34878D82A}">
                    <a16:rowId xmlns:a16="http://schemas.microsoft.com/office/drawing/2014/main" val="4262474900"/>
                  </a:ext>
                </a:extLst>
              </a:tr>
              <a:tr h="1054296">
                <a:tc>
                  <a:txBody>
                    <a:bodyPr/>
                    <a:lstStyle/>
                    <a:p>
                      <a:r>
                        <a:rPr lang="en-GB" sz="4000" b="1" dirty="0">
                          <a:solidFill>
                            <a:srgbClr val="009FE3"/>
                          </a:solidFill>
                          <a:latin typeface="Arial" panose="020B0604020202020204" pitchFamily="34" charset="0"/>
                          <a:cs typeface="Arial" panose="020B0604020202020204" pitchFamily="34" charset="0"/>
                        </a:rPr>
                        <a:t>E</a:t>
                      </a:r>
                      <a:r>
                        <a:rPr lang="en-GB" sz="4000" b="0" dirty="0">
                          <a:solidFill>
                            <a:srgbClr val="1E22AA"/>
                          </a:solidFill>
                          <a:latin typeface="Arial" panose="020B0604020202020204" pitchFamily="34" charset="0"/>
                          <a:cs typeface="Arial" panose="020B0604020202020204" pitchFamily="34" charset="0"/>
                        </a:rPr>
                        <a:t>quipment</a:t>
                      </a:r>
                    </a:p>
                  </a:txBody>
                  <a:tcPr anchor="ctr"/>
                </a:tc>
                <a:tc>
                  <a:txBody>
                    <a:bodyPr/>
                    <a:lstStyle/>
                    <a:p>
                      <a:r>
                        <a:rPr lang="en-GB" sz="2800" dirty="0">
                          <a:latin typeface="Arial" panose="020B0604020202020204" pitchFamily="34" charset="0"/>
                          <a:cs typeface="Arial" panose="020B0604020202020204" pitchFamily="34" charset="0"/>
                        </a:rPr>
                        <a:t>Use bean bags instead of balls.</a:t>
                      </a:r>
                    </a:p>
                  </a:txBody>
                  <a:tcPr anchor="ctr"/>
                </a:tc>
                <a:extLst>
                  <a:ext uri="{0D108BD9-81ED-4DB2-BD59-A6C34878D82A}">
                    <a16:rowId xmlns:a16="http://schemas.microsoft.com/office/drawing/2014/main" val="3955231912"/>
                  </a:ext>
                </a:extLst>
              </a:tr>
              <a:tr h="1054296">
                <a:tc>
                  <a:txBody>
                    <a:bodyPr/>
                    <a:lstStyle/>
                    <a:p>
                      <a:r>
                        <a:rPr lang="en-GB" sz="4000" b="1" dirty="0">
                          <a:solidFill>
                            <a:srgbClr val="009FE3"/>
                          </a:solidFill>
                          <a:latin typeface="Arial" panose="020B0604020202020204" pitchFamily="34" charset="0"/>
                          <a:cs typeface="Arial" panose="020B0604020202020204" pitchFamily="34" charset="0"/>
                        </a:rPr>
                        <a:t>P</a:t>
                      </a:r>
                      <a:r>
                        <a:rPr lang="en-GB" sz="4000" b="0" dirty="0">
                          <a:solidFill>
                            <a:srgbClr val="1E22AA"/>
                          </a:solidFill>
                          <a:latin typeface="Arial" panose="020B0604020202020204" pitchFamily="34" charset="0"/>
                          <a:cs typeface="Arial" panose="020B0604020202020204" pitchFamily="34" charset="0"/>
                        </a:rPr>
                        <a:t>eople</a:t>
                      </a:r>
                    </a:p>
                  </a:txBody>
                  <a:tcPr anchor="ctr"/>
                </a:tc>
                <a:tc>
                  <a:txBody>
                    <a:bodyPr/>
                    <a:lstStyle/>
                    <a:p>
                      <a:r>
                        <a:rPr lang="en-GB" sz="2800" dirty="0">
                          <a:latin typeface="Arial" panose="020B0604020202020204" pitchFamily="34" charset="0"/>
                          <a:cs typeface="Arial" panose="020B0604020202020204" pitchFamily="34" charset="0"/>
                        </a:rPr>
                        <a:t>Play in pairs (joint score) instead of singles.</a:t>
                      </a:r>
                    </a:p>
                  </a:txBody>
                  <a:tcPr anchor="ctr"/>
                </a:tc>
                <a:extLst>
                  <a:ext uri="{0D108BD9-81ED-4DB2-BD59-A6C34878D82A}">
                    <a16:rowId xmlns:a16="http://schemas.microsoft.com/office/drawing/2014/main" val="3741897397"/>
                  </a:ext>
                </a:extLst>
              </a:tr>
            </a:tbl>
          </a:graphicData>
        </a:graphic>
      </p:graphicFrame>
      <p:pic>
        <p:nvPicPr>
          <p:cNvPr id="2" name="Graphic 1" descr="Dance steps outline">
            <a:extLst>
              <a:ext uri="{FF2B5EF4-FFF2-40B4-BE49-F238E27FC236}">
                <a16:creationId xmlns:a16="http://schemas.microsoft.com/office/drawing/2014/main" id="{8FDC7CB0-F137-81AF-D103-B9943562D67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593573" y="351930"/>
            <a:ext cx="1283748" cy="1283748"/>
          </a:xfrm>
          <a:prstGeom prst="rect">
            <a:avLst/>
          </a:prstGeom>
        </p:spPr>
      </p:pic>
    </p:spTree>
    <p:extLst>
      <p:ext uri="{BB962C8B-B14F-4D97-AF65-F5344CB8AC3E}">
        <p14:creationId xmlns:p14="http://schemas.microsoft.com/office/powerpoint/2010/main" val="943508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8C872-9D56-D237-AB75-A8E619B1B362}"/>
            </a:ext>
          </a:extLst>
        </p:cNvPr>
        <p:cNvGrpSpPr/>
        <p:nvPr/>
      </p:nvGrpSpPr>
      <p:grpSpPr>
        <a:xfrm>
          <a:off x="0" y="0"/>
          <a:ext cx="0" cy="0"/>
          <a:chOff x="0" y="0"/>
          <a:chExt cx="0" cy="0"/>
        </a:xfrm>
      </p:grpSpPr>
      <p:pic>
        <p:nvPicPr>
          <p:cNvPr id="16" name="Picture 15"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DF34B607-7C17-99A5-9566-2144F481EBCE}"/>
              </a:ext>
            </a:extLst>
          </p:cNvPr>
          <p:cNvSpPr txBox="1">
            <a:spLocks noChangeArrowheads="1"/>
          </p:cNvSpPr>
          <p:nvPr/>
        </p:nvSpPr>
        <p:spPr bwMode="auto">
          <a:xfrm>
            <a:off x="298477" y="634504"/>
            <a:ext cx="7402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How will you STEP in?</a:t>
            </a:r>
          </a:p>
        </p:txBody>
      </p:sp>
      <p:sp>
        <p:nvSpPr>
          <p:cNvPr id="14" name="Content Placeholder 13">
            <a:extLst>
              <a:ext uri="{FF2B5EF4-FFF2-40B4-BE49-F238E27FC236}">
                <a16:creationId xmlns:a16="http://schemas.microsoft.com/office/drawing/2014/main" id="{616B6D6B-EA50-6168-10D0-08E24F56D9CE}"/>
              </a:ext>
            </a:extLst>
          </p:cNvPr>
          <p:cNvSpPr>
            <a:spLocks noGrp="1"/>
          </p:cNvSpPr>
          <p:nvPr>
            <p:ph sz="half" idx="1"/>
          </p:nvPr>
        </p:nvSpPr>
        <p:spPr>
          <a:xfrm>
            <a:off x="694378" y="1706086"/>
            <a:ext cx="9287822" cy="4351338"/>
          </a:xfrm>
        </p:spPr>
        <p:txBody>
          <a:bodyPr/>
          <a:lstStyle/>
          <a:p>
            <a:pPr marL="0" indent="0">
              <a:lnSpc>
                <a:spcPct val="100000"/>
              </a:lnSpc>
              <a:buNone/>
            </a:pPr>
            <a:r>
              <a:rPr lang="en-GB" dirty="0">
                <a:latin typeface="Arial" panose="020B0604020202020204" pitchFamily="34" charset="0"/>
                <a:cs typeface="Arial" panose="020B0604020202020204" pitchFamily="34" charset="0"/>
              </a:rPr>
              <a:t>In your group, play a game of </a:t>
            </a:r>
            <a:r>
              <a:rPr lang="en-GB" b="1" dirty="0">
                <a:latin typeface="Arial" panose="020B0604020202020204" pitchFamily="34" charset="0"/>
                <a:cs typeface="Arial" panose="020B0604020202020204" pitchFamily="34" charset="0"/>
              </a:rPr>
              <a:t>keepy-uppy</a:t>
            </a:r>
            <a:r>
              <a:rPr lang="en-GB" dirty="0">
                <a:latin typeface="Arial" panose="020B0604020202020204" pitchFamily="34" charset="0"/>
                <a:cs typeface="Arial" panose="020B0604020202020204" pitchFamily="34" charset="0"/>
              </a:rPr>
              <a:t>.</a:t>
            </a:r>
            <a:endParaRPr lang="en-GB" b="1" dirty="0">
              <a:latin typeface="Arial" panose="020B0604020202020204" pitchFamily="34" charset="0"/>
              <a:cs typeface="Arial" panose="020B0604020202020204" pitchFamily="34" charset="0"/>
            </a:endParaRP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What </a:t>
            </a:r>
            <a:r>
              <a:rPr lang="en-GB" b="1" dirty="0">
                <a:latin typeface="Arial" panose="020B0604020202020204" pitchFamily="34" charset="0"/>
                <a:cs typeface="Arial" panose="020B0604020202020204" pitchFamily="34" charset="0"/>
              </a:rPr>
              <a:t>changes</a:t>
            </a:r>
            <a:r>
              <a:rPr lang="en-GB" dirty="0">
                <a:latin typeface="Arial" panose="020B0604020202020204" pitchFamily="34" charset="0"/>
                <a:cs typeface="Arial" panose="020B0604020202020204" pitchFamily="34" charset="0"/>
              </a:rPr>
              <a:t> can you make?</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Try at least </a:t>
            </a:r>
            <a:r>
              <a:rPr lang="en-GB" b="1" dirty="0">
                <a:latin typeface="Arial" panose="020B0604020202020204" pitchFamily="34" charset="0"/>
                <a:cs typeface="Arial" panose="020B0604020202020204" pitchFamily="34" charset="0"/>
              </a:rPr>
              <a:t>one idea </a:t>
            </a:r>
            <a:r>
              <a:rPr lang="en-GB" dirty="0">
                <a:latin typeface="Arial" panose="020B0604020202020204" pitchFamily="34" charset="0"/>
                <a:cs typeface="Arial" panose="020B0604020202020204" pitchFamily="34" charset="0"/>
              </a:rPr>
              <a:t>for each </a:t>
            </a:r>
            <a:r>
              <a:rPr lang="en-GB" b="1" dirty="0">
                <a:latin typeface="Arial" panose="020B0604020202020204" pitchFamily="34" charset="0"/>
                <a:cs typeface="Arial" panose="020B0604020202020204" pitchFamily="34" charset="0"/>
              </a:rPr>
              <a:t>letter </a:t>
            </a:r>
            <a:r>
              <a:rPr lang="en-GB" dirty="0">
                <a:latin typeface="Arial" panose="020B0604020202020204" pitchFamily="34" charset="0"/>
                <a:cs typeface="Arial" panose="020B0604020202020204" pitchFamily="34" charset="0"/>
              </a:rPr>
              <a:t>of STEP.</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You can make changes for everyone or for individuals.</a:t>
            </a:r>
          </a:p>
        </p:txBody>
      </p:sp>
      <p:sp>
        <p:nvSpPr>
          <p:cNvPr id="15" name="Content Placeholder 14">
            <a:extLst>
              <a:ext uri="{FF2B5EF4-FFF2-40B4-BE49-F238E27FC236}">
                <a16:creationId xmlns:a16="http://schemas.microsoft.com/office/drawing/2014/main" id="{6100C213-ACC6-FC28-6A33-1AC089F3CB37}"/>
              </a:ext>
            </a:extLst>
          </p:cNvPr>
          <p:cNvSpPr>
            <a:spLocks noGrp="1"/>
          </p:cNvSpPr>
          <p:nvPr>
            <p:ph sz="half" idx="2"/>
          </p:nvPr>
        </p:nvSpPr>
        <p:spPr>
          <a:xfrm>
            <a:off x="8907780" y="274855"/>
            <a:ext cx="2926080" cy="2548255"/>
          </a:xfrm>
          <a:solidFill>
            <a:schemeClr val="bg1">
              <a:lumMod val="95000"/>
            </a:schemeClr>
          </a:solidFill>
          <a:ln>
            <a:solidFill>
              <a:srgbClr val="1E22AA"/>
            </a:solidFill>
          </a:ln>
        </p:spPr>
        <p:txBody>
          <a:bodyPr>
            <a:normAutofit/>
          </a:bodyPr>
          <a:lstStyle/>
          <a:p>
            <a:r>
              <a:rPr lang="en-GB" sz="3600" b="1" dirty="0">
                <a:solidFill>
                  <a:srgbClr val="009FE3"/>
                </a:solidFill>
                <a:latin typeface="Arial" panose="020B0604020202020204" pitchFamily="34" charset="0"/>
                <a:cs typeface="Arial" panose="020B0604020202020204" pitchFamily="34" charset="0"/>
              </a:rPr>
              <a:t>S</a:t>
            </a:r>
            <a:r>
              <a:rPr lang="en-GB" sz="3600" dirty="0">
                <a:solidFill>
                  <a:srgbClr val="1E22AA"/>
                </a:solidFill>
                <a:latin typeface="Arial" panose="020B0604020202020204" pitchFamily="34" charset="0"/>
                <a:cs typeface="Arial" panose="020B0604020202020204" pitchFamily="34" charset="0"/>
              </a:rPr>
              <a:t>pace</a:t>
            </a:r>
          </a:p>
          <a:p>
            <a:r>
              <a:rPr lang="en-GB" sz="3600" b="1" dirty="0">
                <a:solidFill>
                  <a:srgbClr val="009FE3"/>
                </a:solidFill>
                <a:latin typeface="Arial" panose="020B0604020202020204" pitchFamily="34" charset="0"/>
                <a:cs typeface="Arial" panose="020B0604020202020204" pitchFamily="34" charset="0"/>
              </a:rPr>
              <a:t>T</a:t>
            </a:r>
            <a:r>
              <a:rPr lang="en-GB" sz="3600" dirty="0">
                <a:solidFill>
                  <a:srgbClr val="1E22AA"/>
                </a:solidFill>
                <a:latin typeface="Arial" panose="020B0604020202020204" pitchFamily="34" charset="0"/>
                <a:cs typeface="Arial" panose="020B0604020202020204" pitchFamily="34" charset="0"/>
              </a:rPr>
              <a:t>ask</a:t>
            </a:r>
          </a:p>
          <a:p>
            <a:r>
              <a:rPr lang="en-GB" sz="3600" b="1" dirty="0">
                <a:solidFill>
                  <a:srgbClr val="009FE3"/>
                </a:solidFill>
                <a:latin typeface="Arial" panose="020B0604020202020204" pitchFamily="34" charset="0"/>
                <a:cs typeface="Arial" panose="020B0604020202020204" pitchFamily="34" charset="0"/>
              </a:rPr>
              <a:t>E</a:t>
            </a:r>
            <a:r>
              <a:rPr lang="en-GB" sz="3600" dirty="0">
                <a:solidFill>
                  <a:srgbClr val="1E22AA"/>
                </a:solidFill>
                <a:latin typeface="Arial" panose="020B0604020202020204" pitchFamily="34" charset="0"/>
                <a:cs typeface="Arial" panose="020B0604020202020204" pitchFamily="34" charset="0"/>
              </a:rPr>
              <a:t>quipment</a:t>
            </a:r>
          </a:p>
          <a:p>
            <a:r>
              <a:rPr lang="en-GB" sz="3600" b="1" dirty="0">
                <a:solidFill>
                  <a:srgbClr val="009FE3"/>
                </a:solidFill>
                <a:latin typeface="Arial" panose="020B0604020202020204" pitchFamily="34" charset="0"/>
                <a:cs typeface="Arial" panose="020B0604020202020204" pitchFamily="34" charset="0"/>
              </a:rPr>
              <a:t>P</a:t>
            </a:r>
            <a:r>
              <a:rPr lang="en-GB" sz="3600" dirty="0">
                <a:solidFill>
                  <a:srgbClr val="1E22AA"/>
                </a:solidFill>
                <a:latin typeface="Arial" panose="020B0604020202020204" pitchFamily="34" charset="0"/>
                <a:cs typeface="Arial" panose="020B0604020202020204" pitchFamily="34" charset="0"/>
              </a:rPr>
              <a:t>eople</a:t>
            </a:r>
          </a:p>
        </p:txBody>
      </p:sp>
      <p:pic>
        <p:nvPicPr>
          <p:cNvPr id="2" name="Graphic 1" descr="Dance steps outline">
            <a:extLst>
              <a:ext uri="{FF2B5EF4-FFF2-40B4-BE49-F238E27FC236}">
                <a16:creationId xmlns:a16="http://schemas.microsoft.com/office/drawing/2014/main" id="{D63F14A6-5EEC-78DC-D615-759B125C3D1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735731" y="382410"/>
            <a:ext cx="999350" cy="999350"/>
          </a:xfrm>
          <a:prstGeom prst="rect">
            <a:avLst/>
          </a:prstGeom>
        </p:spPr>
      </p:pic>
    </p:spTree>
    <p:extLst>
      <p:ext uri="{BB962C8B-B14F-4D97-AF65-F5344CB8AC3E}">
        <p14:creationId xmlns:p14="http://schemas.microsoft.com/office/powerpoint/2010/main" val="892564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36577" y="337324"/>
            <a:ext cx="7506943" cy="5570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Grow your activity ideas!</a:t>
            </a:r>
          </a:p>
          <a:p>
            <a:pPr eaLnBrk="1" hangingPunct="1"/>
            <a:endParaRPr lang="en-GB" sz="2800" dirty="0">
              <a:solidFill>
                <a:srgbClr val="009FE3"/>
              </a:solidFill>
              <a:latin typeface="Arial" panose="020B0604020202020204" pitchFamily="34" charset="0"/>
              <a:cs typeface="Arial" panose="020B0604020202020204" pitchFamily="34" charset="0"/>
            </a:endParaRPr>
          </a:p>
          <a:p>
            <a:pPr eaLnBrk="1" hangingPunct="1"/>
            <a:endParaRPr lang="en-GB" dirty="0">
              <a:solidFill>
                <a:srgbClr val="009FE3"/>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Use the </a:t>
            </a:r>
            <a:r>
              <a:rPr lang="en-US" sz="2800" b="1" dirty="0">
                <a:solidFill>
                  <a:srgbClr val="1E22AA"/>
                </a:solidFill>
                <a:latin typeface="Arial" panose="020B0604020202020204" pitchFamily="34" charset="0"/>
                <a:cs typeface="Arial" panose="020B0604020202020204" pitchFamily="34" charset="0"/>
              </a:rPr>
              <a:t>activity cards.</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See the </a:t>
            </a:r>
            <a:r>
              <a:rPr lang="en-US" sz="2800" b="1" dirty="0">
                <a:solidFill>
                  <a:srgbClr val="1E22AA"/>
                </a:solidFill>
                <a:latin typeface="Arial" panose="020B0604020202020204" pitchFamily="34" charset="0"/>
                <a:cs typeface="Arial" panose="020B0604020202020204" pitchFamily="34" charset="0"/>
              </a:rPr>
              <a:t>activity ideas </a:t>
            </a:r>
            <a:r>
              <a:rPr lang="en-US" sz="2800" dirty="0">
                <a:solidFill>
                  <a:srgbClr val="1E22AA"/>
                </a:solidFill>
                <a:latin typeface="Arial" panose="020B0604020202020204" pitchFamily="34" charset="0"/>
                <a:cs typeface="Arial" panose="020B0604020202020204" pitchFamily="34" charset="0"/>
              </a:rPr>
              <a:t>handout.</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Ask the </a:t>
            </a:r>
            <a:r>
              <a:rPr lang="en-US" sz="2800" b="1" dirty="0">
                <a:solidFill>
                  <a:srgbClr val="1E22AA"/>
                </a:solidFill>
                <a:latin typeface="Arial" panose="020B0604020202020204" pitchFamily="34" charset="0"/>
                <a:cs typeface="Arial" panose="020B0604020202020204" pitchFamily="34" charset="0"/>
              </a:rPr>
              <a:t>children</a:t>
            </a:r>
            <a:r>
              <a:rPr lang="en-US" sz="2800" dirty="0">
                <a:solidFill>
                  <a:srgbClr val="1E22AA"/>
                </a:solidFill>
                <a:latin typeface="Arial" panose="020B0604020202020204" pitchFamily="34" charset="0"/>
                <a:cs typeface="Arial" panose="020B0604020202020204" pitchFamily="34" charset="0"/>
              </a:rPr>
              <a:t> for their ideas.</a:t>
            </a:r>
          </a:p>
          <a:p>
            <a:pPr marL="457200" indent="-457200" eaLnBrk="1" hangingPunct="1">
              <a:buFont typeface="Arial" panose="020B0604020202020204" pitchFamily="34" charset="0"/>
              <a:buChar char="•"/>
            </a:pPr>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Find out what </a:t>
            </a:r>
            <a:r>
              <a:rPr lang="en-US" sz="2800" b="1" dirty="0">
                <a:solidFill>
                  <a:srgbClr val="1E22AA"/>
                </a:solidFill>
                <a:latin typeface="Arial" panose="020B0604020202020204" pitchFamily="34" charset="0"/>
                <a:cs typeface="Arial" panose="020B0604020202020204" pitchFamily="34" charset="0"/>
              </a:rPr>
              <a:t>adults</a:t>
            </a:r>
            <a:r>
              <a:rPr lang="en-US" sz="2800" dirty="0">
                <a:solidFill>
                  <a:srgbClr val="1E22AA"/>
                </a:solidFill>
                <a:latin typeface="Arial" panose="020B0604020202020204" pitchFamily="34" charset="0"/>
                <a:cs typeface="Arial" panose="020B0604020202020204" pitchFamily="34" charset="0"/>
              </a:rPr>
              <a:t> used to do.</a:t>
            </a:r>
          </a:p>
          <a:p>
            <a:pPr eaLnBrk="1" hangingPunct="1"/>
            <a:endParaRPr lang="en-US" sz="2800" dirty="0">
              <a:solidFill>
                <a:srgbClr val="1E22AA"/>
              </a:solidFill>
              <a:latin typeface="Arial" panose="020B0604020202020204" pitchFamily="34" charset="0"/>
              <a:cs typeface="Arial" panose="020B0604020202020204" pitchFamily="34" charset="0"/>
            </a:endParaRPr>
          </a:p>
          <a:p>
            <a:pPr eaLnBrk="1" hangingPunct="1"/>
            <a:endParaRPr lang="en-US" sz="2800" dirty="0">
              <a:solidFill>
                <a:srgbClr val="1E22AA"/>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1D20DFE-0AED-338A-85A3-DF22D48D00E1}"/>
              </a:ext>
            </a:extLst>
          </p:cNvPr>
          <p:cNvPicPr>
            <a:picLocks noChangeAspect="1"/>
          </p:cNvPicPr>
          <p:nvPr/>
        </p:nvPicPr>
        <p:blipFill>
          <a:blip r:embed="rId4"/>
          <a:stretch>
            <a:fillRect/>
          </a:stretch>
        </p:blipFill>
        <p:spPr>
          <a:xfrm>
            <a:off x="7181896" y="1348153"/>
            <a:ext cx="3235111" cy="4459700"/>
          </a:xfrm>
          <a:prstGeom prst="rect">
            <a:avLst/>
          </a:prstGeom>
        </p:spPr>
      </p:pic>
    </p:spTree>
    <p:extLst>
      <p:ext uri="{BB962C8B-B14F-4D97-AF65-F5344CB8AC3E}">
        <p14:creationId xmlns:p14="http://schemas.microsoft.com/office/powerpoint/2010/main" val="2735407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E2CF8-281D-A928-8D89-5C10A9694FC6}"/>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1C47F52F-F4FC-73FA-48EE-73384B0ACCE0}"/>
              </a:ext>
            </a:extLst>
          </p:cNvPr>
          <p:cNvSpPr txBox="1">
            <a:spLocks noChangeArrowheads="1"/>
          </p:cNvSpPr>
          <p:nvPr/>
        </p:nvSpPr>
        <p:spPr bwMode="auto">
          <a:xfrm>
            <a:off x="298476" y="2274838"/>
            <a:ext cx="10901363"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FFFFFF"/>
                </a:solidFill>
                <a:latin typeface="Arial" panose="020B0604020202020204" pitchFamily="34" charset="0"/>
                <a:cs typeface="Arial" panose="020B0604020202020204" pitchFamily="34" charset="0"/>
              </a:rPr>
              <a:t>Well done! You have completed step 3.</a:t>
            </a:r>
            <a:endParaRPr lang="en-GB" sz="6000" b="1" dirty="0">
              <a:solidFill>
                <a:schemeClr val="bg1"/>
              </a:solidFill>
              <a:latin typeface="Arial" panose="020B0604020202020204" pitchFamily="34" charset="0"/>
              <a:cs typeface="Arial" panose="020B0604020202020204" pitchFamily="34" charset="0"/>
            </a:endParaRP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Get ready for step 4…</a:t>
            </a:r>
          </a:p>
        </p:txBody>
      </p:sp>
    </p:spTree>
    <p:extLst>
      <p:ext uri="{BB962C8B-B14F-4D97-AF65-F5344CB8AC3E}">
        <p14:creationId xmlns:p14="http://schemas.microsoft.com/office/powerpoint/2010/main" val="140588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35255" y="286136"/>
            <a:ext cx="11212206"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600" b="1" dirty="0">
                <a:solidFill>
                  <a:srgbClr val="1E22AA"/>
                </a:solidFill>
                <a:latin typeface="Arial" panose="020B0604020202020204" pitchFamily="34" charset="0"/>
                <a:cs typeface="Arial" panose="020B0604020202020204" pitchFamily="34" charset="0"/>
              </a:rPr>
              <a:t>Overview for teacher </a:t>
            </a:r>
          </a:p>
          <a:p>
            <a:pPr algn="l" eaLnBrk="1" hangingPunct="1"/>
            <a:endParaRPr lang="en-GB" sz="4800" dirty="0">
              <a:solidFill>
                <a:srgbClr val="009FE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B85A52B-DB41-5CAC-2195-79A7BAD8ACA2}"/>
              </a:ext>
            </a:extLst>
          </p:cNvPr>
          <p:cNvSpPr>
            <a:spLocks noGrp="1"/>
          </p:cNvSpPr>
          <p:nvPr>
            <p:ph sz="half" idx="1"/>
          </p:nvPr>
        </p:nvSpPr>
        <p:spPr>
          <a:xfrm>
            <a:off x="644539" y="1015004"/>
            <a:ext cx="5181600" cy="5226770"/>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Aim: </a:t>
            </a:r>
            <a:r>
              <a:rPr lang="en-GB" sz="1900" dirty="0">
                <a:latin typeface="Arial" panose="020B0604020202020204" pitchFamily="34" charset="0"/>
                <a:cs typeface="Arial" panose="020B0604020202020204" pitchFamily="34" charset="0"/>
              </a:rPr>
              <a:t>Enable primary-age pupils to run fun and informal physical activities for other children in school.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Audience: </a:t>
            </a:r>
            <a:r>
              <a:rPr lang="en-GB" sz="1900" dirty="0">
                <a:latin typeface="Arial" panose="020B0604020202020204" pitchFamily="34" charset="0"/>
                <a:cs typeface="Arial" panose="020B0604020202020204" pitchFamily="34" charset="0"/>
              </a:rPr>
              <a:t>Pupils aged 8-11 years who are new to leading physical activities.</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Organisation:</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This introductory resource includes four bitesize modules, which use pupil-facing slides and interactive tasks to help young leaders to get started. The four steps are: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Purpose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Plan</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Do</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Review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8369C488-FE07-16BD-5CD8-0FCD419C5AE6}"/>
              </a:ext>
            </a:extLst>
          </p:cNvPr>
          <p:cNvSpPr>
            <a:spLocks noGrp="1"/>
          </p:cNvSpPr>
          <p:nvPr>
            <p:ph sz="half" idx="2"/>
          </p:nvPr>
        </p:nvSpPr>
        <p:spPr>
          <a:xfrm>
            <a:off x="6161394" y="1015004"/>
            <a:ext cx="5181600" cy="4351338"/>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Time:</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Each module includes approx. 30 mins of core tasks plus 15-30 mins of optional tasks.</a:t>
            </a:r>
          </a:p>
          <a:p>
            <a:pPr marL="0" indent="0">
              <a:lnSpc>
                <a:spcPct val="110000"/>
              </a:lnSpc>
              <a:spcBef>
                <a:spcPts val="0"/>
              </a:spcBef>
              <a:buNone/>
            </a:pPr>
            <a:endParaRPr lang="en-GB" sz="1900" b="1"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Preparation: </a:t>
            </a:r>
          </a:p>
          <a:p>
            <a:pPr>
              <a:lnSpc>
                <a:spcPct val="110000"/>
              </a:lnSpc>
              <a:spcBef>
                <a:spcPts val="0"/>
              </a:spcBef>
            </a:pPr>
            <a:r>
              <a:rPr lang="en-GB" sz="1900" dirty="0">
                <a:latin typeface="Arial" panose="020B0604020202020204" pitchFamily="34" charset="0"/>
                <a:cs typeface="Arial" panose="020B0604020202020204" pitchFamily="34" charset="0"/>
              </a:rPr>
              <a:t>Read the individual slide notes to support your delivery of the module to your pupils. </a:t>
            </a:r>
          </a:p>
          <a:p>
            <a:pPr>
              <a:lnSpc>
                <a:spcPct val="110000"/>
              </a:lnSpc>
              <a:spcBef>
                <a:spcPts val="0"/>
              </a:spcBef>
            </a:pPr>
            <a:r>
              <a:rPr lang="en-GB" sz="1900" dirty="0">
                <a:latin typeface="Arial" panose="020B0604020202020204" pitchFamily="34" charset="0"/>
                <a:cs typeface="Arial" panose="020B0604020202020204" pitchFamily="34" charset="0"/>
              </a:rPr>
              <a:t>Play the slides in slideshow mode to see how the animations work.</a:t>
            </a:r>
          </a:p>
          <a:p>
            <a:pPr>
              <a:lnSpc>
                <a:spcPct val="110000"/>
              </a:lnSpc>
              <a:spcBef>
                <a:spcPts val="0"/>
              </a:spcBef>
            </a:pPr>
            <a:r>
              <a:rPr lang="en-GB" sz="1900" dirty="0">
                <a:latin typeface="Arial" panose="020B0604020202020204" pitchFamily="34" charset="0"/>
                <a:cs typeface="Arial" panose="020B0604020202020204" pitchFamily="34" charset="0"/>
              </a:rPr>
              <a:t>Refer to slide 4 for a summary of the module, including required equipment and resources. </a:t>
            </a:r>
          </a:p>
          <a:p>
            <a:pPr>
              <a:lnSpc>
                <a:spcPct val="110000"/>
              </a:lnSpc>
              <a:spcBef>
                <a:spcPts val="0"/>
              </a:spcBef>
            </a:pPr>
            <a:r>
              <a:rPr lang="en-GB" sz="1900" dirty="0">
                <a:latin typeface="Arial" panose="020B0604020202020204" pitchFamily="34" charset="0"/>
                <a:cs typeface="Arial" panose="020B0604020202020204" pitchFamily="34" charset="0"/>
              </a:rPr>
              <a:t>Download the associated handouts to support pupils’ learning (optional).</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Inclusion: </a:t>
            </a:r>
            <a:r>
              <a:rPr lang="en-GB" sz="1900" dirty="0">
                <a:latin typeface="Arial" panose="020B0604020202020204" pitchFamily="34" charset="0"/>
                <a:cs typeface="Arial" panose="020B0604020202020204" pitchFamily="34" charset="0"/>
              </a:rPr>
              <a:t>The slide notes suggest alternatives to help you to include pupils with different needs and abilities.</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02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1B2D42-0FF5-316C-91F9-FB4E3BEACB50}"/>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B0BBBEA0-5661-B8D8-5F26-0892D2780A84}"/>
              </a:ext>
            </a:extLst>
          </p:cNvPr>
          <p:cNvSpPr txBox="1">
            <a:spLocks noChangeArrowheads="1"/>
          </p:cNvSpPr>
          <p:nvPr/>
        </p:nvSpPr>
        <p:spPr bwMode="auto">
          <a:xfrm>
            <a:off x="285951" y="302844"/>
            <a:ext cx="11212206"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200" b="1">
                <a:solidFill>
                  <a:srgbClr val="1E22AA"/>
                </a:solidFill>
                <a:latin typeface="Arial" panose="020B0604020202020204" pitchFamily="34" charset="0"/>
                <a:cs typeface="Arial" panose="020B0604020202020204" pitchFamily="34" charset="0"/>
              </a:rPr>
              <a:t>Module 3 </a:t>
            </a:r>
            <a:r>
              <a:rPr lang="en-GB" sz="3200" b="1" dirty="0">
                <a:solidFill>
                  <a:srgbClr val="1E22AA"/>
                </a:solidFill>
                <a:latin typeface="Arial" panose="020B0604020202020204" pitchFamily="34" charset="0"/>
                <a:cs typeface="Arial" panose="020B0604020202020204" pitchFamily="34" charset="0"/>
              </a:rPr>
              <a:t>summary: do</a:t>
            </a:r>
          </a:p>
          <a:p>
            <a:pPr algn="l" eaLnBrk="1" hangingPunct="1"/>
            <a:endParaRPr lang="en-GB" sz="4800" dirty="0">
              <a:solidFill>
                <a:srgbClr val="009FE3"/>
              </a:solidFill>
              <a:latin typeface="Arial" panose="020B0604020202020204" pitchFamily="34" charset="0"/>
              <a:cs typeface="Arial" panose="020B0604020202020204" pitchFamily="34" charset="0"/>
            </a:endParaRPr>
          </a:p>
        </p:txBody>
      </p:sp>
      <p:graphicFrame>
        <p:nvGraphicFramePr>
          <p:cNvPr id="10" name="Content Placeholder 9">
            <a:extLst>
              <a:ext uri="{FF2B5EF4-FFF2-40B4-BE49-F238E27FC236}">
                <a16:creationId xmlns:a16="http://schemas.microsoft.com/office/drawing/2014/main" id="{C91849A6-EBCA-151D-B794-8DDC73C650A3}"/>
              </a:ext>
            </a:extLst>
          </p:cNvPr>
          <p:cNvGraphicFramePr>
            <a:graphicFrameLocks noGrp="1"/>
          </p:cNvGraphicFramePr>
          <p:nvPr>
            <p:ph idx="1"/>
            <p:extLst>
              <p:ext uri="{D42A27DB-BD31-4B8C-83A1-F6EECF244321}">
                <p14:modId xmlns:p14="http://schemas.microsoft.com/office/powerpoint/2010/main" val="630473767"/>
              </p:ext>
            </p:extLst>
          </p:nvPr>
        </p:nvGraphicFramePr>
        <p:xfrm>
          <a:off x="368443" y="964563"/>
          <a:ext cx="11047221" cy="4687240"/>
        </p:xfrm>
        <a:graphic>
          <a:graphicData uri="http://schemas.openxmlformats.org/drawingml/2006/table">
            <a:tbl>
              <a:tblPr firstRow="1" bandRow="1">
                <a:tableStyleId>{5940675A-B579-460E-94D1-54222C63F5DA}</a:tableStyleId>
              </a:tblPr>
              <a:tblGrid>
                <a:gridCol w="2139864">
                  <a:extLst>
                    <a:ext uri="{9D8B030D-6E8A-4147-A177-3AD203B41FA5}">
                      <a16:colId xmlns:a16="http://schemas.microsoft.com/office/drawing/2014/main" val="2218606978"/>
                    </a:ext>
                  </a:extLst>
                </a:gridCol>
                <a:gridCol w="6227522">
                  <a:extLst>
                    <a:ext uri="{9D8B030D-6E8A-4147-A177-3AD203B41FA5}">
                      <a16:colId xmlns:a16="http://schemas.microsoft.com/office/drawing/2014/main" val="2475180158"/>
                    </a:ext>
                  </a:extLst>
                </a:gridCol>
                <a:gridCol w="2679835">
                  <a:extLst>
                    <a:ext uri="{9D8B030D-6E8A-4147-A177-3AD203B41FA5}">
                      <a16:colId xmlns:a16="http://schemas.microsoft.com/office/drawing/2014/main" val="2308152279"/>
                    </a:ext>
                  </a:extLst>
                </a:gridCol>
              </a:tblGrid>
              <a:tr h="663880">
                <a:tc gridSpan="3">
                  <a:txBody>
                    <a:bodyPr/>
                    <a:lstStyle/>
                    <a:p>
                      <a:r>
                        <a:rPr lang="en-GB" sz="1600" b="1" dirty="0">
                          <a:latin typeface="Arial" panose="020B0604020202020204" pitchFamily="34" charset="0"/>
                          <a:cs typeface="Arial" panose="020B0604020202020204" pitchFamily="34" charset="0"/>
                        </a:rPr>
                        <a:t>Aim: </a:t>
                      </a:r>
                      <a:r>
                        <a:rPr lang="en-GB" sz="1600" dirty="0">
                          <a:latin typeface="Arial" panose="020B0604020202020204" pitchFamily="34" charset="0"/>
                          <a:cs typeface="Arial" panose="020B0604020202020204" pitchFamily="34" charset="0"/>
                        </a:rPr>
                        <a:t>Help young leaders to recognise how to run fun physical activities that are enjoyable for all children.</a:t>
                      </a:r>
                    </a:p>
                  </a:txBody>
                  <a:tcPr/>
                </a:tc>
                <a:tc hMerge="1">
                  <a:txBody>
                    <a:bodyPr/>
                    <a:lstStyle/>
                    <a:p>
                      <a:endParaRPr lang="en-GB" sz="2000">
                        <a:latin typeface="Arial" panose="020B0604020202020204" pitchFamily="34" charset="0"/>
                        <a:cs typeface="Arial" panose="020B0604020202020204" pitchFamily="34" charset="0"/>
                      </a:endParaRPr>
                    </a:p>
                  </a:txBody>
                  <a:tcPr/>
                </a:tc>
                <a:tc hMerge="1">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4534559"/>
                  </a:ext>
                </a:extLst>
              </a:tr>
              <a:tr h="536170">
                <a:tc>
                  <a:txBody>
                    <a:bodyPr/>
                    <a:lstStyle/>
                    <a:p>
                      <a:r>
                        <a:rPr lang="en-GB" sz="1600" dirty="0">
                          <a:latin typeface="Arial" panose="020B0604020202020204" pitchFamily="34" charset="0"/>
                          <a:cs typeface="Arial" panose="020B0604020202020204" pitchFamily="34" charset="0"/>
                        </a:rPr>
                        <a:t>Plan-do-review</a:t>
                      </a:r>
                    </a:p>
                  </a:txBody>
                  <a:tcPr/>
                </a:tc>
                <a:tc>
                  <a:txBody>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Use the slide to remind the young leaders about plan-do-review; this session will focus on do.</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Share the key elements that young leaders will manage.</a:t>
                      </a:r>
                    </a:p>
                    <a:p>
                      <a:pPr marL="285750" indent="-285750">
                        <a:buFont typeface="Arial" panose="020B0604020202020204" pitchFamily="34" charset="0"/>
                        <a:buChar char="•"/>
                      </a:pPr>
                      <a:r>
                        <a:rPr lang="en-GB" sz="1600" b="1" dirty="0">
                          <a:latin typeface="Arial" panose="020B0604020202020204" pitchFamily="34" charset="0"/>
                          <a:cs typeface="Arial" panose="020B0604020202020204" pitchFamily="34" charset="0"/>
                        </a:rPr>
                        <a:t>Optional: </a:t>
                      </a:r>
                      <a:r>
                        <a:rPr lang="en-GB" sz="1600" dirty="0">
                          <a:latin typeface="Arial" panose="020B0604020202020204" pitchFamily="34" charset="0"/>
                          <a:cs typeface="Arial" panose="020B0604020202020204" pitchFamily="34" charset="0"/>
                        </a:rPr>
                        <a:t>run a task to model a fun, inclusive activity that also highlights the need to work as a team.</a:t>
                      </a:r>
                    </a:p>
                  </a:txBody>
                  <a:tcPr/>
                </a:tc>
                <a:tc>
                  <a:txBody>
                    <a:bodyPr/>
                    <a:lstStyle/>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Cones or tape (optional)</a:t>
                      </a:r>
                    </a:p>
                    <a:p>
                      <a:r>
                        <a:rPr lang="en-GB" sz="1600" dirty="0">
                          <a:latin typeface="Arial" panose="020B0604020202020204" pitchFamily="34" charset="0"/>
                          <a:cs typeface="Arial" panose="020B0604020202020204" pitchFamily="34" charset="0"/>
                        </a:rPr>
                        <a:t>Labels (optional)</a:t>
                      </a:r>
                    </a:p>
                  </a:txBody>
                  <a:tcPr/>
                </a:tc>
                <a:extLst>
                  <a:ext uri="{0D108BD9-81ED-4DB2-BD59-A6C34878D82A}">
                    <a16:rowId xmlns:a16="http://schemas.microsoft.com/office/drawing/2014/main" val="4037285770"/>
                  </a:ext>
                </a:extLst>
              </a:tr>
              <a:tr h="536170">
                <a:tc>
                  <a:txBody>
                    <a:bodyPr/>
                    <a:lstStyle/>
                    <a:p>
                      <a:r>
                        <a:rPr lang="en-GB" sz="1600" dirty="0">
                          <a:latin typeface="Arial" panose="020B0604020202020204" pitchFamily="34" charset="0"/>
                          <a:cs typeface="Arial" panose="020B0604020202020204" pitchFamily="34" charset="0"/>
                        </a:rPr>
                        <a:t>How will activities be run?</a:t>
                      </a:r>
                    </a:p>
                  </a:txBody>
                  <a:tcPr/>
                </a:tc>
                <a:tc>
                  <a:txBody>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Use a simple target game to explore how to run activities to achieve SMILES.</a:t>
                      </a:r>
                    </a:p>
                  </a:txBody>
                  <a:tcPr/>
                </a:tc>
                <a:tc>
                  <a:txBody>
                    <a:bodyPr/>
                    <a:lstStyle/>
                    <a:p>
                      <a:r>
                        <a:rPr lang="en-GB" sz="1600" dirty="0">
                          <a:latin typeface="Arial" panose="020B0604020202020204" pitchFamily="34" charset="0"/>
                          <a:cs typeface="Arial" panose="020B0604020202020204" pitchFamily="34" charset="0"/>
                        </a:rPr>
                        <a:t>SMILES handout (downloads)</a:t>
                      </a:r>
                    </a:p>
                    <a:p>
                      <a:r>
                        <a:rPr lang="en-GB" sz="1600" dirty="0">
                          <a:latin typeface="Arial" panose="020B0604020202020204" pitchFamily="34" charset="0"/>
                          <a:cs typeface="Arial" panose="020B0604020202020204" pitchFamily="34" charset="0"/>
                        </a:rPr>
                        <a:t>Paper for balls/targets</a:t>
                      </a:r>
                    </a:p>
                  </a:txBody>
                  <a:tcPr/>
                </a:tc>
                <a:extLst>
                  <a:ext uri="{0D108BD9-81ED-4DB2-BD59-A6C34878D82A}">
                    <a16:rowId xmlns:a16="http://schemas.microsoft.com/office/drawing/2014/main" val="3886996809"/>
                  </a:ext>
                </a:extLst>
              </a:tr>
              <a:tr h="536170">
                <a:tc>
                  <a:txBody>
                    <a:bodyPr/>
                    <a:lstStyle/>
                    <a:p>
                      <a:r>
                        <a:rPr lang="en-GB" sz="1600" dirty="0">
                          <a:latin typeface="Arial" panose="020B0604020202020204" pitchFamily="34" charset="0"/>
                          <a:cs typeface="Arial" panose="020B0604020202020204" pitchFamily="34" charset="0"/>
                        </a:rPr>
                        <a:t>How will activities be adapted?</a:t>
                      </a:r>
                    </a:p>
                  </a:txBody>
                  <a:tcPr/>
                </a:tc>
                <a:tc>
                  <a:txBody>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Use a keepy-uppy game to explore STEP as a way to adapt activities. </a:t>
                      </a:r>
                    </a:p>
                  </a:txBody>
                  <a:tcPr/>
                </a:tc>
                <a:tc>
                  <a:txBody>
                    <a:bodyPr/>
                    <a:lstStyle/>
                    <a:p>
                      <a:r>
                        <a:rPr lang="en-GB" sz="1600" dirty="0">
                          <a:latin typeface="Arial" panose="020B0604020202020204" pitchFamily="34" charset="0"/>
                          <a:cs typeface="Arial" panose="020B0604020202020204" pitchFamily="34" charset="0"/>
                        </a:rPr>
                        <a:t>STEP handout (downloads)</a:t>
                      </a:r>
                    </a:p>
                    <a:p>
                      <a:r>
                        <a:rPr lang="en-GB" sz="1600" dirty="0">
                          <a:latin typeface="Arial" panose="020B0604020202020204" pitchFamily="34" charset="0"/>
                          <a:cs typeface="Arial" panose="020B0604020202020204" pitchFamily="34" charset="0"/>
                        </a:rPr>
                        <a:t>Balloons, paper balls, beach ball, bat</a:t>
                      </a:r>
                    </a:p>
                  </a:txBody>
                  <a:tcPr/>
                </a:tc>
                <a:extLst>
                  <a:ext uri="{0D108BD9-81ED-4DB2-BD59-A6C34878D82A}">
                    <a16:rowId xmlns:a16="http://schemas.microsoft.com/office/drawing/2014/main" val="1428640346"/>
                  </a:ext>
                </a:extLst>
              </a:tr>
              <a:tr h="536170">
                <a:tc>
                  <a:txBody>
                    <a:bodyPr/>
                    <a:lstStyle/>
                    <a:p>
                      <a:r>
                        <a:rPr lang="en-GB" sz="1600" dirty="0">
                          <a:latin typeface="Arial" panose="020B0604020202020204" pitchFamily="34" charset="0"/>
                          <a:cs typeface="Arial" panose="020B0604020202020204" pitchFamily="34" charset="0"/>
                        </a:rPr>
                        <a:t>Grow activity ideas</a:t>
                      </a:r>
                    </a:p>
                  </a:txBody>
                  <a:tcPr/>
                </a:tc>
                <a:tc>
                  <a:txBody>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Share how the young leaders can continue to grow their bank of activity ideas</a:t>
                      </a:r>
                    </a:p>
                  </a:txBody>
                  <a:tcPr/>
                </a:tc>
                <a:tc>
                  <a:txBody>
                    <a:bodyPr/>
                    <a:lstStyle/>
                    <a:p>
                      <a:r>
                        <a:rPr lang="en-GB" sz="1600" dirty="0">
                          <a:latin typeface="Arial" panose="020B0604020202020204" pitchFamily="34" charset="0"/>
                          <a:cs typeface="Arial" panose="020B0604020202020204" pitchFamily="34" charset="0"/>
                        </a:rPr>
                        <a:t>Activity cards</a:t>
                      </a:r>
                    </a:p>
                    <a:p>
                      <a:r>
                        <a:rPr lang="en-GB" sz="1600" dirty="0">
                          <a:latin typeface="Arial" panose="020B0604020202020204" pitchFamily="34" charset="0"/>
                          <a:cs typeface="Arial" panose="020B0604020202020204" pitchFamily="34" charset="0"/>
                        </a:rPr>
                        <a:t>Activity ideas</a:t>
                      </a:r>
                    </a:p>
                    <a:p>
                      <a:r>
                        <a:rPr lang="en-GB" sz="1600" dirty="0">
                          <a:latin typeface="Arial" panose="020B0604020202020204" pitchFamily="34" charset="0"/>
                          <a:cs typeface="Arial" panose="020B0604020202020204" pitchFamily="34" charset="0"/>
                        </a:rPr>
                        <a:t>Group sort ideas</a:t>
                      </a:r>
                    </a:p>
                    <a:p>
                      <a:r>
                        <a:rPr lang="en-GB" sz="1600" dirty="0">
                          <a:latin typeface="Arial" panose="020B0604020202020204" pitchFamily="34" charset="0"/>
                          <a:cs typeface="Arial" panose="020B0604020202020204" pitchFamily="34" charset="0"/>
                        </a:rPr>
                        <a:t>(downloads)</a:t>
                      </a:r>
                    </a:p>
                  </a:txBody>
                  <a:tcPr/>
                </a:tc>
                <a:extLst>
                  <a:ext uri="{0D108BD9-81ED-4DB2-BD59-A6C34878D82A}">
                    <a16:rowId xmlns:a16="http://schemas.microsoft.com/office/drawing/2014/main" val="3701794867"/>
                  </a:ext>
                </a:extLst>
              </a:tr>
            </a:tbl>
          </a:graphicData>
        </a:graphic>
      </p:graphicFrame>
    </p:spTree>
    <p:extLst>
      <p:ext uri="{BB962C8B-B14F-4D97-AF65-F5344CB8AC3E}">
        <p14:creationId xmlns:p14="http://schemas.microsoft.com/office/powerpoint/2010/main" val="4122218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8D2DB-B9FF-AF66-5E28-08221BC81492}"/>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7CA3ACA1-DCB3-A2DD-9C00-11E66DAF8DD1}"/>
              </a:ext>
            </a:extLst>
          </p:cNvPr>
          <p:cNvSpPr txBox="1">
            <a:spLocks noChangeArrowheads="1"/>
          </p:cNvSpPr>
          <p:nvPr/>
        </p:nvSpPr>
        <p:spPr bwMode="auto">
          <a:xfrm>
            <a:off x="298476" y="474336"/>
            <a:ext cx="11169624"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As a young leader, you need to…</a:t>
            </a:r>
          </a:p>
          <a:p>
            <a:pPr algn="l" eaLnBrk="1" hangingPunct="1"/>
            <a:endParaRPr lang="en-GB" sz="4800" b="1" dirty="0">
              <a:solidFill>
                <a:srgbClr val="FF5C39"/>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FC76AB7-AD07-13C8-6009-815E931A3728}"/>
              </a:ext>
            </a:extLst>
          </p:cNvPr>
          <p:cNvPicPr>
            <a:picLocks noChangeAspect="1"/>
          </p:cNvPicPr>
          <p:nvPr/>
        </p:nvPicPr>
        <p:blipFill>
          <a:blip r:embed="rId4"/>
          <a:stretch>
            <a:fillRect/>
          </a:stretch>
        </p:blipFill>
        <p:spPr>
          <a:xfrm>
            <a:off x="2410273" y="1455643"/>
            <a:ext cx="7371453" cy="4421050"/>
          </a:xfrm>
          <a:prstGeom prst="rect">
            <a:avLst/>
          </a:prstGeom>
        </p:spPr>
      </p:pic>
    </p:spTree>
    <p:extLst>
      <p:ext uri="{BB962C8B-B14F-4D97-AF65-F5344CB8AC3E}">
        <p14:creationId xmlns:p14="http://schemas.microsoft.com/office/powerpoint/2010/main" val="125323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BED1C-FF43-1813-3AA9-B50BFE2E23F6}"/>
            </a:ext>
          </a:extLst>
        </p:cNvPr>
        <p:cNvGrpSpPr/>
        <p:nvPr/>
      </p:nvGrpSpPr>
      <p:grpSpPr>
        <a:xfrm>
          <a:off x="0" y="0"/>
          <a:ext cx="0" cy="0"/>
          <a:chOff x="0" y="0"/>
          <a:chExt cx="0" cy="0"/>
        </a:xfrm>
      </p:grpSpPr>
      <p:pic>
        <p:nvPicPr>
          <p:cNvPr id="9" name="Picture 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F284BAA3-5757-B720-CF6E-1EF00E42F350}"/>
              </a:ext>
            </a:extLst>
          </p:cNvPr>
          <p:cNvSpPr txBox="1">
            <a:spLocks noChangeArrowheads="1"/>
          </p:cNvSpPr>
          <p:nvPr/>
        </p:nvSpPr>
        <p:spPr bwMode="auto">
          <a:xfrm>
            <a:off x="222276" y="236845"/>
            <a:ext cx="11169624"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000" b="1" dirty="0">
                <a:solidFill>
                  <a:srgbClr val="1E22AA"/>
                </a:solidFill>
                <a:latin typeface="Arial" panose="020B0604020202020204" pitchFamily="34" charset="0"/>
                <a:cs typeface="Arial" panose="020B0604020202020204" pitchFamily="34" charset="0"/>
              </a:rPr>
              <a:t>When you run an activity, you will sort…</a:t>
            </a:r>
          </a:p>
          <a:p>
            <a:pPr algn="l" eaLnBrk="1" hangingPunct="1"/>
            <a:endParaRPr lang="en-GB" sz="4800" b="1" dirty="0">
              <a:solidFill>
                <a:srgbClr val="FF5C39"/>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EF09E84D-08E2-B4D9-4979-9FA0F8B0765F}"/>
              </a:ext>
            </a:extLst>
          </p:cNvPr>
          <p:cNvPicPr>
            <a:picLocks noChangeAspect="1"/>
          </p:cNvPicPr>
          <p:nvPr/>
        </p:nvPicPr>
        <p:blipFill>
          <a:blip r:embed="rId4"/>
          <a:stretch>
            <a:fillRect/>
          </a:stretch>
        </p:blipFill>
        <p:spPr>
          <a:xfrm>
            <a:off x="952500" y="685800"/>
            <a:ext cx="10287000" cy="6858000"/>
          </a:xfrm>
          <a:prstGeom prst="rect">
            <a:avLst/>
          </a:prstGeom>
        </p:spPr>
      </p:pic>
    </p:spTree>
    <p:extLst>
      <p:ext uri="{BB962C8B-B14F-4D97-AF65-F5344CB8AC3E}">
        <p14:creationId xmlns:p14="http://schemas.microsoft.com/office/powerpoint/2010/main" val="1675180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D9954F-D9DD-1B42-B6E6-8C4EF60576E0}"/>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D6F26FD4-9EE5-241B-4A55-AA49331238A6}"/>
              </a:ext>
            </a:extLst>
          </p:cNvPr>
          <p:cNvSpPr txBox="1">
            <a:spLocks noChangeArrowheads="1"/>
          </p:cNvSpPr>
          <p:nvPr/>
        </p:nvSpPr>
        <p:spPr bwMode="auto">
          <a:xfrm>
            <a:off x="328956" y="5774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r>
              <a:rPr lang="en-US" sz="6000" b="1" dirty="0">
                <a:solidFill>
                  <a:srgbClr val="FFFFFF"/>
                </a:solidFill>
                <a:latin typeface="Arial" panose="020B0604020202020204" pitchFamily="34" charset="0"/>
                <a:ea typeface="+mj-ea"/>
                <a:cs typeface="Arial" panose="020B0604020202020204" pitchFamily="34" charset="0"/>
              </a:rPr>
              <a:t>Can you cross the river?</a:t>
            </a:r>
            <a:endParaRPr lang="en-US" sz="3400" b="1" kern="1200" dirty="0">
              <a:solidFill>
                <a:schemeClr val="bg1"/>
              </a:solidFill>
              <a:latin typeface="+mj-lt"/>
              <a:ea typeface="+mj-ea"/>
              <a:cs typeface="+mj-cs"/>
            </a:endParaRPr>
          </a:p>
        </p:txBody>
      </p:sp>
    </p:spTree>
    <p:extLst>
      <p:ext uri="{BB962C8B-B14F-4D97-AF65-F5344CB8AC3E}">
        <p14:creationId xmlns:p14="http://schemas.microsoft.com/office/powerpoint/2010/main" val="153171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39198-22B6-B4C1-FB5D-AB0537C7DAEF}"/>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C8D4D18D-5A1D-1D45-8921-7AE449805EE8}"/>
              </a:ext>
            </a:extLst>
          </p:cNvPr>
          <p:cNvSpPr txBox="1">
            <a:spLocks noChangeArrowheads="1"/>
          </p:cNvSpPr>
          <p:nvPr/>
        </p:nvSpPr>
        <p:spPr bwMode="auto">
          <a:xfrm>
            <a:off x="327038" y="268744"/>
            <a:ext cx="11169624" cy="58785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Team challenge</a:t>
            </a:r>
          </a:p>
          <a:p>
            <a:endParaRPr lang="en-GB" b="1" dirty="0">
              <a:solidFill>
                <a:srgbClr val="FF5C39"/>
              </a:solidFill>
              <a:latin typeface="Arial" panose="020B0604020202020204" pitchFamily="34" charset="0"/>
              <a:cs typeface="Arial" panose="020B0604020202020204" pitchFamily="34" charset="0"/>
            </a:endParaRPr>
          </a:p>
          <a:p>
            <a:r>
              <a:rPr lang="en-US" sz="2800" dirty="0"/>
              <a:t>In your team, get the </a:t>
            </a:r>
            <a:r>
              <a:rPr lang="en-US" sz="2800" b="1" dirty="0"/>
              <a:t>chicken</a:t>
            </a:r>
            <a:r>
              <a:rPr lang="en-US" sz="2800" dirty="0"/>
              <a:t>, </a:t>
            </a:r>
            <a:r>
              <a:rPr lang="en-US" sz="2800" b="1" dirty="0"/>
              <a:t>corn</a:t>
            </a:r>
            <a:r>
              <a:rPr lang="en-US" sz="2800" dirty="0"/>
              <a:t> and </a:t>
            </a:r>
            <a:r>
              <a:rPr lang="en-US" sz="2800" b="1" dirty="0"/>
              <a:t>fox</a:t>
            </a:r>
            <a:r>
              <a:rPr lang="en-US" sz="2800" dirty="0"/>
              <a:t> over the river in the </a:t>
            </a:r>
            <a:r>
              <a:rPr lang="en-US" sz="2800" b="1" dirty="0"/>
              <a:t>boat</a:t>
            </a:r>
            <a:r>
              <a:rPr lang="en-US" sz="2800" dirty="0"/>
              <a:t>, without anything being eaten.</a:t>
            </a:r>
          </a:p>
          <a:p>
            <a:endParaRPr lang="en-US" dirty="0"/>
          </a:p>
          <a:p>
            <a:r>
              <a:rPr lang="en-GB" sz="2800" dirty="0"/>
              <a:t>Rules:</a:t>
            </a:r>
          </a:p>
          <a:p>
            <a:pPr marL="457200" indent="-457200">
              <a:buFont typeface="Arial" panose="020B0604020202020204" pitchFamily="34" charset="0"/>
              <a:buChar char="•"/>
            </a:pPr>
            <a:r>
              <a:rPr lang="en-US" sz="2800" dirty="0"/>
              <a:t>Only </a:t>
            </a:r>
            <a:r>
              <a:rPr lang="en-US" sz="2800" b="1" dirty="0"/>
              <a:t>one</a:t>
            </a:r>
            <a:r>
              <a:rPr lang="en-US" sz="2800" dirty="0"/>
              <a:t> item at a time may be taken across the river in the boat.</a:t>
            </a:r>
          </a:p>
          <a:p>
            <a:pPr marL="457200" indent="-457200">
              <a:buFont typeface="Arial" panose="020B0604020202020204" pitchFamily="34" charset="0"/>
              <a:buChar char="•"/>
            </a:pPr>
            <a:r>
              <a:rPr lang="en-US" sz="2800" dirty="0"/>
              <a:t>All of the items and the boat must start on the near bank and end up on the far riverbank.</a:t>
            </a:r>
          </a:p>
          <a:p>
            <a:pPr marL="457200" indent="-457200">
              <a:buFont typeface="Arial" panose="020B0604020202020204" pitchFamily="34" charset="0"/>
              <a:buChar char="•"/>
            </a:pPr>
            <a:r>
              <a:rPr lang="en-US" sz="2800" dirty="0"/>
              <a:t>If the fox is left alone with the chicken, it will eat it.</a:t>
            </a:r>
          </a:p>
          <a:p>
            <a:pPr marL="457200" indent="-457200">
              <a:buFont typeface="Arial" panose="020B0604020202020204" pitchFamily="34" charset="0"/>
              <a:buChar char="•"/>
            </a:pPr>
            <a:r>
              <a:rPr lang="en-US" sz="2800" dirty="0"/>
              <a:t>If the chicken is left alone with the corn, it will eat it.</a:t>
            </a:r>
          </a:p>
          <a:p>
            <a:endParaRPr lang="en-US" sz="2800" b="1" dirty="0">
              <a:solidFill>
                <a:srgbClr val="1E22AA"/>
              </a:solidFill>
              <a:latin typeface="Arial" panose="020B0604020202020204" pitchFamily="34" charset="0"/>
              <a:cs typeface="Arial" panose="020B0604020202020204" pitchFamily="34" charset="0"/>
            </a:endParaRPr>
          </a:p>
          <a:p>
            <a:r>
              <a:rPr lang="en-US" sz="2800" b="1" dirty="0">
                <a:solidFill>
                  <a:srgbClr val="1E22AA"/>
                </a:solidFill>
                <a:latin typeface="Arial" panose="020B0604020202020204" pitchFamily="34" charset="0"/>
                <a:cs typeface="Arial" panose="020B0604020202020204" pitchFamily="34" charset="0"/>
              </a:rPr>
              <a:t>Can you make it in the time?</a:t>
            </a:r>
            <a:endParaRPr lang="en-GB" sz="4400" b="1" dirty="0">
              <a:solidFill>
                <a:srgbClr val="1E22AA"/>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3CEC790-8BA7-B5DE-5DA8-D5DAC121ACF9}"/>
              </a:ext>
            </a:extLst>
          </p:cNvPr>
          <p:cNvPicPr>
            <a:picLocks noChangeAspect="1"/>
          </p:cNvPicPr>
          <p:nvPr/>
        </p:nvPicPr>
        <p:blipFill>
          <a:blip r:embed="rId4"/>
          <a:stretch>
            <a:fillRect/>
          </a:stretch>
        </p:blipFill>
        <p:spPr>
          <a:xfrm>
            <a:off x="10398740" y="0"/>
            <a:ext cx="1793260" cy="1793260"/>
          </a:xfrm>
          <a:prstGeom prst="rect">
            <a:avLst/>
          </a:prstGeom>
        </p:spPr>
      </p:pic>
    </p:spTree>
    <p:extLst>
      <p:ext uri="{BB962C8B-B14F-4D97-AF65-F5344CB8AC3E}">
        <p14:creationId xmlns:p14="http://schemas.microsoft.com/office/powerpoint/2010/main" val="2755667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65466-7827-37EE-6531-BEB58C4B1182}"/>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1B1AE67-E984-1779-105D-8701AC318698}"/>
              </a:ext>
            </a:extLst>
          </p:cNvPr>
          <p:cNvSpPr txBox="1">
            <a:spLocks noChangeArrowheads="1"/>
          </p:cNvSpPr>
          <p:nvPr/>
        </p:nvSpPr>
        <p:spPr bwMode="auto">
          <a:xfrm>
            <a:off x="270199" y="497344"/>
            <a:ext cx="11651602"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How well did you work as a team?</a:t>
            </a:r>
          </a:p>
          <a:p>
            <a:endParaRPr lang="en-GB" sz="4000" b="1" dirty="0">
              <a:solidFill>
                <a:srgbClr val="FF5C39"/>
              </a:solidFill>
              <a:latin typeface="Arial" panose="020B0604020202020204" pitchFamily="34" charset="0"/>
              <a:cs typeface="Arial" panose="020B0604020202020204" pitchFamily="34" charset="0"/>
            </a:endParaRPr>
          </a:p>
          <a:p>
            <a:r>
              <a:rPr lang="en-US" sz="2800" dirty="0"/>
              <a:t>In your team, consider:</a:t>
            </a:r>
          </a:p>
          <a:p>
            <a:endParaRPr lang="en-US" sz="2800" dirty="0"/>
          </a:p>
          <a:p>
            <a:pPr marL="571500" indent="-571500">
              <a:lnSpc>
                <a:spcPct val="150000"/>
              </a:lnSpc>
              <a:buFont typeface="Arial" panose="020B0604020202020204" pitchFamily="34" charset="0"/>
              <a:buChar char="•"/>
            </a:pPr>
            <a:r>
              <a:rPr lang="en-GB" sz="2800" dirty="0">
                <a:solidFill>
                  <a:srgbClr val="1E22AA"/>
                </a:solidFill>
                <a:latin typeface="Arial" panose="020B0604020202020204" pitchFamily="34" charset="0"/>
                <a:cs typeface="Arial" panose="020B0604020202020204" pitchFamily="34" charset="0"/>
              </a:rPr>
              <a:t>What did you do that </a:t>
            </a:r>
            <a:r>
              <a:rPr lang="en-GB" sz="2800" b="1" dirty="0">
                <a:solidFill>
                  <a:srgbClr val="1E22AA"/>
                </a:solidFill>
                <a:latin typeface="Arial" panose="020B0604020202020204" pitchFamily="34" charset="0"/>
                <a:cs typeface="Arial" panose="020B0604020202020204" pitchFamily="34" charset="0"/>
              </a:rPr>
              <a:t>helped</a:t>
            </a:r>
            <a:r>
              <a:rPr lang="en-GB" sz="2800" dirty="0">
                <a:solidFill>
                  <a:srgbClr val="1E22AA"/>
                </a:solidFill>
                <a:latin typeface="Arial" panose="020B0604020202020204" pitchFamily="34" charset="0"/>
                <a:cs typeface="Arial" panose="020B0604020202020204" pitchFamily="34" charset="0"/>
              </a:rPr>
              <a:t> you to achieve the task?</a:t>
            </a:r>
          </a:p>
          <a:p>
            <a:pPr marL="571500" indent="-571500">
              <a:lnSpc>
                <a:spcPct val="150000"/>
              </a:lnSpc>
              <a:buFont typeface="Arial" panose="020B0604020202020204" pitchFamily="34" charset="0"/>
              <a:buChar char="•"/>
            </a:pPr>
            <a:r>
              <a:rPr lang="en-GB" sz="2800" dirty="0">
                <a:solidFill>
                  <a:srgbClr val="1E22AA"/>
                </a:solidFill>
                <a:latin typeface="Arial" panose="020B0604020202020204" pitchFamily="34" charset="0"/>
                <a:cs typeface="Arial" panose="020B0604020202020204" pitchFamily="34" charset="0"/>
              </a:rPr>
              <a:t>What did you do that </a:t>
            </a:r>
            <a:r>
              <a:rPr lang="en-GB" sz="2800" b="1" dirty="0">
                <a:solidFill>
                  <a:srgbClr val="1E22AA"/>
                </a:solidFill>
                <a:latin typeface="Arial" panose="020B0604020202020204" pitchFamily="34" charset="0"/>
                <a:cs typeface="Arial" panose="020B0604020202020204" pitchFamily="34" charset="0"/>
              </a:rPr>
              <a:t>stopped</a:t>
            </a:r>
            <a:r>
              <a:rPr lang="en-GB" sz="2800" dirty="0">
                <a:solidFill>
                  <a:srgbClr val="1E22AA"/>
                </a:solidFill>
                <a:latin typeface="Arial" panose="020B0604020202020204" pitchFamily="34" charset="0"/>
                <a:cs typeface="Arial" panose="020B0604020202020204" pitchFamily="34" charset="0"/>
              </a:rPr>
              <a:t> you from achieving the task?</a:t>
            </a:r>
          </a:p>
          <a:p>
            <a:endParaRPr lang="en-GB" sz="3200" dirty="0">
              <a:solidFill>
                <a:srgbClr val="1E22AA"/>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BC28171-5786-7782-6B1F-3BF0FFF8AB68}"/>
              </a:ext>
            </a:extLst>
          </p:cNvPr>
          <p:cNvPicPr>
            <a:picLocks noChangeAspect="1"/>
          </p:cNvPicPr>
          <p:nvPr/>
        </p:nvPicPr>
        <p:blipFill>
          <a:blip r:embed="rId4"/>
          <a:stretch>
            <a:fillRect/>
          </a:stretch>
        </p:blipFill>
        <p:spPr>
          <a:xfrm>
            <a:off x="10398740" y="0"/>
            <a:ext cx="1793260" cy="1793260"/>
          </a:xfrm>
          <a:prstGeom prst="rect">
            <a:avLst/>
          </a:prstGeom>
        </p:spPr>
      </p:pic>
    </p:spTree>
    <p:extLst>
      <p:ext uri="{BB962C8B-B14F-4D97-AF65-F5344CB8AC3E}">
        <p14:creationId xmlns:p14="http://schemas.microsoft.com/office/powerpoint/2010/main" val="2447520820"/>
      </p:ext>
    </p:extLst>
  </p:cSld>
  <p:clrMapOvr>
    <a:masterClrMapping/>
  </p:clrMapOvr>
</p:sld>
</file>

<file path=ppt/theme/theme1.xml><?xml version="1.0" encoding="utf-8"?>
<a:theme xmlns:a="http://schemas.openxmlformats.org/drawingml/2006/main" name="Office Theme">
  <a:themeElements>
    <a:clrScheme name="YST 1">
      <a:dk1>
        <a:srgbClr val="0B25A9"/>
      </a:dk1>
      <a:lt1>
        <a:srgbClr val="FFFFFF"/>
      </a:lt1>
      <a:dk2>
        <a:srgbClr val="000000"/>
      </a:dk2>
      <a:lt2>
        <a:srgbClr val="FEFFFF"/>
      </a:lt2>
      <a:accent1>
        <a:srgbClr val="0A25A8"/>
      </a:accent1>
      <a:accent2>
        <a:srgbClr val="FE5B35"/>
      </a:accent2>
      <a:accent3>
        <a:srgbClr val="14C8D3"/>
      </a:accent3>
      <a:accent4>
        <a:srgbClr val="E62276"/>
      </a:accent4>
      <a:accent5>
        <a:srgbClr val="00B868"/>
      </a:accent5>
      <a:accent6>
        <a:srgbClr val="FCD90A"/>
      </a:accent6>
      <a:hlink>
        <a:srgbClr val="871D65"/>
      </a:hlink>
      <a:folHlink>
        <a:srgbClr val="00475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BE37EC86231348A751EEAD079AA5D8" ma:contentTypeVersion="3" ma:contentTypeDescription="Create a new document." ma:contentTypeScope="" ma:versionID="8fab08d3e1f7fd17d096e9e4cfe81417">
  <xsd:schema xmlns:xsd="http://www.w3.org/2001/XMLSchema" xmlns:xs="http://www.w3.org/2001/XMLSchema" xmlns:p="http://schemas.microsoft.com/office/2006/metadata/properties" xmlns:ns2="df0ceba7-64a0-4ce1-9f08-0fbfd2915a19" targetNamespace="http://schemas.microsoft.com/office/2006/metadata/properties" ma:root="true" ma:fieldsID="251c92e5780744b4f55e5b2041e1988d" ns2:_="">
    <xsd:import namespace="df0ceba7-64a0-4ce1-9f08-0fbfd2915a1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ceba7-64a0-4ce1-9f08-0fbfd2915a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FA4A7F-B6D6-4272-9451-86BC2C6A3C5B}">
  <ds:schemaRefs>
    <ds:schemaRef ds:uri="http://schemas.microsoft.com/sharepoint/v3/contenttype/forms"/>
  </ds:schemaRefs>
</ds:datastoreItem>
</file>

<file path=customXml/itemProps2.xml><?xml version="1.0" encoding="utf-8"?>
<ds:datastoreItem xmlns:ds="http://schemas.openxmlformats.org/officeDocument/2006/customXml" ds:itemID="{33259D06-1920-4AEF-A3E5-27B52769F5C3}">
  <ds:schemaRefs>
    <ds:schemaRef ds:uri="f177da4e-31c6-4ed7-84fc-6eb4e42ca75b"/>
    <ds:schemaRef ds:uri="http://schemas.microsoft.com/office/2006/metadata/properties"/>
    <ds:schemaRef ds:uri="http://purl.org/dc/dcmitype/"/>
    <ds:schemaRef ds:uri="http://purl.org/dc/term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da9183be-f51d-464d-b7c3-94e26aab00b8"/>
    <ds:schemaRef ds:uri="http://www.w3.org/XML/1998/namespace"/>
  </ds:schemaRefs>
</ds:datastoreItem>
</file>

<file path=customXml/itemProps3.xml><?xml version="1.0" encoding="utf-8"?>
<ds:datastoreItem xmlns:ds="http://schemas.openxmlformats.org/officeDocument/2006/customXml" ds:itemID="{D0D535B3-BF65-4198-A6C1-5380DF807C83}"/>
</file>

<file path=docProps/app.xml><?xml version="1.0" encoding="utf-8"?>
<Properties xmlns="http://schemas.openxmlformats.org/officeDocument/2006/extended-properties" xmlns:vt="http://schemas.openxmlformats.org/officeDocument/2006/docPropsVTypes">
  <Template/>
  <TotalTime>1499</TotalTime>
  <Words>2696</Words>
  <Application>Microsoft Office PowerPoint</Application>
  <PresentationFormat>Widescreen</PresentationFormat>
  <Paragraphs>364</Paragraphs>
  <Slides>25</Slides>
  <Notes>24</Notes>
  <HiddenSlides>6</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Pickering</dc:creator>
  <cp:lastModifiedBy>Steph Matthews</cp:lastModifiedBy>
  <cp:revision>3</cp:revision>
  <dcterms:created xsi:type="dcterms:W3CDTF">2018-04-12T10:22:44Z</dcterms:created>
  <dcterms:modified xsi:type="dcterms:W3CDTF">2026-08-26T18:13:00Z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0x01010000BE37EC86231348A751EEAD079AA5D8</vt:lpwstr>
  </property>
  <property fmtid="{D5CDD505-2E9C-101B-9397-08002B2CF9AE}" pid="3" name="MediaServiceImageTags">
    <vt:lpwstr/>
  </property>
</Properties>
</file>