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56" r:id="rId3"/>
    <p:sldId id="419" r:id="rId4"/>
    <p:sldId id="276" r:id="rId5"/>
    <p:sldId id="982" r:id="rId6"/>
    <p:sldId id="2167" r:id="rId7"/>
    <p:sldId id="2090" r:id="rId8"/>
    <p:sldId id="2103" r:id="rId9"/>
    <p:sldId id="2161" r:id="rId10"/>
    <p:sldId id="2162" r:id="rId11"/>
    <p:sldId id="2163" r:id="rId12"/>
    <p:sldId id="2164" r:id="rId13"/>
    <p:sldId id="2165" r:id="rId14"/>
    <p:sldId id="2166" r:id="rId15"/>
    <p:sldId id="257" r:id="rId16"/>
    <p:sldId id="258" r:id="rId17"/>
    <p:sldId id="259" r:id="rId18"/>
    <p:sldId id="978" r:id="rId19"/>
    <p:sldId id="981" r:id="rId20"/>
    <p:sldId id="315" r:id="rId21"/>
    <p:sldId id="952" r:id="rId22"/>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BFA19-65FD-490C-9B09-2FC1F240F0D0}" v="11" dt="2024-04-23T20:16:47.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8056"/>
          </a:xfrm>
          <a:prstGeom prst="rect">
            <a:avLst/>
          </a:prstGeom>
        </p:spPr>
        <p:txBody>
          <a:bodyPr vert="horz" lIns="95901" tIns="47951" rIns="95901" bIns="47951" rtlCol="0"/>
          <a:lstStyle>
            <a:lvl1pPr algn="l">
              <a:defRPr sz="1300"/>
            </a:lvl1pPr>
          </a:lstStyle>
          <a:p>
            <a:endParaRPr lang="en-GB"/>
          </a:p>
        </p:txBody>
      </p:sp>
      <p:sp>
        <p:nvSpPr>
          <p:cNvPr id="3" name="Date Placeholder 2"/>
          <p:cNvSpPr>
            <a:spLocks noGrp="1"/>
          </p:cNvSpPr>
          <p:nvPr>
            <p:ph type="dt" idx="1"/>
          </p:nvPr>
        </p:nvSpPr>
        <p:spPr>
          <a:xfrm>
            <a:off x="3884613" y="0"/>
            <a:ext cx="2971800" cy="498056"/>
          </a:xfrm>
          <a:prstGeom prst="rect">
            <a:avLst/>
          </a:prstGeom>
        </p:spPr>
        <p:txBody>
          <a:bodyPr vert="horz" lIns="95901" tIns="47951" rIns="95901" bIns="47951" rtlCol="0"/>
          <a:lstStyle>
            <a:lvl1pPr algn="r">
              <a:defRPr sz="1300"/>
            </a:lvl1pPr>
          </a:lstStyle>
          <a:p>
            <a:fld id="{47A628CC-440E-4A5F-AC67-C78F4D8E4722}" type="datetimeFigureOut">
              <a:rPr lang="en-GB" smtClean="0"/>
              <a:t>24/04/2024</a:t>
            </a:fld>
            <a:endParaRPr lang="en-GB"/>
          </a:p>
        </p:txBody>
      </p:sp>
      <p:sp>
        <p:nvSpPr>
          <p:cNvPr id="4" name="Slide Image Placeholder 3"/>
          <p:cNvSpPr>
            <a:spLocks noGrp="1" noRot="1" noChangeAspect="1"/>
          </p:cNvSpPr>
          <p:nvPr>
            <p:ph type="sldImg" idx="2"/>
          </p:nvPr>
        </p:nvSpPr>
        <p:spPr>
          <a:xfrm>
            <a:off x="450850" y="1241425"/>
            <a:ext cx="5956300" cy="3349625"/>
          </a:xfrm>
          <a:prstGeom prst="rect">
            <a:avLst/>
          </a:prstGeom>
          <a:noFill/>
          <a:ln w="12700">
            <a:solidFill>
              <a:prstClr val="black"/>
            </a:solidFill>
          </a:ln>
        </p:spPr>
        <p:txBody>
          <a:bodyPr vert="horz" lIns="95901" tIns="47951" rIns="95901" bIns="47951" rtlCol="0" anchor="ctr"/>
          <a:lstStyle/>
          <a:p>
            <a:endParaRPr lang="en-GB"/>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5901" tIns="47951" rIns="95901" bIns="4795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71800" cy="498055"/>
          </a:xfrm>
          <a:prstGeom prst="rect">
            <a:avLst/>
          </a:prstGeom>
        </p:spPr>
        <p:txBody>
          <a:bodyPr vert="horz" lIns="95901" tIns="47951" rIns="95901" bIns="47951" rtlCol="0" anchor="b"/>
          <a:lstStyle>
            <a:lvl1pPr algn="l">
              <a:defRPr sz="1300"/>
            </a:lvl1pPr>
          </a:lstStyle>
          <a:p>
            <a:endParaRPr lang="en-GB"/>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5901" tIns="47951" rIns="95901" bIns="47951" rtlCol="0" anchor="b"/>
          <a:lstStyle>
            <a:lvl1pPr algn="r">
              <a:defRPr sz="1300"/>
            </a:lvl1pPr>
          </a:lstStyle>
          <a:p>
            <a:fld id="{97EBEDE5-7CDE-4426-A9B2-2C97207DC100}" type="slidenum">
              <a:rPr lang="en-GB" smtClean="0"/>
              <a:t>‹#›</a:t>
            </a:fld>
            <a:endParaRPr lang="en-GB"/>
          </a:p>
        </p:txBody>
      </p:sp>
    </p:spTree>
    <p:extLst>
      <p:ext uri="{BB962C8B-B14F-4D97-AF65-F5344CB8AC3E}">
        <p14:creationId xmlns:p14="http://schemas.microsoft.com/office/powerpoint/2010/main" val="83316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ffectLst/>
            </a:endParaRPr>
          </a:p>
          <a:p>
            <a:pPr defTabSz="1002240">
              <a:defRPr/>
            </a:pPr>
            <a:endParaRPr lang="en-GB" b="1"/>
          </a:p>
        </p:txBody>
      </p:sp>
      <p:sp>
        <p:nvSpPr>
          <p:cNvPr id="4" name="Slide Number Placeholder 3"/>
          <p:cNvSpPr>
            <a:spLocks noGrp="1"/>
          </p:cNvSpPr>
          <p:nvPr>
            <p:ph type="sldNum" sz="quarter" idx="5"/>
          </p:nvPr>
        </p:nvSpPr>
        <p:spPr/>
        <p:txBody>
          <a:bodyPr/>
          <a:lstStyle/>
          <a:p>
            <a:pPr defTabSz="959005">
              <a:defRPr/>
            </a:pPr>
            <a:fld id="{453C62B8-B952-4C88-BB8B-D9E51B64AD8D}" type="slidenum">
              <a:rPr lang="en-GB" sz="1400">
                <a:solidFill>
                  <a:prstClr val="black"/>
                </a:solidFill>
                <a:latin typeface="Calibri" panose="020F0502020204030204"/>
              </a:rPr>
              <a:pPr defTabSz="959005">
                <a:defRPr/>
              </a:pPr>
              <a:t>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416164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2795BF-1BE9-44DE-8473-9119A51945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47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We want to understand how the SGO network see the future of the role.</a:t>
            </a:r>
          </a:p>
          <a:p>
            <a:r>
              <a:rPr lang="en-GB" dirty="0">
                <a:solidFill>
                  <a:srgbClr val="FF0000"/>
                </a:solidFill>
              </a:rPr>
              <a:t>We also want to help SAM members who are SGOs to prepare to give a considered response to the review.</a:t>
            </a:r>
          </a:p>
          <a:p>
            <a:r>
              <a:rPr lang="en-GB" dirty="0">
                <a:solidFill>
                  <a:srgbClr val="FF0000"/>
                </a:solidFill>
              </a:rPr>
              <a:t>Finally, we want to start to consider what a re-imagined network might look </a:t>
            </a:r>
            <a:r>
              <a:rPr lang="en-GB">
                <a:solidFill>
                  <a:srgbClr val="FF0000"/>
                </a:solidFill>
              </a:rPr>
              <a:t>like for SGOs.</a:t>
            </a:r>
          </a:p>
          <a:p>
            <a:endParaRPr lang="en-GB" dirty="0">
              <a:solidFill>
                <a:srgbClr val="FF0000"/>
              </a:solidFill>
            </a:endParaRPr>
          </a:p>
          <a:p>
            <a:r>
              <a:rPr lang="en-GB" dirty="0">
                <a:solidFill>
                  <a:srgbClr val="FF0000"/>
                </a:solidFill>
              </a:rPr>
              <a:t>SGOs – be as honest as you can in this forum – by bringing forward both successes AND challenges we can collectively work through these and help improve the quality of survey response</a:t>
            </a:r>
          </a:p>
          <a:p>
            <a:r>
              <a:rPr lang="en-GB" dirty="0">
                <a:solidFill>
                  <a:srgbClr val="FF0000"/>
                </a:solidFill>
              </a:rPr>
              <a:t>Non-SGOs – again honesty is important but please be sensitive to those whose livelihoods count on the SGO role</a:t>
            </a:r>
          </a:p>
          <a:p>
            <a:endParaRPr lang="en-GB" dirty="0"/>
          </a:p>
        </p:txBody>
      </p:sp>
      <p:sp>
        <p:nvSpPr>
          <p:cNvPr id="4" name="Slide Number Placeholder 3"/>
          <p:cNvSpPr>
            <a:spLocks noGrp="1"/>
          </p:cNvSpPr>
          <p:nvPr>
            <p:ph type="sldNum" sz="quarter" idx="5"/>
          </p:nvPr>
        </p:nvSpPr>
        <p:spPr/>
        <p:txBody>
          <a:bodyPr/>
          <a:lstStyle/>
          <a:p>
            <a:fld id="{CFB01B6A-FFFB-0346-9EDC-0504CA3FD3DB}" type="slidenum">
              <a:rPr lang="en-GB" smtClean="0"/>
              <a:t>16</a:t>
            </a:fld>
            <a:endParaRPr lang="en-GB"/>
          </a:p>
        </p:txBody>
      </p:sp>
    </p:spTree>
    <p:extLst>
      <p:ext uri="{BB962C8B-B14F-4D97-AF65-F5344CB8AC3E}">
        <p14:creationId xmlns:p14="http://schemas.microsoft.com/office/powerpoint/2010/main" val="2993640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EBEDE5-7CDE-4426-A9B2-2C97207DC100}" type="slidenum">
              <a:rPr lang="en-GB" smtClean="0"/>
              <a:t>17</a:t>
            </a:fld>
            <a:endParaRPr lang="en-GB"/>
          </a:p>
        </p:txBody>
      </p:sp>
    </p:spTree>
    <p:extLst>
      <p:ext uri="{BB962C8B-B14F-4D97-AF65-F5344CB8AC3E}">
        <p14:creationId xmlns:p14="http://schemas.microsoft.com/office/powerpoint/2010/main" val="228569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EBEDE5-7CDE-4426-A9B2-2C97207DC100}" type="slidenum">
              <a:rPr lang="en-GB" smtClean="0"/>
              <a:t>18</a:t>
            </a:fld>
            <a:endParaRPr lang="en-GB"/>
          </a:p>
        </p:txBody>
      </p:sp>
    </p:spTree>
    <p:extLst>
      <p:ext uri="{BB962C8B-B14F-4D97-AF65-F5344CB8AC3E}">
        <p14:creationId xmlns:p14="http://schemas.microsoft.com/office/powerpoint/2010/main" val="421603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59005">
              <a:defRPr/>
            </a:pPr>
            <a:fld id="{453C62B8-B952-4C88-BB8B-D9E51B64AD8D}" type="slidenum">
              <a:rPr lang="en-GB" sz="1400">
                <a:solidFill>
                  <a:prstClr val="black"/>
                </a:solidFill>
                <a:latin typeface="Calibri" panose="020F0502020204030204"/>
              </a:rPr>
              <a:pPr defTabSz="959005">
                <a:defRPr/>
              </a:pPr>
              <a:t>19</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48686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59005">
              <a:defRPr/>
            </a:pPr>
            <a:fld id="{453C62B8-B952-4C88-BB8B-D9E51B64AD8D}" type="slidenum">
              <a:rPr lang="en-GB" sz="1400">
                <a:solidFill>
                  <a:prstClr val="black"/>
                </a:solidFill>
                <a:latin typeface="Calibri" panose="020F0502020204030204"/>
              </a:rPr>
              <a:pPr defTabSz="959005">
                <a:defRPr/>
              </a:pPr>
              <a:t>2</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66277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EBEDE5-7CDE-4426-A9B2-2C97207DC100}" type="slidenum">
              <a:rPr lang="en-GB" smtClean="0"/>
              <a:t>5</a:t>
            </a:fld>
            <a:endParaRPr lang="en-GB"/>
          </a:p>
        </p:txBody>
      </p:sp>
    </p:spTree>
    <p:extLst>
      <p:ext uri="{BB962C8B-B14F-4D97-AF65-F5344CB8AC3E}">
        <p14:creationId xmlns:p14="http://schemas.microsoft.com/office/powerpoint/2010/main" val="371970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2795BF-1BE9-44DE-8473-9119A51945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09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2795BF-1BE9-44DE-8473-9119A51945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05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2795BF-1BE9-44DE-8473-9119A51945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30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2795BF-1BE9-44DE-8473-9119A51945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9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2795BF-1BE9-44DE-8473-9119A51945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4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2795BF-1BE9-44DE-8473-9119A51945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51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2770-948F-4936-9D64-C4F0719AB4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D81304-E96A-4701-AC9D-FDEF8ECF8E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24154F-6419-49C4-8610-F59BDC2ECA37}"/>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5" name="Footer Placeholder 4">
            <a:extLst>
              <a:ext uri="{FF2B5EF4-FFF2-40B4-BE49-F238E27FC236}">
                <a16:creationId xmlns:a16="http://schemas.microsoft.com/office/drawing/2014/main" id="{6758A1F5-2F08-4DF2-9A29-573BE37FB9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27E9E-55A3-4175-8038-2367D608343A}"/>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9141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4D9F-B2D1-43A5-9392-09B0741797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206769-D269-4E6C-8819-0200B6EB4C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8C1927-0C60-4042-96CA-243594D0D2FC}"/>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5" name="Footer Placeholder 4">
            <a:extLst>
              <a:ext uri="{FF2B5EF4-FFF2-40B4-BE49-F238E27FC236}">
                <a16:creationId xmlns:a16="http://schemas.microsoft.com/office/drawing/2014/main" id="{45C3C13E-8D9C-4E15-B769-5527D7280F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908972-BE6A-4EC2-A77D-C55D762D7456}"/>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279296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457CF-2A0C-4228-9814-93489B3D2C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4D2A77-BD1D-47DD-9C9E-AE8EC94A6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59DE47-F8ED-4D2F-A3BD-7BFAA81640E4}"/>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5" name="Footer Placeholder 4">
            <a:extLst>
              <a:ext uri="{FF2B5EF4-FFF2-40B4-BE49-F238E27FC236}">
                <a16:creationId xmlns:a16="http://schemas.microsoft.com/office/drawing/2014/main" id="{753B14BD-24C4-4152-9A65-DE503318B1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6C4247-EA4C-4E50-BBEA-6BB8FB7B1AA5}"/>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319126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86954"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755003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2462-E0AE-4575-915F-5890853B42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BAB1C8-FD37-4DC9-9CA5-9825C41ED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67F965-3331-46AB-B0A0-2975A92343D6}"/>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5" name="Footer Placeholder 4">
            <a:extLst>
              <a:ext uri="{FF2B5EF4-FFF2-40B4-BE49-F238E27FC236}">
                <a16:creationId xmlns:a16="http://schemas.microsoft.com/office/drawing/2014/main" id="{33E4B29C-D398-4B67-A864-994A256B5C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8E81AD-BFC4-47B1-888F-20C08CB1CD00}"/>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51890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28EF-45F1-4EC4-B7F1-D669C84604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1190FC-9719-47E8-AF7F-8B77706048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81C9CC-2A99-4C77-9ABD-1B3AB5777095}"/>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5" name="Footer Placeholder 4">
            <a:extLst>
              <a:ext uri="{FF2B5EF4-FFF2-40B4-BE49-F238E27FC236}">
                <a16:creationId xmlns:a16="http://schemas.microsoft.com/office/drawing/2014/main" id="{6D6DE5C3-3C01-408C-8926-4666C06846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DA82B0-0A2E-49EE-AACD-1B8A1FDCDA8B}"/>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837872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BF8A-E53D-4A35-A5AA-CD0404B4BF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3475D6-58A3-4F34-8FEF-73AB2B41E1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E63A90-8654-47D8-815F-32D8E468CE1E}"/>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5" name="Footer Placeholder 4">
            <a:extLst>
              <a:ext uri="{FF2B5EF4-FFF2-40B4-BE49-F238E27FC236}">
                <a16:creationId xmlns:a16="http://schemas.microsoft.com/office/drawing/2014/main" id="{DFEA9270-DE7C-42A6-9523-53301F5D95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2BBB17-CA85-401A-A2D7-D886B55825B8}"/>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40901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6622-C667-4D36-AD26-2DD6606527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92BA63-2F4B-44B9-9BD7-BCE8CE606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B812EB-EDE8-42F3-AC1C-6F48E250CB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84A0DD-96F7-463D-9A7E-F518AF692BF7}"/>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6" name="Footer Placeholder 5">
            <a:extLst>
              <a:ext uri="{FF2B5EF4-FFF2-40B4-BE49-F238E27FC236}">
                <a16:creationId xmlns:a16="http://schemas.microsoft.com/office/drawing/2014/main" id="{43338D93-8A43-43C1-938B-6368EE1DE3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8BC222-5959-40F0-B684-83D000617E2B}"/>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570887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0A05-D5E2-4843-A632-AA9E13CF89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4CB121-44E8-47E3-BFC5-7BD66EDCA6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903531-F2F0-4276-9C40-D4FEA09160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7315E7-B574-416B-B81F-602B5185A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BFB25-177E-4A87-903E-679DE6A512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6A2BCB-2894-4D11-BEBB-B0481664C290}"/>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8" name="Footer Placeholder 7">
            <a:extLst>
              <a:ext uri="{FF2B5EF4-FFF2-40B4-BE49-F238E27FC236}">
                <a16:creationId xmlns:a16="http://schemas.microsoft.com/office/drawing/2014/main" id="{16401527-BCEF-4748-A3E6-AB4B606A4D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AAE9499-62BE-414A-859D-9CC1D5967E09}"/>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2257937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D4F8-E347-4048-AF10-2158343AD7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89E90F-65E9-4BA2-8D9C-1BA5F4BB4852}"/>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4" name="Footer Placeholder 3">
            <a:extLst>
              <a:ext uri="{FF2B5EF4-FFF2-40B4-BE49-F238E27FC236}">
                <a16:creationId xmlns:a16="http://schemas.microsoft.com/office/drawing/2014/main" id="{D17E7B58-6917-44EA-910C-74393AE4C9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DE5069-9EFC-4C33-B124-61F17F9836F0}"/>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101176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562D37-3022-40D1-87F8-9EF9383B2B87}"/>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3" name="Footer Placeholder 2">
            <a:extLst>
              <a:ext uri="{FF2B5EF4-FFF2-40B4-BE49-F238E27FC236}">
                <a16:creationId xmlns:a16="http://schemas.microsoft.com/office/drawing/2014/main" id="{C71B2DFF-C3F4-4247-A90D-C3510FBD4D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BA2A03-82A1-461E-BDDB-5283CCAFB578}"/>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20785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4BC6-755D-40FD-8A0D-FA8FB3DD23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0D9E60-8CF3-4A18-BE03-D5094A1912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10C51A-18AD-49F5-B52C-76C392C29419}"/>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5" name="Footer Placeholder 4">
            <a:extLst>
              <a:ext uri="{FF2B5EF4-FFF2-40B4-BE49-F238E27FC236}">
                <a16:creationId xmlns:a16="http://schemas.microsoft.com/office/drawing/2014/main" id="{6E070DD4-8701-4E60-B77A-C8689DC645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AD28D3-38B5-44C8-9F08-5E2884E154F8}"/>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1419521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7C66-D031-4CEC-A8FA-B5DC269D4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EFC518F-99D2-4D67-9FFE-6A27CCFBD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25D393-A6E8-4C85-9AD6-050FB93FB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C60413-5C32-4F2B-B401-10737B13DAA4}"/>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6" name="Footer Placeholder 5">
            <a:extLst>
              <a:ext uri="{FF2B5EF4-FFF2-40B4-BE49-F238E27FC236}">
                <a16:creationId xmlns:a16="http://schemas.microsoft.com/office/drawing/2014/main" id="{D65EED45-E6CB-4ED1-8FA9-1D0CB3F49E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C8C0E6-C189-4E58-9022-66739A3C8B03}"/>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1922253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856C-DD95-4A7E-96AD-B663A00C0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5E8961-6C91-4A07-98AA-E07A93166A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E3311C-5258-402B-98CF-E16B9847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6D178-6ADE-4B7A-AABE-B2BF2A7ECA17}"/>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6" name="Footer Placeholder 5">
            <a:extLst>
              <a:ext uri="{FF2B5EF4-FFF2-40B4-BE49-F238E27FC236}">
                <a16:creationId xmlns:a16="http://schemas.microsoft.com/office/drawing/2014/main" id="{E1430D5C-C2F5-43FC-820E-E0029C528F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138AB0-BD3F-4A60-AE4D-DCC806AEDB48}"/>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3219300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3D34-0717-4A89-82FF-9F5654A170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C2469C-A86F-425D-A2A2-7FF3F8EF98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19FFC3-74A4-450B-A825-6C0E4F47EEAB}"/>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5" name="Footer Placeholder 4">
            <a:extLst>
              <a:ext uri="{FF2B5EF4-FFF2-40B4-BE49-F238E27FC236}">
                <a16:creationId xmlns:a16="http://schemas.microsoft.com/office/drawing/2014/main" id="{13294514-A644-456B-BCB5-22D1581BA5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092146-602F-43E0-B09E-5766409B6489}"/>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1885745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AA4673-83FC-4805-8D08-354D472A25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4CD7F7-7A3D-44C3-8EBC-1B18C8EF5E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CB0AAA-7D8A-410C-8F92-8EC6889B6C10}"/>
              </a:ext>
            </a:extLst>
          </p:cNvPr>
          <p:cNvSpPr>
            <a:spLocks noGrp="1"/>
          </p:cNvSpPr>
          <p:nvPr>
            <p:ph type="dt" sz="half" idx="10"/>
          </p:nvPr>
        </p:nvSpPr>
        <p:spPr/>
        <p:txBody>
          <a:bodyPr/>
          <a:lstStyle/>
          <a:p>
            <a:fld id="{B482FDF9-76CC-46B7-BB93-23D72F3A7B91}" type="datetimeFigureOut">
              <a:rPr lang="en-GB" smtClean="0"/>
              <a:t>24/04/2024</a:t>
            </a:fld>
            <a:endParaRPr lang="en-GB"/>
          </a:p>
        </p:txBody>
      </p:sp>
      <p:sp>
        <p:nvSpPr>
          <p:cNvPr id="5" name="Footer Placeholder 4">
            <a:extLst>
              <a:ext uri="{FF2B5EF4-FFF2-40B4-BE49-F238E27FC236}">
                <a16:creationId xmlns:a16="http://schemas.microsoft.com/office/drawing/2014/main" id="{3C6950F5-A100-419A-959E-EDD4ADDD89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02F3D-FAC6-4BE4-B436-6A31F42E03C4}"/>
              </a:ext>
            </a:extLst>
          </p:cNvPr>
          <p:cNvSpPr>
            <a:spLocks noGrp="1"/>
          </p:cNvSpPr>
          <p:nvPr>
            <p:ph type="sldNum" sz="quarter" idx="12"/>
          </p:nvPr>
        </p:nvSpPr>
        <p:spPr/>
        <p:txBody>
          <a:bodyPr/>
          <a:lstStyle/>
          <a:p>
            <a:fld id="{AFB1FB8C-215F-46FE-B05D-D3E368E56B32}" type="slidenum">
              <a:rPr lang="en-GB" smtClean="0"/>
              <a:t>‹#›</a:t>
            </a:fld>
            <a:endParaRPr lang="en-GB"/>
          </a:p>
        </p:txBody>
      </p:sp>
    </p:spTree>
    <p:extLst>
      <p:ext uri="{BB962C8B-B14F-4D97-AF65-F5344CB8AC3E}">
        <p14:creationId xmlns:p14="http://schemas.microsoft.com/office/powerpoint/2010/main" val="215496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D8D5-82C1-43CE-9DB7-BA1B965C01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DFB5AB-BB78-4D17-887C-E5F213110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1B1A3E-548B-44B2-80EF-5919028AB0D3}"/>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5" name="Footer Placeholder 4">
            <a:extLst>
              <a:ext uri="{FF2B5EF4-FFF2-40B4-BE49-F238E27FC236}">
                <a16:creationId xmlns:a16="http://schemas.microsoft.com/office/drawing/2014/main" id="{2AAA846D-1224-4548-8BF7-2C86BD9E23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256D12-925F-4DF0-A18A-C4A212C51D10}"/>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403677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2D36-F2FE-42F6-BFC1-13B7D4B049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C220FF-2385-4A3A-BB58-8EB954C752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C8D760-ED5E-4CDC-AE62-F9669FBB14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5C84E8-3EF4-4D68-A338-4E65220F75A8}"/>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6" name="Footer Placeholder 5">
            <a:extLst>
              <a:ext uri="{FF2B5EF4-FFF2-40B4-BE49-F238E27FC236}">
                <a16:creationId xmlns:a16="http://schemas.microsoft.com/office/drawing/2014/main" id="{6CFBF5D5-91F5-43E8-B17A-277C0D1F2D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2B731A-9DAB-4638-AB79-930693300822}"/>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279628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74F9-52C3-4A06-9A43-57382F0FD2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66AEFE-EB3C-496E-95BE-6FC1C39EB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A66A8E-C99D-4F45-B5E5-4A74E1AF6C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E5601D-3F6A-434A-A302-8508D8DF8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C89F91-7B74-42FF-9674-516842AA9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7B1AEE-EFEC-49D8-8ED5-52C24A08B043}"/>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8" name="Footer Placeholder 7">
            <a:extLst>
              <a:ext uri="{FF2B5EF4-FFF2-40B4-BE49-F238E27FC236}">
                <a16:creationId xmlns:a16="http://schemas.microsoft.com/office/drawing/2014/main" id="{8521DD24-5219-4920-B239-CDCE28E5DF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CB2871-126C-4342-8644-CD35377FA1A9}"/>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416019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AA0D-09B5-48FA-AA36-D710E0F984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50DE86-A2E0-424C-8D89-33C6EE594E58}"/>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4" name="Footer Placeholder 3">
            <a:extLst>
              <a:ext uri="{FF2B5EF4-FFF2-40B4-BE49-F238E27FC236}">
                <a16:creationId xmlns:a16="http://schemas.microsoft.com/office/drawing/2014/main" id="{F179EC62-1F78-4596-9693-CF6CEB1F04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AFF4F4-04E9-4131-A634-A40B294B6C9C}"/>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74564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DB6FD-D7BE-46B8-AF99-8071502D94F3}"/>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3" name="Footer Placeholder 2">
            <a:extLst>
              <a:ext uri="{FF2B5EF4-FFF2-40B4-BE49-F238E27FC236}">
                <a16:creationId xmlns:a16="http://schemas.microsoft.com/office/drawing/2014/main" id="{6A155781-BDE2-495F-BFBE-E71D1ACC16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F96BB5-464F-4EFD-8F8C-6DADC7522E78}"/>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9669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8A4D-5DE7-4F8D-A6DE-003DE0F64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90F6E7-C511-4D41-BF0B-285DD85D5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E1FE8C-837C-4224-BB10-3888CC039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04F22-AB64-4D46-8C5F-F171E52A6170}"/>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6" name="Footer Placeholder 5">
            <a:extLst>
              <a:ext uri="{FF2B5EF4-FFF2-40B4-BE49-F238E27FC236}">
                <a16:creationId xmlns:a16="http://schemas.microsoft.com/office/drawing/2014/main" id="{67245BAE-364B-4991-8AE7-798B9DA91F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C1FBF9-9079-4E1A-9D46-FDAED31E6B63}"/>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1278887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A095-8B52-4AE1-9FEB-A83112CB5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501745-36E7-45DE-959E-07D92E7DB9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F8BD75-9510-4260-BDAC-E742E0101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B3E86-8EA7-41FE-8DB8-226B8AB4EDA3}"/>
              </a:ext>
            </a:extLst>
          </p:cNvPr>
          <p:cNvSpPr>
            <a:spLocks noGrp="1"/>
          </p:cNvSpPr>
          <p:nvPr>
            <p:ph type="dt" sz="half" idx="10"/>
          </p:nvPr>
        </p:nvSpPr>
        <p:spPr/>
        <p:txBody>
          <a:bodyPr/>
          <a:lstStyle/>
          <a:p>
            <a:fld id="{7A59C0B2-60A3-449C-9189-0B0EAFFD1A2E}" type="datetimeFigureOut">
              <a:rPr lang="en-GB" smtClean="0"/>
              <a:t>24/04/2024</a:t>
            </a:fld>
            <a:endParaRPr lang="en-GB"/>
          </a:p>
        </p:txBody>
      </p:sp>
      <p:sp>
        <p:nvSpPr>
          <p:cNvPr id="6" name="Footer Placeholder 5">
            <a:extLst>
              <a:ext uri="{FF2B5EF4-FFF2-40B4-BE49-F238E27FC236}">
                <a16:creationId xmlns:a16="http://schemas.microsoft.com/office/drawing/2014/main" id="{6AFF27DA-63F0-4096-963F-BA4F9AFEAC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7EB1B1-83D4-43FA-8998-B2424EED2E2C}"/>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85254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48705-A89E-4FD2-95AC-EB6147429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DD635D-AF02-47FB-BEA6-F9A69CF03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24DD2D-893C-416A-9E0C-21887835E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9C0B2-60A3-449C-9189-0B0EAFFD1A2E}" type="datetimeFigureOut">
              <a:rPr lang="en-GB" smtClean="0"/>
              <a:t>24/04/2024</a:t>
            </a:fld>
            <a:endParaRPr lang="en-GB"/>
          </a:p>
        </p:txBody>
      </p:sp>
      <p:sp>
        <p:nvSpPr>
          <p:cNvPr id="5" name="Footer Placeholder 4">
            <a:extLst>
              <a:ext uri="{FF2B5EF4-FFF2-40B4-BE49-F238E27FC236}">
                <a16:creationId xmlns:a16="http://schemas.microsoft.com/office/drawing/2014/main" id="{57D26783-15CD-40AC-9B8C-E27A29FF22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F384EE-0B88-401E-9DC4-AB8DFAD8F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633A3-851A-4C94-BD44-A06C6E11FCBC}" type="slidenum">
              <a:rPr lang="en-GB" smtClean="0"/>
              <a:t>‹#›</a:t>
            </a:fld>
            <a:endParaRPr lang="en-GB"/>
          </a:p>
        </p:txBody>
      </p:sp>
      <p:grpSp>
        <p:nvGrpSpPr>
          <p:cNvPr id="8" name="Group 7">
            <a:extLst>
              <a:ext uri="{FF2B5EF4-FFF2-40B4-BE49-F238E27FC236}">
                <a16:creationId xmlns:a16="http://schemas.microsoft.com/office/drawing/2014/main" id="{06C3A92C-4ACC-4C3E-AA68-C596D8BAD610}"/>
              </a:ext>
            </a:extLst>
          </p:cNvPr>
          <p:cNvGrpSpPr/>
          <p:nvPr userDrawn="1"/>
        </p:nvGrpSpPr>
        <p:grpSpPr>
          <a:xfrm>
            <a:off x="9195525" y="189094"/>
            <a:ext cx="2743200" cy="1731146"/>
            <a:chOff x="3644900" y="1692017"/>
            <a:chExt cx="4902200" cy="3473966"/>
          </a:xfrm>
        </p:grpSpPr>
        <p:pic>
          <p:nvPicPr>
            <p:cNvPr id="9" name="Picture 8" descr="A picture containing logo&#10;&#10;Description automatically generated">
              <a:extLst>
                <a:ext uri="{FF2B5EF4-FFF2-40B4-BE49-F238E27FC236}">
                  <a16:creationId xmlns:a16="http://schemas.microsoft.com/office/drawing/2014/main" id="{D8845DFA-E00E-4189-83D4-31A04A8FE46B}"/>
                </a:ext>
              </a:extLst>
            </p:cNvPr>
            <p:cNvPicPr>
              <a:picLocks noChangeAspect="1"/>
            </p:cNvPicPr>
            <p:nvPr/>
          </p:nvPicPr>
          <p:blipFill>
            <a:blip r:embed="rId14"/>
            <a:stretch>
              <a:fillRect/>
            </a:stretch>
          </p:blipFill>
          <p:spPr>
            <a:xfrm>
              <a:off x="3644900" y="3616583"/>
              <a:ext cx="4902200" cy="1549400"/>
            </a:xfrm>
            <a:prstGeom prst="rect">
              <a:avLst/>
            </a:prstGeom>
          </p:spPr>
        </p:pic>
        <p:pic>
          <p:nvPicPr>
            <p:cNvPr id="10" name="Picture 9" descr="Logo&#10;&#10;Description automatically generated">
              <a:extLst>
                <a:ext uri="{FF2B5EF4-FFF2-40B4-BE49-F238E27FC236}">
                  <a16:creationId xmlns:a16="http://schemas.microsoft.com/office/drawing/2014/main" id="{A78B834E-AF71-4A17-AE6B-061F84DF7609}"/>
                </a:ext>
              </a:extLst>
            </p:cNvPr>
            <p:cNvPicPr>
              <a:picLocks noChangeAspect="1"/>
            </p:cNvPicPr>
            <p:nvPr/>
          </p:nvPicPr>
          <p:blipFill>
            <a:blip r:embed="rId15"/>
            <a:stretch>
              <a:fillRect/>
            </a:stretch>
          </p:blipFill>
          <p:spPr>
            <a:xfrm>
              <a:off x="3937000" y="1692017"/>
              <a:ext cx="4318000" cy="1168400"/>
            </a:xfrm>
            <a:prstGeom prst="rect">
              <a:avLst/>
            </a:prstGeom>
          </p:spPr>
        </p:pic>
      </p:grpSp>
    </p:spTree>
    <p:extLst>
      <p:ext uri="{BB962C8B-B14F-4D97-AF65-F5344CB8AC3E}">
        <p14:creationId xmlns:p14="http://schemas.microsoft.com/office/powerpoint/2010/main" val="2957453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87C584-9EC5-467F-B1B3-FCE2B56508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7EB719-C6F0-4E61-B470-9A87CB467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964B7A-50BB-4B7B-8348-35C2AD15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2FDF9-76CC-46B7-BB93-23D72F3A7B91}" type="datetimeFigureOut">
              <a:rPr lang="en-GB" smtClean="0"/>
              <a:t>24/04/2024</a:t>
            </a:fld>
            <a:endParaRPr lang="en-GB"/>
          </a:p>
        </p:txBody>
      </p:sp>
      <p:sp>
        <p:nvSpPr>
          <p:cNvPr id="5" name="Footer Placeholder 4">
            <a:extLst>
              <a:ext uri="{FF2B5EF4-FFF2-40B4-BE49-F238E27FC236}">
                <a16:creationId xmlns:a16="http://schemas.microsoft.com/office/drawing/2014/main" id="{D351D65C-5290-4B52-B58D-184ED0002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9CF90D-52B1-49E2-9B00-2C9B31D5B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1FB8C-215F-46FE-B05D-D3E368E56B32}" type="slidenum">
              <a:rPr lang="en-GB" smtClean="0"/>
              <a:t>‹#›</a:t>
            </a:fld>
            <a:endParaRPr lang="en-GB"/>
          </a:p>
        </p:txBody>
      </p:sp>
    </p:spTree>
    <p:extLst>
      <p:ext uri="{BB962C8B-B14F-4D97-AF65-F5344CB8AC3E}">
        <p14:creationId xmlns:p14="http://schemas.microsoft.com/office/powerpoint/2010/main" val="16123176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mailto:rebecca.darcy@youthsporttrust.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hsporttrust.org/join-us/networks/schools-active-moveme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hsporttrust.zoom.us/meeting/register/tZMtc-2hrD4iG9O4XIRrbZtN-rasiyRtuhc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spreadsheets/d/1wQWT0Z6LeLU4fr_QaMjF_Y8qu3j6pmXLz0yn9pDLYjM/edit?usp=sharing" TargetMode="External"/><Relationship Id="rId2" Type="http://schemas.openxmlformats.org/officeDocument/2006/relationships/hyperlink" Target="mailto:dw.nossp@bgn.oxon.sch.uk" TargetMode="Externa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youthsporttrust.zoom.us/meeting/register/tZYqfuitrjIrH9aQUJYkDXq8LepsPQ4juJ2F"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hyperlink" Target="https://www.teachactive.org/" TargetMode="External"/><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4C09-F744-406F-BC84-B2C95471C0EC}"/>
              </a:ext>
            </a:extLst>
          </p:cNvPr>
          <p:cNvSpPr>
            <a:spLocks noGrp="1"/>
          </p:cNvSpPr>
          <p:nvPr>
            <p:ph type="ctrTitle"/>
          </p:nvPr>
        </p:nvSpPr>
        <p:spPr>
          <a:xfrm>
            <a:off x="1297183" y="1092597"/>
            <a:ext cx="9144000" cy="1045059"/>
          </a:xfrm>
        </p:spPr>
        <p:txBody>
          <a:bodyPr>
            <a:normAutofit/>
          </a:bodyPr>
          <a:lstStyle/>
          <a:p>
            <a:pPr algn="l"/>
            <a:r>
              <a:rPr lang="en-GB" sz="6500" b="1"/>
              <a:t>Welcome</a:t>
            </a:r>
          </a:p>
        </p:txBody>
      </p:sp>
      <p:sp>
        <p:nvSpPr>
          <p:cNvPr id="3" name="Subtitle 2">
            <a:extLst>
              <a:ext uri="{FF2B5EF4-FFF2-40B4-BE49-F238E27FC236}">
                <a16:creationId xmlns:a16="http://schemas.microsoft.com/office/drawing/2014/main" id="{ECDFF1F4-3C43-4F31-B800-C8CEE4C25405}"/>
              </a:ext>
            </a:extLst>
          </p:cNvPr>
          <p:cNvSpPr>
            <a:spLocks noGrp="1"/>
          </p:cNvSpPr>
          <p:nvPr>
            <p:ph type="subTitle" idx="1"/>
          </p:nvPr>
        </p:nvSpPr>
        <p:spPr>
          <a:xfrm>
            <a:off x="2673064" y="2605145"/>
            <a:ext cx="8737261" cy="3140765"/>
          </a:xfrm>
        </p:spPr>
        <p:txBody>
          <a:bodyPr vert="horz" lIns="91440" tIns="45720" rIns="91440" bIns="45720" rtlCol="0" anchor="t">
            <a:noAutofit/>
          </a:bodyPr>
          <a:lstStyle/>
          <a:p>
            <a:pPr marL="342900" indent="-342900" algn="l">
              <a:buFont typeface="Arial" panose="020B0604020202020204" pitchFamily="34" charset="0"/>
              <a:buChar char="•"/>
            </a:pPr>
            <a:r>
              <a:rPr lang="en-GB" sz="2800"/>
              <a:t>This session will be recorded</a:t>
            </a:r>
          </a:p>
          <a:p>
            <a:pPr algn="l"/>
            <a:endParaRPr lang="en-GB" sz="1200"/>
          </a:p>
          <a:p>
            <a:pPr marL="342900" indent="-342900" algn="l">
              <a:buFont typeface="Arial" panose="020B0604020202020204" pitchFamily="34" charset="0"/>
              <a:buChar char="•"/>
            </a:pPr>
            <a:r>
              <a:rPr lang="en-GB" sz="2800"/>
              <a:t>Please turn your </a:t>
            </a:r>
            <a:r>
              <a:rPr lang="en-GB" sz="2800" b="1"/>
              <a:t>camera on </a:t>
            </a:r>
            <a:r>
              <a:rPr lang="en-GB" sz="2800"/>
              <a:t>and </a:t>
            </a:r>
            <a:r>
              <a:rPr lang="en-GB" sz="2800" b="1"/>
              <a:t>mute on </a:t>
            </a:r>
            <a:r>
              <a:rPr lang="en-GB" sz="2800"/>
              <a:t>(until breakout rooms) </a:t>
            </a:r>
          </a:p>
          <a:p>
            <a:pPr marL="342900" indent="-342900" algn="l">
              <a:buFont typeface="Arial" panose="020B0604020202020204" pitchFamily="34" charset="0"/>
              <a:buChar char="•"/>
            </a:pPr>
            <a:endParaRPr lang="en-GB" sz="1200"/>
          </a:p>
          <a:p>
            <a:pPr marL="342900" indent="-342900" algn="l">
              <a:buFont typeface="Arial" panose="020B0604020202020204" pitchFamily="34" charset="0"/>
              <a:buChar char="•"/>
            </a:pPr>
            <a:r>
              <a:rPr lang="en-GB" sz="2800"/>
              <a:t>Type questions into the chat function</a:t>
            </a:r>
          </a:p>
          <a:p>
            <a:pPr marL="342900" indent="-342900" algn="l">
              <a:buFont typeface="Arial" panose="020B0604020202020204" pitchFamily="34" charset="0"/>
              <a:buChar char="•"/>
            </a:pPr>
            <a:endParaRPr lang="en-GB" sz="1200"/>
          </a:p>
          <a:p>
            <a:pPr algn="l"/>
            <a:endParaRPr lang="en-GB" sz="2800">
              <a:cs typeface="Calibri"/>
            </a:endParaRPr>
          </a:p>
        </p:txBody>
      </p:sp>
      <p:pic>
        <p:nvPicPr>
          <p:cNvPr id="11" name="Graphic 10" descr="Video camera with solid fill">
            <a:extLst>
              <a:ext uri="{FF2B5EF4-FFF2-40B4-BE49-F238E27FC236}">
                <a16:creationId xmlns:a16="http://schemas.microsoft.com/office/drawing/2014/main" id="{D26978B9-5166-477E-A558-5E9C44D7E4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6180" y="2332768"/>
            <a:ext cx="914400" cy="914400"/>
          </a:xfrm>
          <a:prstGeom prst="rect">
            <a:avLst/>
          </a:prstGeom>
        </p:spPr>
      </p:pic>
      <p:pic>
        <p:nvPicPr>
          <p:cNvPr id="13" name="Graphic 12" descr="Chat bubble with solid fill">
            <a:extLst>
              <a:ext uri="{FF2B5EF4-FFF2-40B4-BE49-F238E27FC236}">
                <a16:creationId xmlns:a16="http://schemas.microsoft.com/office/drawing/2014/main" id="{2BDA147C-ECD7-45F0-87CE-B2862012E0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822" y="4573049"/>
            <a:ext cx="914400" cy="914400"/>
          </a:xfrm>
          <a:prstGeom prst="rect">
            <a:avLst/>
          </a:prstGeom>
        </p:spPr>
      </p:pic>
      <p:pic>
        <p:nvPicPr>
          <p:cNvPr id="19" name="Graphic 18" descr="Mute speaker with solid fill">
            <a:extLst>
              <a:ext uri="{FF2B5EF4-FFF2-40B4-BE49-F238E27FC236}">
                <a16:creationId xmlns:a16="http://schemas.microsoft.com/office/drawing/2014/main" id="{0E9AD74D-6E88-4457-B304-C900D6AC80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1822" y="3390140"/>
            <a:ext cx="914400" cy="914400"/>
          </a:xfrm>
          <a:prstGeom prst="rect">
            <a:avLst/>
          </a:prstGeom>
        </p:spPr>
      </p:pic>
    </p:spTree>
    <p:extLst>
      <p:ext uri="{BB962C8B-B14F-4D97-AF65-F5344CB8AC3E}">
        <p14:creationId xmlns:p14="http://schemas.microsoft.com/office/powerpoint/2010/main" val="4169310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9;p14">
            <a:extLst>
              <a:ext uri="{FF2B5EF4-FFF2-40B4-BE49-F238E27FC236}">
                <a16:creationId xmlns:a16="http://schemas.microsoft.com/office/drawing/2014/main" id="{DB189DA3-34E4-32E6-8BEF-0EF35846E8F9}"/>
              </a:ext>
            </a:extLst>
          </p:cNvPr>
          <p:cNvSpPr txBox="1">
            <a:spLocks/>
          </p:cNvSpPr>
          <p:nvPr/>
        </p:nvSpPr>
        <p:spPr>
          <a:xfrm>
            <a:off x="706853" y="1484137"/>
            <a:ext cx="10041072" cy="5162588"/>
          </a:xfrm>
          <a:prstGeom prst="rect">
            <a:avLst/>
          </a:prstGeom>
        </p:spPr>
        <p:txBody>
          <a:bodyPr spcFirstLastPara="1" wrap="square" lIns="121900" tIns="121900" rIns="121900" bIns="12190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Projects targeting different schools based on</a:t>
            </a:r>
          </a:p>
          <a:p>
            <a:pPr>
              <a:lnSpc>
                <a:spcPct val="100000"/>
              </a:lnSpc>
              <a:spcBef>
                <a:spcPts val="0"/>
              </a:spcBef>
              <a:defRPr/>
            </a:pPr>
            <a:r>
              <a:rPr lang="en-GB" sz="2667" b="1" dirty="0">
                <a:solidFill>
                  <a:srgbClr val="005F9C"/>
                </a:solidFill>
                <a:latin typeface="Calibri" panose="020F0502020204030204" pitchFamily="34" charset="0"/>
                <a:ea typeface="Open Sans" panose="020B0606030504020204" pitchFamily="34" charset="0"/>
                <a:cs typeface="Calibri" panose="020F0502020204030204" pitchFamily="34" charset="0"/>
              </a:rPr>
              <a:t>NCMP data</a:t>
            </a:r>
          </a:p>
          <a:p>
            <a:pPr>
              <a:lnSpc>
                <a:spcPct val="100000"/>
              </a:lnSpc>
              <a:spcBef>
                <a:spcPts val="0"/>
              </a:spcBef>
              <a:defRPr/>
            </a:pPr>
            <a:r>
              <a:rPr lang="en-GB" sz="2667" b="1" dirty="0">
                <a:solidFill>
                  <a:srgbClr val="005F9C"/>
                </a:solidFill>
                <a:latin typeface="Calibri" panose="020F0502020204030204" pitchFamily="34" charset="0"/>
                <a:ea typeface="Open Sans" panose="020B0606030504020204" pitchFamily="34" charset="0"/>
                <a:cs typeface="Calibri" panose="020F0502020204030204" pitchFamily="34" charset="0"/>
              </a:rPr>
              <a:t>Deprivation</a:t>
            </a:r>
          </a:p>
          <a:p>
            <a:pPr>
              <a:lnSpc>
                <a:spcPct val="100000"/>
              </a:lnSpc>
              <a:spcBef>
                <a:spcPts val="0"/>
              </a:spcBef>
              <a:defRPr/>
            </a:pPr>
            <a:r>
              <a:rPr lang="en-GB" sz="2667" b="1" dirty="0">
                <a:solidFill>
                  <a:srgbClr val="005F9C"/>
                </a:solidFill>
                <a:latin typeface="Calibri" panose="020F0502020204030204" pitchFamily="34" charset="0"/>
                <a:ea typeface="Open Sans" panose="020B0606030504020204" pitchFamily="34" charset="0"/>
                <a:cs typeface="Calibri" panose="020F0502020204030204" pitchFamily="34" charset="0"/>
              </a:rPr>
              <a:t>Inactivity</a:t>
            </a:r>
          </a:p>
          <a:p>
            <a:pPr>
              <a:lnSpc>
                <a:spcPct val="100000"/>
              </a:lnSpc>
              <a:spcBef>
                <a:spcPts val="0"/>
              </a:spcBef>
              <a:defRPr/>
            </a:pPr>
            <a:r>
              <a:rPr lang="en-GB" sz="2667" b="1" dirty="0">
                <a:solidFill>
                  <a:srgbClr val="005F9C"/>
                </a:solidFill>
                <a:latin typeface="Calibri" panose="020F0502020204030204" pitchFamily="34" charset="0"/>
                <a:ea typeface="Open Sans" panose="020B0606030504020204" pitchFamily="34" charset="0"/>
                <a:cs typeface="Calibri" panose="020F0502020204030204" pitchFamily="34" charset="0"/>
              </a:rPr>
              <a:t>Neurodiversity</a:t>
            </a:r>
          </a:p>
          <a:p>
            <a:pPr>
              <a:lnSpc>
                <a:spcPct val="100000"/>
              </a:lnSpc>
              <a:spcBef>
                <a:spcPts val="0"/>
              </a:spcBef>
              <a:defRPr/>
            </a:pPr>
            <a:r>
              <a:rPr lang="en-GB" sz="2667" b="1" dirty="0">
                <a:solidFill>
                  <a:srgbClr val="005F9C"/>
                </a:solidFill>
                <a:latin typeface="Calibri" panose="020F0502020204030204" pitchFamily="34" charset="0"/>
                <a:ea typeface="Open Sans" panose="020B0606030504020204" pitchFamily="34" charset="0"/>
                <a:cs typeface="Calibri" panose="020F0502020204030204" pitchFamily="34" charset="0"/>
              </a:rPr>
              <a:t>Maths/English attainment</a:t>
            </a:r>
          </a:p>
          <a:p>
            <a:pPr marL="0" indent="0" algn="ctr">
              <a:lnSpc>
                <a:spcPct val="100000"/>
              </a:lnSpc>
              <a:spcBef>
                <a:spcPts val="0"/>
              </a:spcBef>
              <a:buNone/>
              <a:defRPr/>
            </a:pPr>
            <a:br>
              <a:rPr lang="en-GB" sz="2400" dirty="0">
                <a:solidFill>
                  <a:srgbClr val="0070C0"/>
                </a:solidFill>
                <a:latin typeface="Aptos" panose="020B0004020202020204" pitchFamily="34" charset="0"/>
                <a:ea typeface="Aptos" panose="020B0004020202020204" pitchFamily="34" charset="0"/>
                <a:cs typeface="Aptos" panose="020B0004020202020204" pitchFamily="34" charset="0"/>
              </a:rPr>
            </a:br>
            <a:r>
              <a:rPr lang="en-GB" sz="1867" b="1" i="1" dirty="0">
                <a:solidFill>
                  <a:srgbClr val="0070C0"/>
                </a:solidFill>
                <a:latin typeface="Aptos" panose="020B0004020202020204" pitchFamily="34" charset="0"/>
                <a:ea typeface="Aptos" panose="020B0004020202020204" pitchFamily="34" charset="0"/>
                <a:cs typeface="Aptos" panose="020B0004020202020204" pitchFamily="34" charset="0"/>
              </a:rPr>
              <a:t>‘Teach Active is the perfect whole school programme to help keep all children active throughout the school day. As a Public Health professional, I see the positive impacts physical activity can have on our health and Teach Active provides fantastic opportunities to encourage activity from an early age. We’d recommend other areas taking up this excellent programme!’ - </a:t>
            </a:r>
            <a:r>
              <a:rPr lang="en-GB" sz="1867" dirty="0">
                <a:solidFill>
                  <a:srgbClr val="0070C0"/>
                </a:solidFill>
                <a:latin typeface="Aptos" panose="020B0004020202020204" pitchFamily="34" charset="0"/>
                <a:ea typeface="Aptos" panose="020B0004020202020204" pitchFamily="34" charset="0"/>
                <a:cs typeface="Aptos" panose="020B0004020202020204" pitchFamily="34" charset="0"/>
              </a:rPr>
              <a:t>Ellie Forrester, Senior Public Health Officer, South Tyneside</a:t>
            </a:r>
          </a:p>
          <a:p>
            <a:pPr marL="0" indent="0" algn="ctr">
              <a:lnSpc>
                <a:spcPct val="100000"/>
              </a:lnSpc>
              <a:spcBef>
                <a:spcPts val="0"/>
              </a:spcBef>
              <a:buNone/>
              <a:defRPr/>
            </a:pPr>
            <a:br>
              <a:rPr lang="en-GB" sz="2400" dirty="0">
                <a:latin typeface="Aptos" panose="020B0004020202020204" pitchFamily="34" charset="0"/>
                <a:ea typeface="Aptos" panose="020B0004020202020204" pitchFamily="34" charset="0"/>
                <a:cs typeface="Aptos" panose="020B0004020202020204" pitchFamily="34" charset="0"/>
              </a:rPr>
            </a:br>
            <a:endParaRPr lang="en-GB" sz="1600"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p:txBody>
      </p:sp>
      <p:sp>
        <p:nvSpPr>
          <p:cNvPr id="7" name="Google Shape;68;p14">
            <a:extLst>
              <a:ext uri="{FF2B5EF4-FFF2-40B4-BE49-F238E27FC236}">
                <a16:creationId xmlns:a16="http://schemas.microsoft.com/office/drawing/2014/main" id="{9B13B3F8-DE70-2C77-4FC1-C1BF78C8E1F7}"/>
              </a:ext>
            </a:extLst>
          </p:cNvPr>
          <p:cNvSpPr txBox="1">
            <a:spLocks/>
          </p:cNvSpPr>
          <p:nvPr/>
        </p:nvSpPr>
        <p:spPr>
          <a:xfrm>
            <a:off x="706853" y="194896"/>
            <a:ext cx="11353067" cy="7636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spcBef>
                <a:spcPts val="0"/>
              </a:spcBef>
              <a:defRPr/>
            </a:pPr>
            <a:r>
              <a:rPr lang="en-GB" sz="4267" b="1" dirty="0">
                <a:solidFill>
                  <a:srgbClr val="00AD91"/>
                </a:solidFill>
                <a:latin typeface="Calibri" panose="020F0502020204030204" pitchFamily="34" charset="0"/>
                <a:ea typeface="Lato"/>
                <a:cs typeface="Calibri" panose="020F0502020204030204" pitchFamily="34" charset="0"/>
                <a:sym typeface="Lato"/>
              </a:rPr>
              <a:t>Working with SSP’s and other partners</a:t>
            </a:r>
          </a:p>
          <a:p>
            <a:pPr defTabSz="914377">
              <a:spcBef>
                <a:spcPts val="0"/>
              </a:spcBef>
              <a:defRPr/>
            </a:pPr>
            <a:r>
              <a:rPr lang="en-GB" sz="3200" b="1" dirty="0">
                <a:solidFill>
                  <a:srgbClr val="00AD91"/>
                </a:solidFill>
                <a:latin typeface="Calibri" panose="020F0502020204030204" pitchFamily="34" charset="0"/>
                <a:ea typeface="Lato"/>
                <a:cs typeface="Calibri" panose="020F0502020204030204" pitchFamily="34" charset="0"/>
                <a:sym typeface="Lato"/>
              </a:rPr>
              <a:t> </a:t>
            </a:r>
            <a:r>
              <a:rPr lang="en-GB" sz="3200" b="1" dirty="0" err="1">
                <a:solidFill>
                  <a:srgbClr val="00AD91"/>
                </a:solidFill>
                <a:latin typeface="Calibri" panose="020F0502020204030204" pitchFamily="34" charset="0"/>
                <a:ea typeface="Lato"/>
                <a:cs typeface="Calibri" panose="020F0502020204030204" pitchFamily="34" charset="0"/>
                <a:sym typeface="Lato"/>
              </a:rPr>
              <a:t>ie</a:t>
            </a:r>
            <a:r>
              <a:rPr lang="en-GB" sz="3200" b="1" dirty="0">
                <a:solidFill>
                  <a:srgbClr val="00AD91"/>
                </a:solidFill>
                <a:latin typeface="Calibri" panose="020F0502020204030204" pitchFamily="34" charset="0"/>
                <a:ea typeface="Lato"/>
                <a:cs typeface="Calibri" panose="020F0502020204030204" pitchFamily="34" charset="0"/>
                <a:sym typeface="Lato"/>
              </a:rPr>
              <a:t>. Active Partnerships/Councils/Public Health</a:t>
            </a:r>
          </a:p>
        </p:txBody>
      </p:sp>
      <p:pic>
        <p:nvPicPr>
          <p:cNvPr id="3" name="Picture 8" descr="5 reasons you should make your lessons more active - Anna Whiteley ...">
            <a:extLst>
              <a:ext uri="{FF2B5EF4-FFF2-40B4-BE49-F238E27FC236}">
                <a16:creationId xmlns:a16="http://schemas.microsoft.com/office/drawing/2014/main" id="{8567D7E1-06A1-39E7-6C69-424B78B264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1499" y="2185699"/>
            <a:ext cx="3006892" cy="2004595"/>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06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9;p14">
            <a:extLst>
              <a:ext uri="{FF2B5EF4-FFF2-40B4-BE49-F238E27FC236}">
                <a16:creationId xmlns:a16="http://schemas.microsoft.com/office/drawing/2014/main" id="{DB189DA3-34E4-32E6-8BEF-0EF35846E8F9}"/>
              </a:ext>
            </a:extLst>
          </p:cNvPr>
          <p:cNvSpPr txBox="1">
            <a:spLocks/>
          </p:cNvSpPr>
          <p:nvPr/>
        </p:nvSpPr>
        <p:spPr>
          <a:xfrm>
            <a:off x="706853" y="1484137"/>
            <a:ext cx="10041072" cy="5162588"/>
          </a:xfrm>
          <a:prstGeom prst="rect">
            <a:avLst/>
          </a:prstGeom>
        </p:spPr>
        <p:txBody>
          <a:bodyPr spcFirstLastPara="1" wrap="square" lIns="121900" tIns="121900" rIns="121900" bIns="12190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defRPr/>
            </a:pPr>
            <a:br>
              <a:rPr lang="en-GB" sz="2400" dirty="0">
                <a:latin typeface="Aptos" panose="020B0004020202020204" pitchFamily="34" charset="0"/>
                <a:ea typeface="Aptos" panose="020B0004020202020204" pitchFamily="34" charset="0"/>
                <a:cs typeface="Aptos" panose="020B0004020202020204" pitchFamily="34" charset="0"/>
              </a:rPr>
            </a:br>
            <a:endParaRPr lang="en-GB" sz="1600"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p:txBody>
      </p:sp>
      <p:sp>
        <p:nvSpPr>
          <p:cNvPr id="7" name="Google Shape;68;p14">
            <a:extLst>
              <a:ext uri="{FF2B5EF4-FFF2-40B4-BE49-F238E27FC236}">
                <a16:creationId xmlns:a16="http://schemas.microsoft.com/office/drawing/2014/main" id="{9B13B3F8-DE70-2C77-4FC1-C1BF78C8E1F7}"/>
              </a:ext>
            </a:extLst>
          </p:cNvPr>
          <p:cNvSpPr txBox="1">
            <a:spLocks/>
          </p:cNvSpPr>
          <p:nvPr/>
        </p:nvSpPr>
        <p:spPr>
          <a:xfrm>
            <a:off x="503653" y="302989"/>
            <a:ext cx="11353067" cy="7636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spcBef>
                <a:spcPts val="0"/>
              </a:spcBef>
              <a:defRPr/>
            </a:pPr>
            <a:r>
              <a:rPr lang="en-GB" sz="4267" b="1" dirty="0">
                <a:solidFill>
                  <a:srgbClr val="00AD91"/>
                </a:solidFill>
                <a:latin typeface="Calibri" panose="020F0502020204030204" pitchFamily="34" charset="0"/>
                <a:ea typeface="Lato"/>
                <a:cs typeface="Calibri" panose="020F0502020204030204" pitchFamily="34" charset="0"/>
                <a:sym typeface="Lato"/>
              </a:rPr>
              <a:t>Delivering Keynotes/CPD at your conferences</a:t>
            </a:r>
            <a:endParaRPr lang="en-GB" sz="3200" b="1" dirty="0">
              <a:solidFill>
                <a:srgbClr val="00AD91"/>
              </a:solidFill>
              <a:latin typeface="Calibri" panose="020F0502020204030204" pitchFamily="34" charset="0"/>
              <a:ea typeface="Lato"/>
              <a:cs typeface="Calibri" panose="020F0502020204030204" pitchFamily="34" charset="0"/>
              <a:sym typeface="Lato"/>
            </a:endParaRPr>
          </a:p>
        </p:txBody>
      </p:sp>
      <p:sp>
        <p:nvSpPr>
          <p:cNvPr id="8" name="TextBox 7">
            <a:extLst>
              <a:ext uri="{FF2B5EF4-FFF2-40B4-BE49-F238E27FC236}">
                <a16:creationId xmlns:a16="http://schemas.microsoft.com/office/drawing/2014/main" id="{39571B8D-59C0-7D57-C77E-F06642D60837}"/>
              </a:ext>
            </a:extLst>
          </p:cNvPr>
          <p:cNvSpPr txBox="1"/>
          <p:nvPr/>
        </p:nvSpPr>
        <p:spPr>
          <a:xfrm>
            <a:off x="503653" y="1197265"/>
            <a:ext cx="11353067" cy="2595519"/>
          </a:xfrm>
          <a:prstGeom prst="rect">
            <a:avLst/>
          </a:prstGeom>
          <a:noFill/>
        </p:spPr>
        <p:txBody>
          <a:bodyPr wrap="square">
            <a:spAutoFit/>
          </a:bodyPr>
          <a:lstStyle/>
          <a:p>
            <a:pPr>
              <a:spcAft>
                <a:spcPts val="1600"/>
              </a:spcAft>
            </a:pPr>
            <a:r>
              <a:rPr lang="en-GB" sz="2667" dirty="0">
                <a:latin typeface="Aptos" panose="020B0004020202020204" pitchFamily="34" charset="0"/>
                <a:ea typeface="Aptos" panose="020B0004020202020204" pitchFamily="34" charset="0"/>
                <a:cs typeface="Aptos" panose="020B0004020202020204" pitchFamily="34" charset="0"/>
              </a:rPr>
              <a:t>This past year we have delivered keynotes and workshops at many conferences, looking at the importance of active learning.</a:t>
            </a:r>
            <a:br>
              <a:rPr lang="en-GB" sz="2667" dirty="0">
                <a:latin typeface="Aptos" panose="020B0004020202020204" pitchFamily="34" charset="0"/>
                <a:ea typeface="Aptos" panose="020B0004020202020204" pitchFamily="34" charset="0"/>
                <a:cs typeface="Aptos" panose="020B0004020202020204" pitchFamily="34" charset="0"/>
              </a:rPr>
            </a:br>
            <a:endParaRPr lang="en-GB" sz="1067" dirty="0">
              <a:latin typeface="Aptos" panose="020B0004020202020204" pitchFamily="34" charset="0"/>
              <a:ea typeface="Aptos" panose="020B0004020202020204" pitchFamily="34" charset="0"/>
              <a:cs typeface="Aptos" panose="020B0004020202020204" pitchFamily="34" charset="0"/>
            </a:endParaRPr>
          </a:p>
          <a:p>
            <a:pPr>
              <a:spcAft>
                <a:spcPts val="1600"/>
              </a:spcAft>
            </a:pPr>
            <a:r>
              <a:rPr lang="en-GB" sz="2133" b="1" i="1" dirty="0">
                <a:solidFill>
                  <a:srgbClr val="0070C0"/>
                </a:solidFill>
                <a:latin typeface="Aptos" panose="020B0004020202020204" pitchFamily="34" charset="0"/>
                <a:ea typeface="Aptos" panose="020B0004020202020204" pitchFamily="34" charset="0"/>
                <a:cs typeface="Aptos" panose="020B0004020202020204" pitchFamily="34" charset="0"/>
              </a:rPr>
              <a:t>“Teach Active is a great resource to support schools in introducing active lessons - making the school day more active, whilst raising standards. We have worked with Teach Active consistently over the past 5 years and are happy and confident to promote their resources to our schools”</a:t>
            </a:r>
            <a:r>
              <a:rPr lang="en-GB" sz="2133" b="1" dirty="0">
                <a:solidFill>
                  <a:srgbClr val="0070C0"/>
                </a:solidFill>
                <a:latin typeface="Aptos" panose="020B0004020202020204" pitchFamily="34" charset="0"/>
                <a:ea typeface="Aptos" panose="020B0004020202020204" pitchFamily="34" charset="0"/>
                <a:cs typeface="Aptos" panose="020B0004020202020204" pitchFamily="34" charset="0"/>
              </a:rPr>
              <a:t> - </a:t>
            </a:r>
            <a:r>
              <a:rPr lang="en-GB" sz="2133" dirty="0">
                <a:solidFill>
                  <a:srgbClr val="0070C0"/>
                </a:solidFill>
                <a:latin typeface="Aptos" panose="020B0004020202020204" pitchFamily="34" charset="0"/>
                <a:ea typeface="Aptos" panose="020B0004020202020204" pitchFamily="34" charset="0"/>
                <a:cs typeface="Aptos" panose="020B0004020202020204" pitchFamily="34" charset="0"/>
              </a:rPr>
              <a:t>Vincent Brittain Inspire+ CEO</a:t>
            </a:r>
          </a:p>
        </p:txBody>
      </p:sp>
      <p:pic>
        <p:nvPicPr>
          <p:cNvPr id="10" name="Picture 9" descr="A group of people in a room&#10;&#10;Description automatically generated">
            <a:extLst>
              <a:ext uri="{FF2B5EF4-FFF2-40B4-BE49-F238E27FC236}">
                <a16:creationId xmlns:a16="http://schemas.microsoft.com/office/drawing/2014/main" id="{03CC996B-CBB1-D7AD-F9E1-219B9CF5E9BA}"/>
              </a:ext>
            </a:extLst>
          </p:cNvPr>
          <p:cNvPicPr>
            <a:picLocks noChangeAspect="1"/>
          </p:cNvPicPr>
          <p:nvPr/>
        </p:nvPicPr>
        <p:blipFill>
          <a:blip r:embed="rId3"/>
          <a:stretch>
            <a:fillRect/>
          </a:stretch>
        </p:blipFill>
        <p:spPr>
          <a:xfrm>
            <a:off x="2485528" y="3995339"/>
            <a:ext cx="6885577" cy="2206059"/>
          </a:xfrm>
          <a:prstGeom prst="rect">
            <a:avLst/>
          </a:prstGeom>
        </p:spPr>
      </p:pic>
    </p:spTree>
    <p:extLst>
      <p:ext uri="{BB962C8B-B14F-4D97-AF65-F5344CB8AC3E}">
        <p14:creationId xmlns:p14="http://schemas.microsoft.com/office/powerpoint/2010/main" val="289023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9;p14">
            <a:extLst>
              <a:ext uri="{FF2B5EF4-FFF2-40B4-BE49-F238E27FC236}">
                <a16:creationId xmlns:a16="http://schemas.microsoft.com/office/drawing/2014/main" id="{DB189DA3-34E4-32E6-8BEF-0EF35846E8F9}"/>
              </a:ext>
            </a:extLst>
          </p:cNvPr>
          <p:cNvSpPr txBox="1">
            <a:spLocks/>
          </p:cNvSpPr>
          <p:nvPr/>
        </p:nvSpPr>
        <p:spPr>
          <a:xfrm>
            <a:off x="706853" y="1484137"/>
            <a:ext cx="10041072" cy="5162588"/>
          </a:xfrm>
          <a:prstGeom prst="rect">
            <a:avLst/>
          </a:prstGeom>
        </p:spPr>
        <p:txBody>
          <a:bodyPr spcFirstLastPara="1" wrap="square" lIns="121900" tIns="121900" rIns="121900" bIns="12190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defRPr/>
            </a:pPr>
            <a:br>
              <a:rPr lang="en-GB" sz="2400" dirty="0">
                <a:latin typeface="Aptos" panose="020B0004020202020204" pitchFamily="34" charset="0"/>
                <a:ea typeface="Aptos" panose="020B0004020202020204" pitchFamily="34" charset="0"/>
                <a:cs typeface="Aptos" panose="020B0004020202020204" pitchFamily="34" charset="0"/>
              </a:rPr>
            </a:br>
            <a:endParaRPr lang="en-GB" sz="1600"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p:txBody>
      </p:sp>
      <p:sp>
        <p:nvSpPr>
          <p:cNvPr id="7" name="Google Shape;68;p14">
            <a:extLst>
              <a:ext uri="{FF2B5EF4-FFF2-40B4-BE49-F238E27FC236}">
                <a16:creationId xmlns:a16="http://schemas.microsoft.com/office/drawing/2014/main" id="{9B13B3F8-DE70-2C77-4FC1-C1BF78C8E1F7}"/>
              </a:ext>
            </a:extLst>
          </p:cNvPr>
          <p:cNvSpPr txBox="1">
            <a:spLocks/>
          </p:cNvSpPr>
          <p:nvPr/>
        </p:nvSpPr>
        <p:spPr>
          <a:xfrm>
            <a:off x="584933" y="556989"/>
            <a:ext cx="11353067" cy="7636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spcBef>
                <a:spcPts val="0"/>
              </a:spcBef>
              <a:defRPr/>
            </a:pPr>
            <a:r>
              <a:rPr lang="en-GB" sz="4267" b="1" dirty="0">
                <a:solidFill>
                  <a:srgbClr val="00AD91"/>
                </a:solidFill>
                <a:latin typeface="Calibri" panose="020F0502020204030204" pitchFamily="34" charset="0"/>
                <a:ea typeface="Lato"/>
                <a:cs typeface="Calibri" panose="020F0502020204030204" pitchFamily="34" charset="0"/>
                <a:sym typeface="Lato"/>
              </a:rPr>
              <a:t>Let’s have an informal chat about partnership working</a:t>
            </a:r>
          </a:p>
          <a:p>
            <a:pPr defTabSz="914377">
              <a:spcBef>
                <a:spcPts val="0"/>
              </a:spcBef>
              <a:defRPr/>
            </a:pPr>
            <a:endParaRPr lang="en-GB" sz="4267" b="1" dirty="0">
              <a:solidFill>
                <a:srgbClr val="00AD91"/>
              </a:solidFill>
              <a:latin typeface="Calibri" panose="020F0502020204030204" pitchFamily="34" charset="0"/>
              <a:ea typeface="Lato"/>
              <a:cs typeface="Calibri" panose="020F0502020204030204" pitchFamily="34" charset="0"/>
              <a:sym typeface="Lato"/>
            </a:endParaRPr>
          </a:p>
          <a:p>
            <a:pPr defTabSz="914377">
              <a:spcBef>
                <a:spcPts val="0"/>
              </a:spcBef>
              <a:defRPr/>
            </a:pPr>
            <a:r>
              <a:rPr lang="en-GB" sz="3733" dirty="0">
                <a:latin typeface="Aptos" panose="020B0004020202020204" pitchFamily="34" charset="0"/>
                <a:ea typeface="Aptos" panose="020B0004020202020204" pitchFamily="34" charset="0"/>
                <a:cs typeface="Aptos" panose="020B0004020202020204" pitchFamily="34" charset="0"/>
              </a:rPr>
              <a:t>Book a call with Jon Smedley (Teach Active Director)</a:t>
            </a:r>
          </a:p>
          <a:p>
            <a:pPr defTabSz="914377">
              <a:spcBef>
                <a:spcPts val="0"/>
              </a:spcBef>
              <a:defRPr/>
            </a:pPr>
            <a:endParaRPr lang="en-GB" sz="3733" dirty="0">
              <a:latin typeface="Aptos" panose="020B0004020202020204" pitchFamily="34" charset="0"/>
              <a:ea typeface="Aptos" panose="020B0004020202020204" pitchFamily="34" charset="0"/>
              <a:cs typeface="Aptos" panose="020B0004020202020204" pitchFamily="34" charset="0"/>
            </a:endParaRPr>
          </a:p>
          <a:p>
            <a:pPr defTabSz="914377">
              <a:spcBef>
                <a:spcPts val="0"/>
              </a:spcBef>
              <a:defRPr/>
            </a:pPr>
            <a:r>
              <a:rPr lang="en-GB" sz="3733" dirty="0">
                <a:latin typeface="Aptos" panose="020B0004020202020204" pitchFamily="34" charset="0"/>
                <a:ea typeface="Aptos" panose="020B0004020202020204" pitchFamily="34" charset="0"/>
                <a:cs typeface="Aptos" panose="020B0004020202020204" pitchFamily="34" charset="0"/>
              </a:rPr>
              <a:t>Book a meeting in Jon’s calendar </a:t>
            </a:r>
            <a:r>
              <a:rPr lang="en-GB" sz="3733" b="1" u="sng" dirty="0">
                <a:solidFill>
                  <a:srgbClr val="0000FF"/>
                </a:solidFill>
                <a:latin typeface="Aptos" panose="020B0004020202020204" pitchFamily="34" charset="0"/>
                <a:ea typeface="Aptos" panose="020B0004020202020204" pitchFamily="34" charset="0"/>
                <a:cs typeface="Aptos" panose="020B0004020202020204" pitchFamily="34" charset="0"/>
                <a:hlinkClick r:id="rId3"/>
              </a:rPr>
              <a:t>HERE</a:t>
            </a:r>
            <a:r>
              <a:rPr lang="en-GB" sz="3733" dirty="0">
                <a:latin typeface="Aptos" panose="020B0004020202020204" pitchFamily="34" charset="0"/>
                <a:ea typeface="Aptos" panose="020B0004020202020204" pitchFamily="34" charset="0"/>
                <a:cs typeface="Aptos" panose="020B0004020202020204" pitchFamily="34" charset="0"/>
              </a:rPr>
              <a:t> </a:t>
            </a:r>
          </a:p>
          <a:p>
            <a:pPr defTabSz="914377">
              <a:spcBef>
                <a:spcPts val="0"/>
              </a:spcBef>
              <a:defRPr/>
            </a:pPr>
            <a:endParaRPr lang="en-GB" sz="3733" dirty="0">
              <a:latin typeface="Aptos" panose="020B0004020202020204" pitchFamily="34" charset="0"/>
              <a:ea typeface="Aptos" panose="020B0004020202020204" pitchFamily="34" charset="0"/>
              <a:cs typeface="Aptos" panose="020B0004020202020204" pitchFamily="34" charset="0"/>
            </a:endParaRPr>
          </a:p>
          <a:p>
            <a:pPr defTabSz="914377">
              <a:spcBef>
                <a:spcPts val="0"/>
              </a:spcBef>
              <a:defRPr/>
            </a:pPr>
            <a:r>
              <a:rPr lang="en-GB" sz="3733" dirty="0">
                <a:latin typeface="Aptos" panose="020B0004020202020204" pitchFamily="34" charset="0"/>
                <a:ea typeface="Aptos" panose="020B0004020202020204" pitchFamily="34" charset="0"/>
                <a:cs typeface="Aptos" panose="020B0004020202020204" pitchFamily="34" charset="0"/>
              </a:rPr>
              <a:t>or e-mail…</a:t>
            </a:r>
            <a:endParaRPr lang="en-GB" sz="4800" dirty="0">
              <a:latin typeface="Aptos" panose="020B0004020202020204" pitchFamily="34" charset="0"/>
              <a:ea typeface="Aptos" panose="020B0004020202020204" pitchFamily="34" charset="0"/>
              <a:cs typeface="Aptos" panose="020B0004020202020204" pitchFamily="34" charset="0"/>
            </a:endParaRPr>
          </a:p>
          <a:p>
            <a:pPr algn="ctr" defTabSz="914377">
              <a:spcBef>
                <a:spcPts val="0"/>
              </a:spcBef>
              <a:defRPr/>
            </a:pPr>
            <a:r>
              <a:rPr lang="en-GB" sz="4800" dirty="0">
                <a:latin typeface="Aptos" panose="020B0004020202020204" pitchFamily="34" charset="0"/>
                <a:ea typeface="Aptos" panose="020B0004020202020204" pitchFamily="34" charset="0"/>
                <a:cs typeface="Aptos" panose="020B0004020202020204" pitchFamily="34" charset="0"/>
              </a:rPr>
              <a:t> </a:t>
            </a:r>
            <a:r>
              <a:rPr lang="en-GB" sz="4800" dirty="0">
                <a:latin typeface="Aptos" panose="020B0004020202020204" pitchFamily="34" charset="0"/>
                <a:ea typeface="Aptos" panose="020B0004020202020204" pitchFamily="34" charset="0"/>
                <a:cs typeface="Aptos" panose="020B0004020202020204" pitchFamily="34" charset="0"/>
                <a:hlinkClick r:id="rId3"/>
              </a:rPr>
              <a:t>Jon@teachactive.org</a:t>
            </a:r>
            <a:r>
              <a:rPr lang="en-GB" sz="4800" dirty="0">
                <a:latin typeface="Aptos" panose="020B0004020202020204" pitchFamily="34" charset="0"/>
                <a:ea typeface="Aptos" panose="020B0004020202020204" pitchFamily="34" charset="0"/>
                <a:cs typeface="Aptos" panose="020B0004020202020204" pitchFamily="34" charset="0"/>
              </a:rPr>
              <a:t> </a:t>
            </a:r>
            <a:endParaRPr lang="en-GB" sz="4800" b="1" dirty="0">
              <a:solidFill>
                <a:srgbClr val="00AD91"/>
              </a:solidFill>
              <a:latin typeface="Calibri" panose="020F0502020204030204" pitchFamily="34" charset="0"/>
              <a:ea typeface="Lato"/>
              <a:cs typeface="Calibri" panose="020F0502020204030204" pitchFamily="34" charset="0"/>
              <a:sym typeface="Lato"/>
            </a:endParaRPr>
          </a:p>
          <a:p>
            <a:pPr defTabSz="914377">
              <a:spcBef>
                <a:spcPts val="0"/>
              </a:spcBef>
              <a:defRPr/>
            </a:pPr>
            <a:endParaRPr lang="en-GB" sz="3200" b="1" dirty="0">
              <a:solidFill>
                <a:srgbClr val="00AD91"/>
              </a:solidFill>
              <a:latin typeface="Calibri" panose="020F0502020204030204" pitchFamily="34" charset="0"/>
              <a:ea typeface="Lato"/>
              <a:cs typeface="Calibri" panose="020F0502020204030204" pitchFamily="34" charset="0"/>
              <a:sym typeface="Lato"/>
            </a:endParaRPr>
          </a:p>
        </p:txBody>
      </p:sp>
    </p:spTree>
    <p:extLst>
      <p:ext uri="{BB962C8B-B14F-4D97-AF65-F5344CB8AC3E}">
        <p14:creationId xmlns:p14="http://schemas.microsoft.com/office/powerpoint/2010/main" val="683273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7E76-F573-4554-AC8A-8675A9008A6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0F952CAD-79FE-43B6-850C-264E2B081285}"/>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66D9E80E-E0F3-496B-8FC3-ED12C1938048}"/>
              </a:ext>
            </a:extLst>
          </p:cNvPr>
          <p:cNvPicPr>
            <a:picLocks noChangeAspect="1"/>
          </p:cNvPicPr>
          <p:nvPr/>
        </p:nvPicPr>
        <p:blipFill>
          <a:blip r:embed="rId2"/>
          <a:stretch>
            <a:fillRect/>
          </a:stretch>
        </p:blipFill>
        <p:spPr>
          <a:xfrm>
            <a:off x="-1" y="1"/>
            <a:ext cx="12215141" cy="6861434"/>
          </a:xfrm>
          <a:prstGeom prst="rect">
            <a:avLst/>
          </a:prstGeom>
        </p:spPr>
      </p:pic>
    </p:spTree>
    <p:extLst>
      <p:ext uri="{BB962C8B-B14F-4D97-AF65-F5344CB8AC3E}">
        <p14:creationId xmlns:p14="http://schemas.microsoft.com/office/powerpoint/2010/main" val="550627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0263-279D-423B-851B-F77C32A2750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02C4548-F869-41F1-8A6D-7717369FAC6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A22572E2-7522-43B5-B4CB-00594E434126}"/>
              </a:ext>
            </a:extLst>
          </p:cNvPr>
          <p:cNvPicPr>
            <a:picLocks noChangeAspect="1"/>
          </p:cNvPicPr>
          <p:nvPr/>
        </p:nvPicPr>
        <p:blipFill>
          <a:blip r:embed="rId2"/>
          <a:stretch>
            <a:fillRect/>
          </a:stretch>
        </p:blipFill>
        <p:spPr>
          <a:xfrm>
            <a:off x="0" y="0"/>
            <a:ext cx="12192000" cy="6904978"/>
          </a:xfrm>
          <a:prstGeom prst="rect">
            <a:avLst/>
          </a:prstGeom>
        </p:spPr>
      </p:pic>
    </p:spTree>
    <p:extLst>
      <p:ext uri="{BB962C8B-B14F-4D97-AF65-F5344CB8AC3E}">
        <p14:creationId xmlns:p14="http://schemas.microsoft.com/office/powerpoint/2010/main" val="2174884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19E3-822F-4CC6-AB01-8DC7579A8E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DFAF425-CB82-4CB7-9D78-268B5583B2A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8C4537D-BC44-499D-8286-8912433D86DD}"/>
              </a:ext>
            </a:extLst>
          </p:cNvPr>
          <p:cNvPicPr>
            <a:picLocks noChangeAspect="1"/>
          </p:cNvPicPr>
          <p:nvPr/>
        </p:nvPicPr>
        <p:blipFill>
          <a:blip r:embed="rId2"/>
          <a:stretch>
            <a:fillRect/>
          </a:stretch>
        </p:blipFill>
        <p:spPr>
          <a:xfrm>
            <a:off x="-75501" y="0"/>
            <a:ext cx="12281421" cy="6858000"/>
          </a:xfrm>
          <a:prstGeom prst="rect">
            <a:avLst/>
          </a:prstGeom>
        </p:spPr>
      </p:pic>
    </p:spTree>
    <p:extLst>
      <p:ext uri="{BB962C8B-B14F-4D97-AF65-F5344CB8AC3E}">
        <p14:creationId xmlns:p14="http://schemas.microsoft.com/office/powerpoint/2010/main" val="418293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logos with text&#10;&#10;Description automatically generated">
            <a:extLst>
              <a:ext uri="{FF2B5EF4-FFF2-40B4-BE49-F238E27FC236}">
                <a16:creationId xmlns:a16="http://schemas.microsoft.com/office/drawing/2014/main" id="{00611829-4206-1B1D-987E-190CA8FC1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108" y="4768936"/>
            <a:ext cx="3713892" cy="2089064"/>
          </a:xfrm>
          <a:prstGeom prst="rect">
            <a:avLst/>
          </a:prstGeom>
        </p:spPr>
      </p:pic>
      <p:sp>
        <p:nvSpPr>
          <p:cNvPr id="6" name="TextBox 5">
            <a:extLst>
              <a:ext uri="{FF2B5EF4-FFF2-40B4-BE49-F238E27FC236}">
                <a16:creationId xmlns:a16="http://schemas.microsoft.com/office/drawing/2014/main" id="{0B51DA0E-8C66-2B7B-1F82-F05CEA5F8B95}"/>
              </a:ext>
            </a:extLst>
          </p:cNvPr>
          <p:cNvSpPr txBox="1"/>
          <p:nvPr/>
        </p:nvSpPr>
        <p:spPr>
          <a:xfrm>
            <a:off x="531340" y="636104"/>
            <a:ext cx="11129320" cy="4308872"/>
          </a:xfrm>
          <a:prstGeom prst="rect">
            <a:avLst/>
          </a:prstGeom>
          <a:noFill/>
        </p:spPr>
        <p:txBody>
          <a:bodyPr wrap="square" rtlCol="0">
            <a:spAutoFit/>
          </a:bodyPr>
          <a:lstStyle/>
          <a:p>
            <a:r>
              <a:rPr lang="en-GB" sz="4000" b="1" u="sng" dirty="0"/>
              <a:t>Responding to the SGO Review</a:t>
            </a:r>
          </a:p>
          <a:p>
            <a:endParaRPr lang="en-GB" dirty="0"/>
          </a:p>
          <a:p>
            <a:pPr marL="285750" indent="-285750">
              <a:buFont typeface="Arial" panose="020B0604020202020204" pitchFamily="34" charset="0"/>
              <a:buChar char="•"/>
            </a:pPr>
            <a:r>
              <a:rPr lang="en-GB" sz="2400" dirty="0"/>
              <a:t>What impact do SAM members see that they (SGOs) currently have?</a:t>
            </a:r>
          </a:p>
          <a:p>
            <a:pPr marL="285750" indent="-285750">
              <a:buFont typeface="Arial" panose="020B0604020202020204" pitchFamily="34" charset="0"/>
              <a:buChar char="•"/>
            </a:pPr>
            <a:r>
              <a:rPr lang="en-GB" sz="2400" dirty="0"/>
              <a:t>What factors help make a success of the SGO role currently?</a:t>
            </a:r>
          </a:p>
          <a:p>
            <a:pPr marL="285750" indent="-285750">
              <a:buFont typeface="Arial" panose="020B0604020202020204" pitchFamily="34" charset="0"/>
              <a:buChar char="•"/>
            </a:pPr>
            <a:r>
              <a:rPr lang="en-GB" sz="2400" dirty="0"/>
              <a:t>What do SAM members consider adds to arguments about </a:t>
            </a:r>
            <a:r>
              <a:rPr lang="en-GB" sz="2400" dirty="0" err="1"/>
              <a:t>VfM</a:t>
            </a:r>
            <a:r>
              <a:rPr lang="en-GB" sz="2400" dirty="0"/>
              <a:t>?</a:t>
            </a:r>
          </a:p>
          <a:p>
            <a:pPr marL="285750" indent="-285750">
              <a:buFont typeface="Arial" panose="020B0604020202020204" pitchFamily="34" charset="0"/>
              <a:buChar char="•"/>
            </a:pPr>
            <a:r>
              <a:rPr lang="en-GB" sz="2400" dirty="0">
                <a:solidFill>
                  <a:srgbClr val="000000"/>
                </a:solidFill>
                <a:effectLst/>
              </a:rPr>
              <a:t>What factors prevent the SGO role from being as successful as it could be?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If greater capacity for SGOs was available, how could this be used locally to create greater impact? </a:t>
            </a:r>
          </a:p>
          <a:p>
            <a:pPr marL="285750" indent="-285750">
              <a:buFont typeface="Arial" panose="020B0604020202020204" pitchFamily="34" charset="0"/>
              <a:buChar char="•"/>
            </a:pPr>
            <a:r>
              <a:rPr lang="en-GB" sz="2400" dirty="0"/>
              <a:t>What would SGOs do differently?</a:t>
            </a:r>
          </a:p>
          <a:p>
            <a:pPr marL="285750" indent="-285750">
              <a:buFont typeface="Arial" panose="020B0604020202020204" pitchFamily="34" charset="0"/>
              <a:buChar char="•"/>
            </a:pPr>
            <a:r>
              <a:rPr lang="en-GB" sz="2400" dirty="0"/>
              <a:t>What support/change would be required to bring this about?</a:t>
            </a:r>
          </a:p>
        </p:txBody>
      </p:sp>
      <p:pic>
        <p:nvPicPr>
          <p:cNvPr id="3" name="Picture 2" descr="A blue text with people holding objects&#10;&#10;Description automatically generated with medium confidence">
            <a:extLst>
              <a:ext uri="{FF2B5EF4-FFF2-40B4-BE49-F238E27FC236}">
                <a16:creationId xmlns:a16="http://schemas.microsoft.com/office/drawing/2014/main" id="{C252EC69-C6A6-349B-AE59-EB8BAD1B0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40" y="4967415"/>
            <a:ext cx="3341546" cy="1581665"/>
          </a:xfrm>
          <a:prstGeom prst="rect">
            <a:avLst/>
          </a:prstGeom>
        </p:spPr>
      </p:pic>
    </p:spTree>
    <p:extLst>
      <p:ext uri="{BB962C8B-B14F-4D97-AF65-F5344CB8AC3E}">
        <p14:creationId xmlns:p14="http://schemas.microsoft.com/office/powerpoint/2010/main" val="2653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fade">
                                      <p:cBhvr>
                                        <p:cTn id="24" dur="500"/>
                                        <p:tgtEl>
                                          <p:spTgt spid="6">
                                            <p:txEl>
                                              <p:pRg st="7" end="7"/>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500"/>
                                        <p:tgtEl>
                                          <p:spTgt spid="6">
                                            <p:txEl>
                                              <p:pRg st="8" end="8"/>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A298098-CB53-6FD7-D36C-BED59F83D881}"/>
              </a:ext>
            </a:extLst>
          </p:cNvPr>
          <p:cNvGraphicFramePr>
            <a:graphicFrameLocks noGrp="1"/>
          </p:cNvGraphicFramePr>
          <p:nvPr>
            <p:ph idx="1"/>
            <p:extLst>
              <p:ext uri="{D42A27DB-BD31-4B8C-83A1-F6EECF244321}">
                <p14:modId xmlns:p14="http://schemas.microsoft.com/office/powerpoint/2010/main" val="2735635333"/>
              </p:ext>
            </p:extLst>
          </p:nvPr>
        </p:nvGraphicFramePr>
        <p:xfrm>
          <a:off x="1332229" y="2138901"/>
          <a:ext cx="9551307" cy="3845492"/>
        </p:xfrm>
        <a:graphic>
          <a:graphicData uri="http://schemas.openxmlformats.org/drawingml/2006/table">
            <a:tbl>
              <a:tblPr firstRow="1" firstCol="1" bandRow="1"/>
              <a:tblGrid>
                <a:gridCol w="4404542">
                  <a:extLst>
                    <a:ext uri="{9D8B030D-6E8A-4147-A177-3AD203B41FA5}">
                      <a16:colId xmlns:a16="http://schemas.microsoft.com/office/drawing/2014/main" val="2156893504"/>
                    </a:ext>
                  </a:extLst>
                </a:gridCol>
                <a:gridCol w="5146765">
                  <a:extLst>
                    <a:ext uri="{9D8B030D-6E8A-4147-A177-3AD203B41FA5}">
                      <a16:colId xmlns:a16="http://schemas.microsoft.com/office/drawing/2014/main" val="112423717"/>
                    </a:ext>
                  </a:extLst>
                </a:gridCol>
              </a:tblGrid>
              <a:tr h="599870">
                <a:tc gridSpan="2">
                  <a:txBody>
                    <a:bodyPr/>
                    <a:lstStyle/>
                    <a:p>
                      <a:pPr>
                        <a:lnSpc>
                          <a:spcPct val="107000"/>
                        </a:lnSpc>
                        <a:spcAft>
                          <a:spcPts val="800"/>
                        </a:spcAft>
                      </a:pPr>
                      <a:r>
                        <a:rPr lang="en-GB" sz="2000" b="1" kern="100" dirty="0">
                          <a:effectLst/>
                          <a:latin typeface="Calibri"/>
                          <a:ea typeface="Calibri"/>
                          <a:cs typeface="Times New Roman"/>
                        </a:rPr>
                        <a:t>Webinar title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349537"/>
                  </a:ext>
                </a:extLst>
              </a:tr>
              <a:tr h="609546">
                <a:tc>
                  <a:txBody>
                    <a:bodyPr/>
                    <a:lstStyle/>
                    <a:p>
                      <a:pPr>
                        <a:lnSpc>
                          <a:spcPct val="107000"/>
                        </a:lnSpc>
                        <a:spcAft>
                          <a:spcPts val="800"/>
                        </a:spcAft>
                      </a:pPr>
                      <a:r>
                        <a:rPr lang="en-GB" sz="2000" kern="100" dirty="0">
                          <a:effectLst/>
                          <a:latin typeface="Calibri"/>
                          <a:ea typeface="Calibri"/>
                          <a:cs typeface="Times New Roman"/>
                        </a:rPr>
                        <a:t>Advocacy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kern="100" dirty="0">
                          <a:effectLst/>
                          <a:latin typeface="Calibri"/>
                          <a:ea typeface="Calibri"/>
                          <a:cs typeface="Times New Roman"/>
                        </a:rPr>
                        <a:t>Holiday Activity Food Funding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233209"/>
                  </a:ext>
                </a:extLst>
              </a:tr>
              <a:tr h="599870">
                <a:tc>
                  <a:txBody>
                    <a:bodyPr/>
                    <a:lstStyle/>
                    <a:p>
                      <a:pPr>
                        <a:lnSpc>
                          <a:spcPct val="107000"/>
                        </a:lnSpc>
                        <a:spcAft>
                          <a:spcPts val="800"/>
                        </a:spcAft>
                      </a:pPr>
                      <a:r>
                        <a:rPr lang="en-GB" sz="2000" kern="100" dirty="0">
                          <a:effectLst/>
                          <a:latin typeface="Calibri"/>
                          <a:ea typeface="Calibri"/>
                          <a:cs typeface="Times New Roman"/>
                        </a:rPr>
                        <a:t>What is a Community Interest Company (CIC)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kern="100" dirty="0">
                          <a:effectLst/>
                          <a:latin typeface="Calibri"/>
                          <a:ea typeface="Calibri"/>
                          <a:cs typeface="Times New Roman"/>
                        </a:rPr>
                        <a:t>Working with Public Health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669658"/>
                  </a:ext>
                </a:extLst>
              </a:tr>
              <a:tr h="599870">
                <a:tc>
                  <a:txBody>
                    <a:bodyPr/>
                    <a:lstStyle/>
                    <a:p>
                      <a:pPr lvl="0">
                        <a:lnSpc>
                          <a:spcPct val="107000"/>
                        </a:lnSpc>
                        <a:spcAft>
                          <a:spcPts val="800"/>
                        </a:spcAft>
                        <a:buNone/>
                      </a:pPr>
                      <a:r>
                        <a:rPr lang="en-GB" sz="2000" b="0" i="0" u="none" strike="noStrike" kern="100" noProof="0" dirty="0">
                          <a:effectLst/>
                          <a:latin typeface="Calibri"/>
                        </a:rPr>
                        <a:t>Business Management Discussion Workshop* </a:t>
                      </a:r>
                      <a:endParaRPr lang="en-US" sz="2000" b="0" dirty="0"/>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lgn="l">
                        <a:lnSpc>
                          <a:spcPct val="100000"/>
                        </a:lnSpc>
                        <a:spcBef>
                          <a:spcPts val="0"/>
                        </a:spcBef>
                        <a:spcAft>
                          <a:spcPts val="0"/>
                        </a:spcAft>
                        <a:buNone/>
                      </a:pPr>
                      <a:r>
                        <a:rPr lang="en-GB" sz="2000" b="0" i="0" u="none" strike="noStrike" kern="100" noProof="0" dirty="0">
                          <a:effectLst/>
                          <a:latin typeface="Calibri"/>
                        </a:rPr>
                        <a:t>Apprenticeships</a:t>
                      </a:r>
                      <a:endParaRPr lang="en-GB" sz="2000" b="0" i="0" u="none" strike="noStrike" kern="100" noProof="0" dirty="0" err="1">
                        <a:effectLst/>
                        <a:latin typeface="Calibri"/>
                      </a:endParaRP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3833325690"/>
                  </a:ext>
                </a:extLst>
              </a:tr>
              <a:tr h="1093311">
                <a:tc>
                  <a:txBody>
                    <a:bodyPr/>
                    <a:lstStyle/>
                    <a:p>
                      <a:pPr>
                        <a:lnSpc>
                          <a:spcPct val="107000"/>
                        </a:lnSpc>
                        <a:spcAft>
                          <a:spcPts val="800"/>
                        </a:spcAft>
                      </a:pPr>
                      <a:r>
                        <a:rPr lang="en-GB" sz="2000" kern="100" dirty="0">
                          <a:effectLst/>
                          <a:latin typeface="Calibri"/>
                          <a:ea typeface="Calibri"/>
                          <a:cs typeface="Times New Roman"/>
                        </a:rPr>
                        <a:t>Health and Wellbeing myth busting session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kern="100" dirty="0">
                          <a:effectLst/>
                          <a:highlight>
                            <a:srgbClr val="FFFF00"/>
                          </a:highlight>
                          <a:latin typeface="Calibri"/>
                          <a:ea typeface="Calibri"/>
                          <a:cs typeface="Times New Roman"/>
                        </a:rPr>
                        <a:t>* Business Management Discussion webinar, 13</a:t>
                      </a:r>
                      <a:r>
                        <a:rPr lang="en-GB" sz="2000" kern="100" baseline="30000" dirty="0">
                          <a:effectLst/>
                          <a:highlight>
                            <a:srgbClr val="FFFF00"/>
                          </a:highlight>
                          <a:latin typeface="Calibri"/>
                          <a:ea typeface="Calibri"/>
                          <a:cs typeface="Times New Roman"/>
                        </a:rPr>
                        <a:t>th</a:t>
                      </a:r>
                      <a:r>
                        <a:rPr lang="en-GB" sz="2000" kern="100" dirty="0">
                          <a:effectLst/>
                          <a:highlight>
                            <a:srgbClr val="FFFF00"/>
                          </a:highlight>
                          <a:latin typeface="Calibri"/>
                          <a:ea typeface="Calibri"/>
                          <a:cs typeface="Times New Roman"/>
                        </a:rPr>
                        <a:t> May, 4pm.</a:t>
                      </a:r>
                    </a:p>
                    <a:p>
                      <a:pPr>
                        <a:lnSpc>
                          <a:spcPct val="107000"/>
                        </a:lnSpc>
                        <a:spcAft>
                          <a:spcPts val="800"/>
                        </a:spcAft>
                      </a:pPr>
                      <a:r>
                        <a:rPr lang="en-GB" sz="2000" kern="100" dirty="0">
                          <a:effectLst/>
                          <a:highlight>
                            <a:srgbClr val="FFFF00"/>
                          </a:highlight>
                          <a:latin typeface="Calibri"/>
                          <a:ea typeface="Calibri"/>
                          <a:cs typeface="Times New Roman"/>
                        </a:rPr>
                        <a:t>Please contact </a:t>
                      </a:r>
                      <a:r>
                        <a:rPr lang="en-GB" sz="1800" b="1" u="sng" kern="1200" dirty="0">
                          <a:solidFill>
                            <a:schemeClr val="tx1"/>
                          </a:solidFill>
                          <a:effectLst/>
                          <a:highlight>
                            <a:srgbClr val="FFFF00"/>
                          </a:highlight>
                          <a:latin typeface="+mn-lt"/>
                          <a:ea typeface="+mn-ea"/>
                          <a:cs typeface="+mn-cs"/>
                          <a:hlinkClick r:id="rId3"/>
                        </a:rPr>
                        <a:t>rebecca.darcy@youthsporttrust.org</a:t>
                      </a:r>
                      <a:r>
                        <a:rPr lang="en-GB" sz="1800" b="1" u="sng" kern="1200" dirty="0">
                          <a:solidFill>
                            <a:schemeClr val="tx1"/>
                          </a:solidFill>
                          <a:effectLst/>
                          <a:highlight>
                            <a:srgbClr val="FFFF00"/>
                          </a:highlight>
                          <a:latin typeface="+mn-lt"/>
                          <a:ea typeface="+mn-ea"/>
                          <a:cs typeface="+mn-cs"/>
                        </a:rPr>
                        <a:t> to book on</a:t>
                      </a:r>
                      <a:endParaRPr lang="en-GB" sz="2000" kern="100" dirty="0">
                        <a:effectLst/>
                        <a:highlight>
                          <a:srgbClr val="FFFF00"/>
                        </a:highligh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507679"/>
                  </a:ext>
                </a:extLst>
              </a:tr>
            </a:tbl>
          </a:graphicData>
        </a:graphic>
      </p:graphicFrame>
      <p:sp>
        <p:nvSpPr>
          <p:cNvPr id="2" name="Title 1">
            <a:extLst>
              <a:ext uri="{FF2B5EF4-FFF2-40B4-BE49-F238E27FC236}">
                <a16:creationId xmlns:a16="http://schemas.microsoft.com/office/drawing/2014/main" id="{90ECBE2E-3CFC-E37D-51D1-9D5A05B9FF05}"/>
              </a:ext>
            </a:extLst>
          </p:cNvPr>
          <p:cNvSpPr>
            <a:spLocks noGrp="1"/>
          </p:cNvSpPr>
          <p:nvPr>
            <p:ph type="title"/>
          </p:nvPr>
        </p:nvSpPr>
        <p:spPr>
          <a:xfrm>
            <a:off x="367936" y="81878"/>
            <a:ext cx="10515600" cy="1325563"/>
          </a:xfrm>
        </p:spPr>
        <p:txBody>
          <a:bodyPr/>
          <a:lstStyle/>
          <a:p>
            <a:r>
              <a:rPr lang="en-GB" sz="6500" b="1"/>
              <a:t>Spotlights</a:t>
            </a:r>
            <a:r>
              <a:rPr lang="en-GB"/>
              <a:t> </a:t>
            </a:r>
          </a:p>
        </p:txBody>
      </p:sp>
    </p:spTree>
    <p:extLst>
      <p:ext uri="{BB962C8B-B14F-4D97-AF65-F5344CB8AC3E}">
        <p14:creationId xmlns:p14="http://schemas.microsoft.com/office/powerpoint/2010/main" val="1192127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76C7-A57B-522F-2265-A530144DF309}"/>
              </a:ext>
            </a:extLst>
          </p:cNvPr>
          <p:cNvSpPr>
            <a:spLocks noGrp="1"/>
          </p:cNvSpPr>
          <p:nvPr>
            <p:ph type="title"/>
          </p:nvPr>
        </p:nvSpPr>
        <p:spPr/>
        <p:txBody>
          <a:bodyPr>
            <a:normAutofit/>
          </a:bodyPr>
          <a:lstStyle/>
          <a:p>
            <a:r>
              <a:rPr lang="en-GB" sz="6500" b="1"/>
              <a:t>New Members</a:t>
            </a:r>
          </a:p>
        </p:txBody>
      </p:sp>
      <p:sp>
        <p:nvSpPr>
          <p:cNvPr id="3" name="Content Placeholder 2">
            <a:extLst>
              <a:ext uri="{FF2B5EF4-FFF2-40B4-BE49-F238E27FC236}">
                <a16:creationId xmlns:a16="http://schemas.microsoft.com/office/drawing/2014/main" id="{26F23384-2354-026A-6DFE-58B7D11E3672}"/>
              </a:ext>
            </a:extLst>
          </p:cNvPr>
          <p:cNvSpPr>
            <a:spLocks noGrp="1"/>
          </p:cNvSpPr>
          <p:nvPr>
            <p:ph idx="1"/>
          </p:nvPr>
        </p:nvSpPr>
        <p:spPr>
          <a:xfrm>
            <a:off x="838200" y="2141537"/>
            <a:ext cx="10515600" cy="4351338"/>
          </a:xfrm>
        </p:spPr>
        <p:txBody>
          <a:bodyPr>
            <a:normAutofit/>
          </a:bodyPr>
          <a:lstStyle/>
          <a:p>
            <a:pPr marL="0" indent="0">
              <a:buNone/>
            </a:pPr>
            <a:r>
              <a:rPr lang="en-GB" sz="4000"/>
              <a:t>Link for new members to sign up on SAM landing page:</a:t>
            </a:r>
            <a:endParaRPr lang="en-GB" sz="4000">
              <a:hlinkClick r:id="rId3">
                <a:extLst>
                  <a:ext uri="{A12FA001-AC4F-418D-AE19-62706E023703}">
                    <ahyp:hlinkClr xmlns:ahyp="http://schemas.microsoft.com/office/drawing/2018/hyperlinkcolor" val="tx"/>
                  </a:ext>
                </a:extLst>
              </a:hlinkClick>
            </a:endParaRPr>
          </a:p>
          <a:p>
            <a:pPr marL="0" indent="0">
              <a:buNone/>
            </a:pPr>
            <a:endParaRPr lang="en-GB" sz="4000">
              <a:solidFill>
                <a:srgbClr val="0563C1"/>
              </a:solidFill>
              <a:hlinkClick r:id="rId3">
                <a:extLst>
                  <a:ext uri="{A12FA001-AC4F-418D-AE19-62706E023703}">
                    <ahyp:hlinkClr xmlns:ahyp="http://schemas.microsoft.com/office/drawing/2018/hyperlinkcolor" val="tx"/>
                  </a:ext>
                </a:extLst>
              </a:hlinkClick>
            </a:endParaRPr>
          </a:p>
          <a:p>
            <a:pPr marL="0" indent="0">
              <a:buNone/>
            </a:pPr>
            <a:r>
              <a:rPr lang="en-GB" sz="4000">
                <a:solidFill>
                  <a:srgbClr val="0563C1"/>
                </a:solidFill>
                <a:hlinkClick r:id="rId3">
                  <a:extLst>
                    <a:ext uri="{A12FA001-AC4F-418D-AE19-62706E023703}">
                      <ahyp:hlinkClr xmlns:ahyp="http://schemas.microsoft.com/office/drawing/2018/hyperlinkcolor" val="tx"/>
                    </a:ext>
                  </a:extLst>
                </a:hlinkClick>
              </a:rPr>
              <a:t>https://www.youthsporttrust.org/join-us/networks/schools-active-movement</a:t>
            </a:r>
            <a:r>
              <a:rPr lang="en-GB" sz="4000"/>
              <a:t> </a:t>
            </a:r>
          </a:p>
          <a:p>
            <a:pPr marL="0" indent="0">
              <a:buNone/>
            </a:pPr>
            <a:endParaRPr lang="en-GB" sz="4000"/>
          </a:p>
        </p:txBody>
      </p:sp>
    </p:spTree>
    <p:extLst>
      <p:ext uri="{BB962C8B-B14F-4D97-AF65-F5344CB8AC3E}">
        <p14:creationId xmlns:p14="http://schemas.microsoft.com/office/powerpoint/2010/main" val="37443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C01D-5A3B-4482-A315-3B5A8425123B}"/>
              </a:ext>
            </a:extLst>
          </p:cNvPr>
          <p:cNvSpPr>
            <a:spLocks noGrp="1"/>
          </p:cNvSpPr>
          <p:nvPr>
            <p:ph type="title"/>
          </p:nvPr>
        </p:nvSpPr>
        <p:spPr/>
        <p:txBody>
          <a:bodyPr>
            <a:normAutofit/>
          </a:bodyPr>
          <a:lstStyle/>
          <a:p>
            <a:r>
              <a:rPr lang="en-GB" sz="6500" b="1"/>
              <a:t>Future Webinar Dates </a:t>
            </a:r>
            <a:endParaRPr lang="en-GB" sz="6500">
              <a:cs typeface="Calibri Light"/>
            </a:endParaRPr>
          </a:p>
        </p:txBody>
      </p:sp>
      <p:sp>
        <p:nvSpPr>
          <p:cNvPr id="6" name="TextBox 5">
            <a:extLst>
              <a:ext uri="{FF2B5EF4-FFF2-40B4-BE49-F238E27FC236}">
                <a16:creationId xmlns:a16="http://schemas.microsoft.com/office/drawing/2014/main" id="{7C239F60-924E-4F05-8C18-56A02C81B244}"/>
              </a:ext>
            </a:extLst>
          </p:cNvPr>
          <p:cNvSpPr txBox="1"/>
          <p:nvPr/>
        </p:nvSpPr>
        <p:spPr>
          <a:xfrm>
            <a:off x="4711908" y="37625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1">
            <a:extLst>
              <a:ext uri="{FF2B5EF4-FFF2-40B4-BE49-F238E27FC236}">
                <a16:creationId xmlns:a16="http://schemas.microsoft.com/office/drawing/2014/main" id="{330885B9-0B73-A18A-4163-006F7B604631}"/>
              </a:ext>
            </a:extLst>
          </p:cNvPr>
          <p:cNvSpPr>
            <a:spLocks noChangeArrowheads="1"/>
          </p:cNvSpPr>
          <p:nvPr/>
        </p:nvSpPr>
        <p:spPr bwMode="auto">
          <a:xfrm>
            <a:off x="237507" y="1613962"/>
            <a:ext cx="1169890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GB" altLang="en-US" sz="2400">
              <a:latin typeface="Calibri"/>
              <a:ea typeface="Aptos" panose="020B0004020202020204" pitchFamily="34" charset="0"/>
              <a:cs typeface="Calibri"/>
            </a:endParaRPr>
          </a:p>
          <a:p>
            <a:pPr>
              <a:spcBef>
                <a:spcPct val="0"/>
              </a:spcBef>
              <a:spcAft>
                <a:spcPct val="0"/>
              </a:spcAft>
            </a:pPr>
            <a:r>
              <a:rPr kumimoji="0" lang="en-GB" altLang="en-US" sz="2400" b="0" i="0" u="none" strike="noStrike" cap="none" normalizeH="0" baseline="0">
                <a:ln>
                  <a:noFill/>
                </a:ln>
                <a:effectLst/>
                <a:latin typeface="Calibri"/>
                <a:ea typeface="Aptos" panose="020B0004020202020204" pitchFamily="34" charset="0"/>
                <a:cs typeface="Calibri"/>
              </a:rPr>
              <a:t>When: 24</a:t>
            </a:r>
            <a:r>
              <a:rPr kumimoji="0" lang="en-GB" altLang="en-US" sz="2400" b="0" i="0" u="none" strike="noStrike" cap="none" normalizeH="0" baseline="30000">
                <a:ln>
                  <a:noFill/>
                </a:ln>
                <a:effectLst/>
                <a:latin typeface="Calibri"/>
                <a:ea typeface="Aptos" panose="020B0004020202020204" pitchFamily="34" charset="0"/>
                <a:cs typeface="Calibri"/>
              </a:rPr>
              <a:t>th</a:t>
            </a:r>
            <a:r>
              <a:rPr kumimoji="0" lang="en-GB" altLang="en-US" sz="2400" b="0" i="0" u="none" strike="noStrike" cap="none" normalizeH="0" baseline="0">
                <a:ln>
                  <a:noFill/>
                </a:ln>
                <a:effectLst/>
                <a:latin typeface="Calibri"/>
                <a:ea typeface="Aptos" panose="020B0004020202020204" pitchFamily="34" charset="0"/>
                <a:cs typeface="Calibri"/>
              </a:rPr>
              <a:t> June, 2024 at 10:00.</a:t>
            </a:r>
            <a:r>
              <a:rPr lang="en-GB" altLang="en-US" sz="2400">
                <a:latin typeface="Calibri"/>
                <a:ea typeface="Aptos" panose="020B0004020202020204" pitchFamily="34" charset="0"/>
                <a:cs typeface="Calibri"/>
              </a:rPr>
              <a:t> </a:t>
            </a:r>
            <a:endParaRPr lang="en-GB"/>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rPr>
              <a:t>Register in advance for this meeting:</a:t>
            </a:r>
            <a:endParaRPr kumimoji="0" lang="en-GB" altLang="en-US" sz="2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hlinkClick r:id="rId3"/>
              </a:rPr>
              <a:t>https://youthsporttrust.zoom.us/meeting/register/tZMtc-2hrD4iG9O4XIRrbZtN-rasiyRtuhc8</a:t>
            </a:r>
            <a:r>
              <a:rPr kumimoji="0" lang="en-GB" altLang="en-US" sz="2400" b="0" i="0" u="none" strike="noStrike" cap="none" normalizeH="0" baseline="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rPr>
              <a:t> </a:t>
            </a:r>
            <a:endParaRPr kumimoji="0" lang="en-GB" altLang="en-US" sz="2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rPr>
              <a:t>After registering, you will receive a confirmation email containing information about joining </a:t>
            </a:r>
            <a:endParaRPr lang="en-GB" altLang="en-US" sz="2400">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rPr>
              <a:t>the meeting.</a:t>
            </a:r>
            <a:endParaRPr kumimoji="0" lang="en-GB" alt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264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9F8E-A409-45D1-B7DE-AEACCAF57C73}"/>
              </a:ext>
            </a:extLst>
          </p:cNvPr>
          <p:cNvSpPr>
            <a:spLocks noGrp="1"/>
          </p:cNvSpPr>
          <p:nvPr>
            <p:ph type="title"/>
          </p:nvPr>
        </p:nvSpPr>
        <p:spPr/>
        <p:txBody>
          <a:bodyPr>
            <a:normAutofit/>
          </a:bodyPr>
          <a:lstStyle/>
          <a:p>
            <a:r>
              <a:rPr lang="en-GB" sz="6500" b="1">
                <a:cs typeface="Calibri Light"/>
              </a:rPr>
              <a:t>Agenda- 24 April 24</a:t>
            </a:r>
            <a:r>
              <a:rPr lang="en-GB" sz="6000">
                <a:cs typeface="Calibri Light"/>
              </a:rPr>
              <a:t>  </a:t>
            </a:r>
            <a:endParaRPr lang="en-GB" sz="6000"/>
          </a:p>
        </p:txBody>
      </p:sp>
      <p:sp>
        <p:nvSpPr>
          <p:cNvPr id="4" name="Content Placeholder 3">
            <a:extLst>
              <a:ext uri="{FF2B5EF4-FFF2-40B4-BE49-F238E27FC236}">
                <a16:creationId xmlns:a16="http://schemas.microsoft.com/office/drawing/2014/main" id="{A3B15BD1-ABF2-4FCA-A5DE-FF80FA52A0A3}"/>
              </a:ext>
            </a:extLst>
          </p:cNvPr>
          <p:cNvSpPr>
            <a:spLocks noGrp="1"/>
          </p:cNvSpPr>
          <p:nvPr>
            <p:ph idx="1"/>
          </p:nvPr>
        </p:nvSpPr>
        <p:spPr>
          <a:xfrm>
            <a:off x="838200" y="2056637"/>
            <a:ext cx="10432551" cy="4667251"/>
          </a:xfrm>
        </p:spPr>
        <p:txBody>
          <a:bodyPr vert="horz" lIns="91440" tIns="45720" rIns="91440" bIns="45720" rtlCol="0" anchor="t">
            <a:normAutofit/>
          </a:bodyPr>
          <a:lstStyle/>
          <a:p>
            <a:pPr marL="1371600" indent="-1371600">
              <a:buFont typeface="+mj-lt"/>
              <a:buAutoNum type="arabicPeriod"/>
            </a:pPr>
            <a:r>
              <a:rPr lang="en-GB" sz="3800"/>
              <a:t>SAM Subgroup Updates</a:t>
            </a:r>
          </a:p>
          <a:p>
            <a:pPr marL="1371600" indent="-1371600">
              <a:buFont typeface="+mj-lt"/>
              <a:buAutoNum type="arabicPeriod"/>
            </a:pPr>
            <a:r>
              <a:rPr lang="en-GB" sz="3800"/>
              <a:t>School Games Organiser Network review</a:t>
            </a:r>
          </a:p>
          <a:p>
            <a:pPr marL="1371600" indent="-1371600">
              <a:buFont typeface="+mj-lt"/>
              <a:buAutoNum type="arabicPeriod"/>
            </a:pPr>
            <a:r>
              <a:rPr lang="en-GB" sz="3800"/>
              <a:t>Spotlight sessions</a:t>
            </a:r>
          </a:p>
          <a:p>
            <a:pPr marL="1371600" indent="-1371600">
              <a:buFont typeface="+mj-lt"/>
              <a:buAutoNum type="arabicPeriod"/>
            </a:pPr>
            <a:r>
              <a:rPr lang="en-GB" sz="3800"/>
              <a:t>Date of next webinar</a:t>
            </a:r>
            <a:endParaRPr lang="en-GB" sz="3800">
              <a:ea typeface="Calibri"/>
              <a:cs typeface="Calibri"/>
            </a:endParaRPr>
          </a:p>
          <a:p>
            <a:pPr marL="1371600" indent="-1371600">
              <a:buFont typeface="+mj-lt"/>
              <a:buAutoNum type="arabicPeriod"/>
            </a:pPr>
            <a:r>
              <a:rPr lang="en-GB" sz="3800"/>
              <a:t>Optional discussion time  </a:t>
            </a:r>
            <a:endParaRPr lang="en-GB" sz="2800"/>
          </a:p>
          <a:p>
            <a:pPr marL="0" indent="0">
              <a:buNone/>
            </a:pPr>
            <a:endParaRPr lang="en-GB" sz="12000"/>
          </a:p>
          <a:p>
            <a:pPr marL="0" indent="0">
              <a:buNone/>
            </a:pPr>
            <a:endParaRPr lang="en-GB"/>
          </a:p>
        </p:txBody>
      </p:sp>
      <p:sp>
        <p:nvSpPr>
          <p:cNvPr id="5" name="Title 1">
            <a:extLst>
              <a:ext uri="{FF2B5EF4-FFF2-40B4-BE49-F238E27FC236}">
                <a16:creationId xmlns:a16="http://schemas.microsoft.com/office/drawing/2014/main" id="{2A32183A-49AD-46B8-A14E-B6FD268A64FD}"/>
              </a:ext>
            </a:extLst>
          </p:cNvPr>
          <p:cNvSpPr txBox="1">
            <a:spLocks/>
          </p:cNvSpPr>
          <p:nvPr/>
        </p:nvSpPr>
        <p:spPr>
          <a:xfrm>
            <a:off x="838200" y="1825625"/>
            <a:ext cx="10515600" cy="4351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Calibri Light"/>
              </a:rPr>
              <a:t>  </a:t>
            </a:r>
            <a:endPar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8654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E078-640F-4385-916A-5263615D69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78CDAE4-22C8-40CF-9E48-B810E1C3C823}"/>
              </a:ext>
            </a:extLst>
          </p:cNvPr>
          <p:cNvSpPr>
            <a:spLocks noGrp="1"/>
          </p:cNvSpPr>
          <p:nvPr>
            <p:ph idx="1"/>
          </p:nvPr>
        </p:nvSpPr>
        <p:spPr>
          <a:xfrm>
            <a:off x="838200" y="1249599"/>
            <a:ext cx="10515600" cy="4351338"/>
          </a:xfrm>
        </p:spPr>
        <p:txBody>
          <a:bodyPr>
            <a:normAutofit/>
          </a:bodyPr>
          <a:lstStyle/>
          <a:p>
            <a:pPr marL="0" indent="0" algn="ctr">
              <a:buNone/>
            </a:pPr>
            <a:endParaRPr lang="en-GB" sz="4000"/>
          </a:p>
          <a:p>
            <a:pPr algn="ctr"/>
            <a:endParaRPr lang="en-GB" sz="4000"/>
          </a:p>
          <a:p>
            <a:pPr marL="0" indent="0" algn="ctr">
              <a:buNone/>
            </a:pPr>
            <a:r>
              <a:rPr lang="en-GB" sz="10000" b="1"/>
              <a:t>Optional Discussion</a:t>
            </a:r>
          </a:p>
        </p:txBody>
      </p:sp>
    </p:spTree>
    <p:extLst>
      <p:ext uri="{BB962C8B-B14F-4D97-AF65-F5344CB8AC3E}">
        <p14:creationId xmlns:p14="http://schemas.microsoft.com/office/powerpoint/2010/main" val="172601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FD4A-AC06-4946-AFA9-016735AB1A7E}"/>
              </a:ext>
            </a:extLst>
          </p:cNvPr>
          <p:cNvSpPr>
            <a:spLocks noGrp="1"/>
          </p:cNvSpPr>
          <p:nvPr>
            <p:ph type="title"/>
          </p:nvPr>
        </p:nvSpPr>
        <p:spPr>
          <a:xfrm>
            <a:off x="3124940" y="365125"/>
            <a:ext cx="8228859" cy="1081935"/>
          </a:xfrm>
        </p:spPr>
        <p:txBody>
          <a:bodyPr/>
          <a:lstStyle/>
          <a:p>
            <a:r>
              <a:rPr lang="en-GB" sz="6500" b="1"/>
              <a:t>Advocacy </a:t>
            </a:r>
            <a:r>
              <a:rPr lang="en-GB" b="1" u="sng"/>
              <a:t>  </a:t>
            </a:r>
            <a:endParaRPr lang="en-GB" sz="1600">
              <a:solidFill>
                <a:srgbClr val="FF0000"/>
              </a:solidFill>
            </a:endParaRPr>
          </a:p>
        </p:txBody>
      </p:sp>
      <p:sp>
        <p:nvSpPr>
          <p:cNvPr id="3" name="Content Placeholder 2">
            <a:extLst>
              <a:ext uri="{FF2B5EF4-FFF2-40B4-BE49-F238E27FC236}">
                <a16:creationId xmlns:a16="http://schemas.microsoft.com/office/drawing/2014/main" id="{31BD28E2-2630-47FA-A616-B0A1B8C66157}"/>
              </a:ext>
            </a:extLst>
          </p:cNvPr>
          <p:cNvSpPr>
            <a:spLocks noGrp="1"/>
          </p:cNvSpPr>
          <p:nvPr>
            <p:ph idx="1"/>
          </p:nvPr>
        </p:nvSpPr>
        <p:spPr>
          <a:xfrm>
            <a:off x="3124940" y="1825625"/>
            <a:ext cx="8228859" cy="4351338"/>
          </a:xfrm>
        </p:spPr>
        <p:txBody>
          <a:bodyPr>
            <a:normAutofit/>
          </a:bodyPr>
          <a:lstStyle/>
          <a:p>
            <a:pPr marL="0" indent="0">
              <a:buNone/>
            </a:pPr>
            <a:endParaRPr lang="en-GB" sz="2000" dirty="0"/>
          </a:p>
          <a:p>
            <a:pPr marL="0" indent="0">
              <a:buNone/>
            </a:pPr>
            <a:r>
              <a:rPr lang="en-GB" sz="2000" dirty="0"/>
              <a:t>Local advocacy, promotion of the YST manifesto.  </a:t>
            </a:r>
          </a:p>
          <a:p>
            <a:pPr marL="0" indent="0">
              <a:buNone/>
            </a:pPr>
            <a:endParaRPr lang="en-GB" sz="2000" dirty="0"/>
          </a:p>
          <a:p>
            <a:pPr marL="0" indent="0">
              <a:buNone/>
            </a:pPr>
            <a:r>
              <a:rPr lang="en-GB" sz="2000" dirty="0"/>
              <a:t>General Election</a:t>
            </a:r>
          </a:p>
          <a:p>
            <a:pPr marL="0" indent="0">
              <a:buNone/>
            </a:pPr>
            <a:endParaRPr lang="en-GB" sz="2000" dirty="0"/>
          </a:p>
          <a:p>
            <a:pPr marL="0" indent="0">
              <a:buNone/>
            </a:pPr>
            <a:r>
              <a:rPr lang="en-GB" sz="2000" dirty="0"/>
              <a:t>Advocacy spotlight session</a:t>
            </a:r>
          </a:p>
          <a:p>
            <a:pPr lvl="1"/>
            <a:r>
              <a:rPr lang="en-GB" sz="1600" dirty="0"/>
              <a:t>9</a:t>
            </a:r>
            <a:r>
              <a:rPr lang="en-GB" sz="1600" baseline="30000" dirty="0"/>
              <a:t>th</a:t>
            </a:r>
            <a:r>
              <a:rPr lang="en-GB" sz="1600" dirty="0"/>
              <a:t> February, 10:00-10:30</a:t>
            </a:r>
          </a:p>
          <a:p>
            <a:pPr marL="0" indent="0">
              <a:buNone/>
            </a:pPr>
            <a:endParaRPr lang="en-GB" sz="2000" dirty="0"/>
          </a:p>
          <a:p>
            <a:pPr marL="0" indent="0">
              <a:buNone/>
            </a:pPr>
            <a:r>
              <a:rPr lang="en-GB" sz="2000" dirty="0"/>
              <a:t>Roundtable on future YST membership</a:t>
            </a:r>
            <a:r>
              <a:rPr lang="en-GB" sz="2000"/>
              <a:t>/support</a:t>
            </a:r>
          </a:p>
          <a:p>
            <a:pPr marL="0" indent="0">
              <a:buNone/>
            </a:pPr>
            <a:endParaRPr lang="en-GB" sz="2000" dirty="0"/>
          </a:p>
          <a:p>
            <a:pPr marL="0" indent="0">
              <a:buNone/>
            </a:pPr>
            <a:endParaRPr lang="en-GB" sz="2000" dirty="0"/>
          </a:p>
          <a:p>
            <a:pPr marL="457200" lvl="1" indent="0">
              <a:buNone/>
            </a:pPr>
            <a:endParaRPr lang="en-GB" sz="1600" dirty="0"/>
          </a:p>
        </p:txBody>
      </p:sp>
      <p:grpSp>
        <p:nvGrpSpPr>
          <p:cNvPr id="4" name="Group 3">
            <a:extLst>
              <a:ext uri="{FF2B5EF4-FFF2-40B4-BE49-F238E27FC236}">
                <a16:creationId xmlns:a16="http://schemas.microsoft.com/office/drawing/2014/main" id="{E5D54D40-4C75-461B-B523-23F84718F3F5}"/>
              </a:ext>
            </a:extLst>
          </p:cNvPr>
          <p:cNvGrpSpPr/>
          <p:nvPr/>
        </p:nvGrpSpPr>
        <p:grpSpPr>
          <a:xfrm>
            <a:off x="426723" y="198689"/>
            <a:ext cx="2283329" cy="6460622"/>
            <a:chOff x="0" y="0"/>
            <a:chExt cx="2283329" cy="6460622"/>
          </a:xfrm>
        </p:grpSpPr>
        <p:sp>
          <p:nvSpPr>
            <p:cNvPr id="5" name="Rectangle: Rounded Corners 4">
              <a:extLst>
                <a:ext uri="{FF2B5EF4-FFF2-40B4-BE49-F238E27FC236}">
                  <a16:creationId xmlns:a16="http://schemas.microsoft.com/office/drawing/2014/main" id="{B2E3AD80-07A4-4052-9224-59DC49B81B74}"/>
                </a:ext>
              </a:extLst>
            </p:cNvPr>
            <p:cNvSpPr/>
            <p:nvPr/>
          </p:nvSpPr>
          <p:spPr>
            <a:xfrm>
              <a:off x="0" y="0"/>
              <a:ext cx="2283329" cy="64606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6" name="Rectangle: Rounded Corners 4">
              <a:extLst>
                <a:ext uri="{FF2B5EF4-FFF2-40B4-BE49-F238E27FC236}">
                  <a16:creationId xmlns:a16="http://schemas.microsoft.com/office/drawing/2014/main" id="{3D365327-CE55-48F8-A20D-C575EF714481}"/>
                </a:ext>
              </a:extLst>
            </p:cNvPr>
            <p:cNvSpPr txBox="1"/>
            <p:nvPr/>
          </p:nvSpPr>
          <p:spPr>
            <a:xfrm>
              <a:off x="0" y="2584247"/>
              <a:ext cx="2283329" cy="29892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ADVOCACY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Active support from the key stakeholders. Selling the narrative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Schools, Politicians, Local Authority,  Public  Health, sports stars and personalities and most importantly young people.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Oval 7">
            <a:extLst>
              <a:ext uri="{FF2B5EF4-FFF2-40B4-BE49-F238E27FC236}">
                <a16:creationId xmlns:a16="http://schemas.microsoft.com/office/drawing/2014/main" id="{3D1E60C9-A961-401A-B6D8-9A58174933F0}"/>
              </a:ext>
            </a:extLst>
          </p:cNvPr>
          <p:cNvSpPr/>
          <p:nvPr/>
        </p:nvSpPr>
        <p:spPr>
          <a:xfrm>
            <a:off x="495222" y="365125"/>
            <a:ext cx="2146329" cy="2151387"/>
          </a:xfrm>
          <a:prstGeom prst="ellipse">
            <a:avLst/>
          </a:prstGeom>
          <a:blipFill rotWithShape="1">
            <a:blip r:embed="rId2"/>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pic>
        <p:nvPicPr>
          <p:cNvPr id="9" name="Picture 8" descr="Application&#10;&#10;Description automatically generated with medium confidence">
            <a:extLst>
              <a:ext uri="{FF2B5EF4-FFF2-40B4-BE49-F238E27FC236}">
                <a16:creationId xmlns:a16="http://schemas.microsoft.com/office/drawing/2014/main" id="{9CAFFE89-519D-ABE6-33CD-1DF15A9EB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233" y="6657"/>
            <a:ext cx="1664657" cy="1086457"/>
          </a:xfrm>
          <a:prstGeom prst="rect">
            <a:avLst/>
          </a:prstGeom>
        </p:spPr>
      </p:pic>
    </p:spTree>
    <p:extLst>
      <p:ext uri="{BB962C8B-B14F-4D97-AF65-F5344CB8AC3E}">
        <p14:creationId xmlns:p14="http://schemas.microsoft.com/office/powerpoint/2010/main" val="2389244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FD4A-AC06-4946-AFA9-016735AB1A7E}"/>
              </a:ext>
            </a:extLst>
          </p:cNvPr>
          <p:cNvSpPr>
            <a:spLocks noGrp="1"/>
          </p:cNvSpPr>
          <p:nvPr>
            <p:ph type="title"/>
          </p:nvPr>
        </p:nvSpPr>
        <p:spPr>
          <a:xfrm>
            <a:off x="3018408" y="410654"/>
            <a:ext cx="8228859" cy="1325563"/>
          </a:xfrm>
        </p:spPr>
        <p:txBody>
          <a:bodyPr>
            <a:noAutofit/>
          </a:bodyPr>
          <a:lstStyle/>
          <a:p>
            <a:br>
              <a:rPr lang="en-GB" sz="6500" b="1"/>
            </a:br>
            <a:r>
              <a:rPr lang="en-GB" sz="6500" b="1"/>
              <a:t>Health &amp; Well Being </a:t>
            </a:r>
            <a:br>
              <a:rPr lang="en-GB" sz="6500" b="1">
                <a:solidFill>
                  <a:srgbClr val="FF0000"/>
                </a:solidFill>
              </a:rPr>
            </a:br>
            <a:endParaRPr lang="en-GB" sz="6500"/>
          </a:p>
        </p:txBody>
      </p:sp>
      <p:sp>
        <p:nvSpPr>
          <p:cNvPr id="3" name="Content Placeholder 2">
            <a:extLst>
              <a:ext uri="{FF2B5EF4-FFF2-40B4-BE49-F238E27FC236}">
                <a16:creationId xmlns:a16="http://schemas.microsoft.com/office/drawing/2014/main" id="{31BD28E2-2630-47FA-A616-B0A1B8C66157}"/>
              </a:ext>
            </a:extLst>
          </p:cNvPr>
          <p:cNvSpPr>
            <a:spLocks noGrp="1"/>
          </p:cNvSpPr>
          <p:nvPr>
            <p:ph idx="1"/>
          </p:nvPr>
        </p:nvSpPr>
        <p:spPr>
          <a:xfrm>
            <a:off x="3124940" y="1825625"/>
            <a:ext cx="8228859" cy="4351338"/>
          </a:xfrm>
        </p:spPr>
        <p:txBody>
          <a:bodyPr vert="horz" lIns="91440" tIns="45720" rIns="91440" bIns="45720" rtlCol="0" anchor="t">
            <a:normAutofit/>
          </a:bodyPr>
          <a:lstStyle/>
          <a:p>
            <a:pPr marL="342900" indent="-342900">
              <a:buFont typeface="+mj-lt"/>
              <a:buAutoNum type="arabicPeriod"/>
            </a:pPr>
            <a:r>
              <a:rPr lang="en-GB" sz="1800" dirty="0">
                <a:latin typeface="Calibri"/>
                <a:ea typeface="Times New Roman" panose="02020603050405020304" pitchFamily="18" charset="0"/>
                <a:cs typeface="Calibri"/>
              </a:rPr>
              <a:t>Adrian Bethune and Ben Levison led an excellent spotlight session for us in March. They spoke passionately about the power of focussing on young people's health and wellbeing, sharing some practical examples that colleagues could use. Well worth checking it out on the SAM hub.</a:t>
            </a:r>
            <a:endParaRPr lang="en-GB" sz="1800" dirty="0">
              <a:effectLst/>
              <a:latin typeface="Times New Roman"/>
              <a:ea typeface="Calibri" panose="020F0502020204030204" pitchFamily="34" charset="0"/>
              <a:cs typeface="Calibri"/>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We are welcoming Pete Thorp into the subgroup. We would love to welcome 1 more person to the group. If interested, please email Dean: </a:t>
            </a:r>
            <a:r>
              <a:rPr lang="en-GB" sz="1800" dirty="0">
                <a:effectLst/>
                <a:latin typeface="Calibri" panose="020F0502020204030204" pitchFamily="34" charset="0"/>
                <a:ea typeface="Times New Roman" panose="02020603050405020304" pitchFamily="18" charset="0"/>
                <a:hlinkClick r:id="rId2"/>
              </a:rPr>
              <a:t>dw.nossp@bgn.oxon.sch</a:t>
            </a:r>
            <a:r>
              <a:rPr lang="en-GB" sz="1800">
                <a:effectLst/>
                <a:latin typeface="Calibri" panose="020F0502020204030204" pitchFamily="34" charset="0"/>
                <a:ea typeface="Times New Roman" panose="02020603050405020304" pitchFamily="18" charset="0"/>
                <a:hlinkClick r:id="rId2"/>
              </a:rPr>
              <a:t>.uk</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H+W support doc. This is a “one stop shop” document signposting the network to useful documents, videos, podcasts etc….. The idea is that everyone in SAM community can access and update information to share.</a:t>
            </a:r>
            <a:endParaRPr lang="en-GB" sz="1800" dirty="0">
              <a:effectLst/>
              <a:latin typeface="Calibri" panose="020F0502020204030204" pitchFamily="34" charset="0"/>
              <a:ea typeface="Calibri" panose="020F0502020204030204" pitchFamily="34" charset="0"/>
            </a:endParaRPr>
          </a:p>
          <a:p>
            <a:pPr marL="457200"/>
            <a:r>
              <a:rPr lang="en-GB" sz="1800" dirty="0">
                <a:effectLst/>
                <a:latin typeface="Calibri" panose="020F0502020204030204" pitchFamily="34" charset="0"/>
                <a:ea typeface="Calibri" panose="020F0502020204030204" pitchFamily="34" charset="0"/>
              </a:rPr>
              <a:t>The document can be found here: </a:t>
            </a:r>
            <a:r>
              <a:rPr lang="en-GB" sz="1800" u="sng" dirty="0">
                <a:solidFill>
                  <a:srgbClr val="0563C1"/>
                </a:solidFill>
                <a:effectLst/>
                <a:latin typeface="Calibri" panose="020F0502020204030204" pitchFamily="34" charset="0"/>
                <a:ea typeface="Calibri" panose="020F0502020204030204" pitchFamily="34" charset="0"/>
                <a:hlinkClick r:id="rId3"/>
              </a:rPr>
              <a:t>https://docs.google.com/spreadsheets/d/1wQWT0Z6LeLU4fr_QaMjF_Y8qu3j6pmXLz0yn9pDLYjM/edit?usp=sharing</a:t>
            </a:r>
            <a:endParaRPr lang="en-GB" sz="1800" dirty="0">
              <a:effectLst/>
              <a:latin typeface="Calibri" panose="020F0502020204030204" pitchFamily="34" charset="0"/>
              <a:ea typeface="Calibri" panose="020F0502020204030204" pitchFamily="34" charset="0"/>
            </a:endParaRPr>
          </a:p>
          <a:p>
            <a:endParaRPr lang="en-GB" dirty="0"/>
          </a:p>
        </p:txBody>
      </p:sp>
      <p:grpSp>
        <p:nvGrpSpPr>
          <p:cNvPr id="4" name="Group 3">
            <a:extLst>
              <a:ext uri="{FF2B5EF4-FFF2-40B4-BE49-F238E27FC236}">
                <a16:creationId xmlns:a16="http://schemas.microsoft.com/office/drawing/2014/main" id="{E5D54D40-4C75-461B-B523-23F84718F3F5}"/>
              </a:ext>
            </a:extLst>
          </p:cNvPr>
          <p:cNvGrpSpPr/>
          <p:nvPr/>
        </p:nvGrpSpPr>
        <p:grpSpPr>
          <a:xfrm>
            <a:off x="426723" y="198689"/>
            <a:ext cx="2283329" cy="6460622"/>
            <a:chOff x="0" y="0"/>
            <a:chExt cx="2283329" cy="6460622"/>
          </a:xfrm>
        </p:grpSpPr>
        <p:sp>
          <p:nvSpPr>
            <p:cNvPr id="5" name="Rectangle: Rounded Corners 4">
              <a:extLst>
                <a:ext uri="{FF2B5EF4-FFF2-40B4-BE49-F238E27FC236}">
                  <a16:creationId xmlns:a16="http://schemas.microsoft.com/office/drawing/2014/main" id="{B2E3AD80-07A4-4052-9224-59DC49B81B74}"/>
                </a:ext>
              </a:extLst>
            </p:cNvPr>
            <p:cNvSpPr/>
            <p:nvPr/>
          </p:nvSpPr>
          <p:spPr>
            <a:xfrm>
              <a:off x="0" y="0"/>
              <a:ext cx="2283329" cy="64606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6" name="Rectangle: Rounded Corners 4">
              <a:extLst>
                <a:ext uri="{FF2B5EF4-FFF2-40B4-BE49-F238E27FC236}">
                  <a16:creationId xmlns:a16="http://schemas.microsoft.com/office/drawing/2014/main" id="{3D365327-CE55-48F8-A20D-C575EF714481}"/>
                </a:ext>
              </a:extLst>
            </p:cNvPr>
            <p:cNvSpPr txBox="1"/>
            <p:nvPr/>
          </p:nvSpPr>
          <p:spPr>
            <a:xfrm>
              <a:off x="0" y="2584248"/>
              <a:ext cx="2283329" cy="25842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HEALTH &amp;    WELL-BEING</a:t>
              </a:r>
            </a:p>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National Agenda</a:t>
              </a:r>
            </a:p>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Social/Mental/Physical</a:t>
              </a:r>
            </a:p>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Data Gathering / Sharing </a:t>
              </a:r>
            </a:p>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Projects/Organisations /Initiatives (</a:t>
              </a:r>
              <a:r>
                <a:rPr kumimoji="0" lang="en-GB" sz="1400" b="0" i="0" u="none" strike="noStrike" kern="1200" cap="none" spc="0" normalizeH="0" baseline="0" noProof="0" err="1">
                  <a:ln>
                    <a:noFill/>
                  </a:ln>
                  <a:solidFill>
                    <a:prstClr val="white"/>
                  </a:solidFill>
                  <a:effectLst/>
                  <a:uLnTx/>
                  <a:uFillTx/>
                  <a:latin typeface="Calibri" panose="020F0502020204030204"/>
                  <a:ea typeface="+mn-ea"/>
                  <a:cs typeface="+mn-cs"/>
                </a:rPr>
                <a:t>ie</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1400" b="0" i="0" u="none" strike="noStrike" kern="1200" cap="none" spc="0" normalizeH="0" baseline="0" noProof="0" err="1">
                  <a:ln>
                    <a:noFill/>
                  </a:ln>
                  <a:solidFill>
                    <a:prstClr val="white"/>
                  </a:solidFill>
                  <a:effectLst/>
                  <a:uLnTx/>
                  <a:uFillTx/>
                  <a:latin typeface="Calibri" panose="020F0502020204030204"/>
                  <a:ea typeface="+mn-ea"/>
                  <a:cs typeface="+mn-cs"/>
                </a:rPr>
                <a:t>Wellschools</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Oval 6">
            <a:extLst>
              <a:ext uri="{FF2B5EF4-FFF2-40B4-BE49-F238E27FC236}">
                <a16:creationId xmlns:a16="http://schemas.microsoft.com/office/drawing/2014/main" id="{5D9A98A9-1A70-46FC-92D1-E7C9CC963F44}"/>
              </a:ext>
            </a:extLst>
          </p:cNvPr>
          <p:cNvSpPr/>
          <p:nvPr/>
        </p:nvSpPr>
        <p:spPr>
          <a:xfrm>
            <a:off x="426723" y="365125"/>
            <a:ext cx="2146329" cy="2151387"/>
          </a:xfrm>
          <a:prstGeom prst="ellipse">
            <a:avLst/>
          </a:prstGeom>
          <a:blipFill rotWithShape="1">
            <a:blip r:embed="rId4"/>
            <a:srcRect/>
            <a:stretch>
              <a:fillRect l="-27000" r="-2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pic>
        <p:nvPicPr>
          <p:cNvPr id="8" name="Picture 7" descr="Application&#10;&#10;Description automatically generated with medium confidence">
            <a:extLst>
              <a:ext uri="{FF2B5EF4-FFF2-40B4-BE49-F238E27FC236}">
                <a16:creationId xmlns:a16="http://schemas.microsoft.com/office/drawing/2014/main" id="{280E9202-BF08-80CA-E4E2-B9C01B3DA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4938" y="5723142"/>
            <a:ext cx="1664657" cy="1086457"/>
          </a:xfrm>
          <a:prstGeom prst="rect">
            <a:avLst/>
          </a:prstGeom>
        </p:spPr>
      </p:pic>
    </p:spTree>
    <p:extLst>
      <p:ext uri="{BB962C8B-B14F-4D97-AF65-F5344CB8AC3E}">
        <p14:creationId xmlns:p14="http://schemas.microsoft.com/office/powerpoint/2010/main" val="276516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FD4A-AC06-4946-AFA9-016735AB1A7E}"/>
              </a:ext>
            </a:extLst>
          </p:cNvPr>
          <p:cNvSpPr>
            <a:spLocks noGrp="1"/>
          </p:cNvSpPr>
          <p:nvPr>
            <p:ph type="title"/>
          </p:nvPr>
        </p:nvSpPr>
        <p:spPr>
          <a:xfrm>
            <a:off x="2804037" y="60683"/>
            <a:ext cx="9072979" cy="1218143"/>
          </a:xfrm>
        </p:spPr>
        <p:txBody>
          <a:bodyPr>
            <a:noAutofit/>
          </a:bodyPr>
          <a:lstStyle/>
          <a:p>
            <a:br>
              <a:rPr lang="en-GB" sz="6500" b="1"/>
            </a:br>
            <a:r>
              <a:rPr lang="en-GB" sz="6500" b="1"/>
              <a:t>Structures &amp; Sustainability </a:t>
            </a:r>
            <a:br>
              <a:rPr lang="en-GB" sz="6500" b="1"/>
            </a:br>
            <a:endParaRPr lang="en-GB" sz="6500">
              <a:solidFill>
                <a:srgbClr val="FF0000"/>
              </a:solidFill>
            </a:endParaRPr>
          </a:p>
        </p:txBody>
      </p:sp>
      <p:sp>
        <p:nvSpPr>
          <p:cNvPr id="3" name="Content Placeholder 2">
            <a:extLst>
              <a:ext uri="{FF2B5EF4-FFF2-40B4-BE49-F238E27FC236}">
                <a16:creationId xmlns:a16="http://schemas.microsoft.com/office/drawing/2014/main" id="{31BD28E2-2630-47FA-A616-B0A1B8C66157}"/>
              </a:ext>
            </a:extLst>
          </p:cNvPr>
          <p:cNvSpPr>
            <a:spLocks noGrp="1"/>
          </p:cNvSpPr>
          <p:nvPr>
            <p:ph idx="1"/>
          </p:nvPr>
        </p:nvSpPr>
        <p:spPr>
          <a:xfrm>
            <a:off x="2907226" y="1188325"/>
            <a:ext cx="8921585" cy="4622483"/>
          </a:xfrm>
        </p:spPr>
        <p:txBody>
          <a:bodyPr vert="horz" lIns="91440" tIns="45720" rIns="91440" bIns="45720" rtlCol="0" anchor="t">
            <a:noAutofit/>
          </a:bodyPr>
          <a:lstStyle/>
          <a:p>
            <a:pPr marL="0" indent="0">
              <a:buNone/>
            </a:pPr>
            <a:r>
              <a:rPr lang="en-GB" sz="2200" b="1" dirty="0">
                <a:ea typeface="+mn-lt"/>
                <a:cs typeface="+mn-lt"/>
              </a:rPr>
              <a:t>Business Management Discussion Workshop </a:t>
            </a:r>
            <a:endParaRPr lang="en-GB" sz="2200" dirty="0">
              <a:cs typeface="Calibri"/>
            </a:endParaRPr>
          </a:p>
          <a:p>
            <a:r>
              <a:rPr lang="en-GB" sz="2200" dirty="0">
                <a:ea typeface="+mn-lt"/>
                <a:cs typeface="+mn-lt"/>
              </a:rPr>
              <a:t>The workshop will give colleagues that are running a business/charity set up an opportunity to discuss how they are managing:</a:t>
            </a:r>
            <a:endParaRPr lang="en-GB" sz="2200" dirty="0">
              <a:cs typeface="Calibri"/>
            </a:endParaRPr>
          </a:p>
          <a:p>
            <a:pPr lvl="2">
              <a:buFont typeface="Wingdings" panose="020B0604020202020204" pitchFamily="34" charset="0"/>
              <a:buChar char="§"/>
            </a:pPr>
            <a:r>
              <a:rPr lang="en-GB" sz="2200" dirty="0">
                <a:ea typeface="+mn-lt"/>
                <a:cs typeface="+mn-lt"/>
              </a:rPr>
              <a:t>Insurance</a:t>
            </a:r>
            <a:endParaRPr lang="en-GB" sz="2200" dirty="0">
              <a:cs typeface="Calibri"/>
            </a:endParaRPr>
          </a:p>
          <a:p>
            <a:pPr lvl="2">
              <a:buFont typeface="Wingdings" panose="020B0604020202020204" pitchFamily="34" charset="0"/>
              <a:buChar char="§"/>
            </a:pPr>
            <a:r>
              <a:rPr lang="en-GB" sz="2200" dirty="0">
                <a:ea typeface="+mn-lt"/>
                <a:cs typeface="+mn-lt"/>
              </a:rPr>
              <a:t>Payroll</a:t>
            </a:r>
            <a:endParaRPr lang="en-GB" sz="2200" dirty="0">
              <a:cs typeface="Calibri"/>
            </a:endParaRPr>
          </a:p>
          <a:p>
            <a:pPr lvl="2">
              <a:buFont typeface="Wingdings" panose="020B0604020202020204" pitchFamily="34" charset="0"/>
              <a:buChar char="§"/>
            </a:pPr>
            <a:r>
              <a:rPr lang="en-GB" sz="2200" dirty="0">
                <a:ea typeface="+mn-lt"/>
                <a:cs typeface="+mn-lt"/>
              </a:rPr>
              <a:t>HR</a:t>
            </a:r>
            <a:endParaRPr lang="en-GB" sz="2200" dirty="0">
              <a:cs typeface="Calibri"/>
            </a:endParaRPr>
          </a:p>
          <a:p>
            <a:pPr lvl="2">
              <a:buFont typeface="Wingdings" panose="020B0604020202020204" pitchFamily="34" charset="0"/>
              <a:buChar char="§"/>
            </a:pPr>
            <a:r>
              <a:rPr lang="en-GB" sz="2200" dirty="0">
                <a:ea typeface="+mn-lt"/>
                <a:cs typeface="+mn-lt"/>
              </a:rPr>
              <a:t>Accounting &amp; Auditing </a:t>
            </a:r>
          </a:p>
          <a:p>
            <a:r>
              <a:rPr lang="en-GB" sz="2200" dirty="0">
                <a:ea typeface="+mn-lt"/>
                <a:cs typeface="+mn-lt"/>
              </a:rPr>
              <a:t>What systems do you have in place? Are you getting best value?</a:t>
            </a:r>
            <a:endParaRPr lang="en-GB" sz="2200" dirty="0">
              <a:cs typeface="Calibri"/>
            </a:endParaRPr>
          </a:p>
          <a:p>
            <a:r>
              <a:rPr lang="en-GB" sz="2200" dirty="0">
                <a:ea typeface="+mn-lt"/>
                <a:cs typeface="+mn-lt"/>
              </a:rPr>
              <a:t>Monday 13</a:t>
            </a:r>
            <a:r>
              <a:rPr lang="en-GB" sz="2200" baseline="30000" dirty="0">
                <a:ea typeface="+mn-lt"/>
                <a:cs typeface="+mn-lt"/>
              </a:rPr>
              <a:t>th</a:t>
            </a:r>
            <a:r>
              <a:rPr lang="en-GB" sz="2200" dirty="0">
                <a:ea typeface="+mn-lt"/>
                <a:cs typeface="+mn-lt"/>
              </a:rPr>
              <a:t> May 4-5pm </a:t>
            </a:r>
            <a:endParaRPr lang="en-GB" sz="2200" dirty="0">
              <a:cs typeface="Calibri"/>
            </a:endParaRPr>
          </a:p>
          <a:p>
            <a:r>
              <a:rPr lang="en-GB" sz="2200" dirty="0">
                <a:ea typeface="+mn-lt"/>
                <a:cs typeface="+mn-lt"/>
              </a:rPr>
              <a:t>Zoom Registration link – </a:t>
            </a:r>
            <a:r>
              <a:rPr lang="en-GB" sz="1600" u="sng" dirty="0">
                <a:solidFill>
                  <a:srgbClr val="0000FF"/>
                </a:solidFill>
                <a:effectLst/>
                <a:latin typeface="Aptos" panose="020B0004020202020204" pitchFamily="34" charset="0"/>
                <a:ea typeface="Calibri" panose="020F0502020204030204" pitchFamily="34" charset="0"/>
                <a:cs typeface="Calibri" panose="020F0502020204030204" pitchFamily="34" charset="0"/>
                <a:hlinkClick r:id="rId3"/>
              </a:rPr>
              <a:t>https://youthsporttrust.zoom.us/meeting/register/tZYqfuitrjIrH9aQUJYkDXq8LepsPQ4juJ2F</a:t>
            </a:r>
            <a:endParaRPr lang="en-GB" sz="1600" dirty="0">
              <a:effectLst/>
              <a:latin typeface="Aptos" panose="020B0004020202020204" pitchFamily="34" charset="0"/>
              <a:ea typeface="Calibri" panose="020F0502020204030204" pitchFamily="34" charset="0"/>
              <a:cs typeface="Calibri" panose="020F0502020204030204" pitchFamily="34" charset="0"/>
            </a:endParaRPr>
          </a:p>
          <a:p>
            <a:r>
              <a:rPr lang="en-GB" sz="2200" dirty="0">
                <a:cs typeface="Calibri"/>
              </a:rPr>
              <a:t>Sub Group Members - Claire Tennyson, Rebecca D’Arcy,                   Amanda Jack, Sarah Price, Stewart Seymour, Beky Williams, Ali Mapp </a:t>
            </a:r>
            <a:endParaRPr lang="en-GB" dirty="0"/>
          </a:p>
          <a:p>
            <a:endParaRPr lang="en-GB" sz="2200" dirty="0">
              <a:cs typeface="Calibri"/>
            </a:endParaRPr>
          </a:p>
        </p:txBody>
      </p:sp>
      <p:grpSp>
        <p:nvGrpSpPr>
          <p:cNvPr id="4" name="Group 3">
            <a:extLst>
              <a:ext uri="{FF2B5EF4-FFF2-40B4-BE49-F238E27FC236}">
                <a16:creationId xmlns:a16="http://schemas.microsoft.com/office/drawing/2014/main" id="{E5D54D40-4C75-461B-B523-23F84718F3F5}"/>
              </a:ext>
            </a:extLst>
          </p:cNvPr>
          <p:cNvGrpSpPr/>
          <p:nvPr/>
        </p:nvGrpSpPr>
        <p:grpSpPr>
          <a:xfrm>
            <a:off x="426723" y="198689"/>
            <a:ext cx="2283329" cy="6460622"/>
            <a:chOff x="0" y="0"/>
            <a:chExt cx="2283329" cy="6460622"/>
          </a:xfrm>
        </p:grpSpPr>
        <p:sp>
          <p:nvSpPr>
            <p:cNvPr id="5" name="Rectangle: Rounded Corners 4">
              <a:extLst>
                <a:ext uri="{FF2B5EF4-FFF2-40B4-BE49-F238E27FC236}">
                  <a16:creationId xmlns:a16="http://schemas.microsoft.com/office/drawing/2014/main" id="{B2E3AD80-07A4-4052-9224-59DC49B81B74}"/>
                </a:ext>
              </a:extLst>
            </p:cNvPr>
            <p:cNvSpPr/>
            <p:nvPr/>
          </p:nvSpPr>
          <p:spPr>
            <a:xfrm>
              <a:off x="0" y="0"/>
              <a:ext cx="2283329" cy="64606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6" name="Rectangle: Rounded Corners 4">
              <a:extLst>
                <a:ext uri="{FF2B5EF4-FFF2-40B4-BE49-F238E27FC236}">
                  <a16:creationId xmlns:a16="http://schemas.microsoft.com/office/drawing/2014/main" id="{3D365327-CE55-48F8-A20D-C575EF714481}"/>
                </a:ext>
              </a:extLst>
            </p:cNvPr>
            <p:cNvSpPr txBox="1"/>
            <p:nvPr/>
          </p:nvSpPr>
          <p:spPr>
            <a:xfrm>
              <a:off x="0" y="2655269"/>
              <a:ext cx="2283329" cy="25842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algn="ctr" defTabSz="977900">
                <a:lnSpc>
                  <a:spcPct val="90000"/>
                </a:lnSpc>
                <a:spcBef>
                  <a:spcPct val="0"/>
                </a:spcBef>
                <a:spcAft>
                  <a:spcPct val="35000"/>
                </a:spcAft>
                <a:defRPr/>
              </a:pPr>
              <a:endParaRPr lang="en-GB" sz="2200" b="1">
                <a:solidFill>
                  <a:prstClr val="white"/>
                </a:solidFill>
                <a:latin typeface="Calibri" panose="020F0502020204030204"/>
              </a:endParaRPr>
            </a:p>
            <a:p>
              <a:pPr algn="ctr" defTabSz="977900">
                <a:lnSpc>
                  <a:spcPct val="90000"/>
                </a:lnSpc>
                <a:spcBef>
                  <a:spcPct val="0"/>
                </a:spcBef>
                <a:spcAft>
                  <a:spcPct val="35000"/>
                </a:spcAft>
                <a:defRPr/>
              </a:pPr>
              <a:endParaRPr lang="en-GB" sz="2200" b="1">
                <a:solidFill>
                  <a:prstClr val="white"/>
                </a:solidFill>
                <a:latin typeface="Calibri" panose="020F0502020204030204"/>
                <a:cs typeface="Calibri"/>
              </a:endParaRPr>
            </a:p>
            <a:p>
              <a:pPr marL="0" marR="0" lvl="0" indent="0" algn="ctr" defTabSz="977900">
                <a:lnSpc>
                  <a:spcPct val="90000"/>
                </a:lnSpc>
                <a:spcBef>
                  <a:spcPct val="0"/>
                </a:spcBef>
                <a:spcAft>
                  <a:spcPct val="3500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STRUCTURES &amp; SUSTAINABILITY</a:t>
              </a:r>
              <a:endParaRPr lang="en-GB" i="0" u="none" strike="noStrike" kern="1200" cap="none" spc="0" normalizeH="0" baseline="0" noProof="0">
                <a:ln>
                  <a:noFill/>
                </a:ln>
                <a:solidFill>
                  <a:prstClr val="white"/>
                </a:solidFill>
                <a:effectLst/>
                <a:uLnTx/>
                <a:uFillTx/>
                <a:latin typeface="Calibri" panose="020F0502020204030204"/>
                <a:cs typeface="Calibri"/>
              </a:endParaRPr>
            </a:p>
            <a:p>
              <a:pPr marL="285750" indent="-285750" algn="ctr">
                <a:buFont typeface="Arial"/>
                <a:buChar char="•"/>
                <a:defRPr/>
              </a:pPr>
              <a:endParaRPr lang="en-GB" sz="1400">
                <a:solidFill>
                  <a:prstClr val="white"/>
                </a:solidFill>
                <a:latin typeface="Calibri" panose="020F0502020204030204"/>
              </a:endParaRPr>
            </a:p>
            <a:p>
              <a:pPr marL="285750" marR="0" lvl="0" indent="-285750" algn="ctr" defTabSz="914400">
                <a:lnSpc>
                  <a:spcPct val="100000"/>
                </a:lnSpc>
                <a:spcBef>
                  <a:spcPts val="0"/>
                </a:spcBef>
                <a:spcAft>
                  <a:spcPts val="0"/>
                </a:spcAft>
                <a:buClrTx/>
                <a:buSzTx/>
                <a:buFont typeface="Arial"/>
                <a:buChar char="•"/>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Represent variety of structures represented </a:t>
              </a: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(SGO/PDM/SSP/CIC/Consultant etc)</a:t>
              </a:r>
              <a:endParaRPr lang="en-GB" sz="1050" b="0" i="0" u="none" strike="noStrike" kern="1200" cap="none" spc="0" normalizeH="0" baseline="0" noProof="0">
                <a:ln>
                  <a:noFill/>
                </a:ln>
                <a:solidFill>
                  <a:prstClr val="white"/>
                </a:solidFill>
                <a:effectLst/>
                <a:uLnTx/>
                <a:uFillTx/>
                <a:latin typeface="Calibri" panose="020F0502020204030204"/>
                <a:cs typeface="Calibri"/>
              </a:endParaRP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Support network for developing new structures</a:t>
              </a:r>
              <a:endParaRPr lang="en-GB" sz="1400" b="0" i="0" u="none" strike="noStrike" kern="1200" cap="none" spc="0" normalizeH="0" baseline="0" noProof="0">
                <a:ln>
                  <a:noFill/>
                </a:ln>
                <a:solidFill>
                  <a:prstClr val="white"/>
                </a:solidFill>
                <a:effectLst/>
                <a:uLnTx/>
                <a:uFillTx/>
                <a:latin typeface="Calibri" panose="020F0502020204030204"/>
                <a:cs typeface="Calibri"/>
              </a:endParaRPr>
            </a:p>
            <a:p>
              <a:pPr marL="285750" indent="-285750" algn="ctr">
                <a:buFont typeface="Arial"/>
                <a:buChar char="•"/>
                <a:defRPr/>
              </a:pPr>
              <a:r>
                <a:rPr lang="en-GB" sz="1400">
                  <a:solidFill>
                    <a:prstClr val="white"/>
                  </a:solidFill>
                  <a:latin typeface="Calibri" panose="020F0502020204030204"/>
                  <a:cs typeface="Calibri"/>
                </a:rPr>
                <a:t>Horizon scanning for sustainability </a:t>
              </a: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Ensure representation of all involved with a voice</a:t>
              </a:r>
              <a:endParaRPr lang="en-GB" sz="1400" b="0" i="0" u="none" strike="noStrike" kern="1200" cap="none" spc="0" normalizeH="0" baseline="0" noProof="0">
                <a:ln>
                  <a:noFill/>
                </a:ln>
                <a:solidFill>
                  <a:prstClr val="white"/>
                </a:solidFill>
                <a:effectLst/>
                <a:uLnTx/>
                <a:uFillTx/>
                <a:latin typeface="Calibri" panose="020F0502020204030204"/>
                <a:cs typeface="Calibri"/>
              </a:endParaRPr>
            </a:p>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Oval 7">
            <a:extLst>
              <a:ext uri="{FF2B5EF4-FFF2-40B4-BE49-F238E27FC236}">
                <a16:creationId xmlns:a16="http://schemas.microsoft.com/office/drawing/2014/main" id="{2828A3B2-3FC9-4682-B195-83BE1B4B385D}"/>
              </a:ext>
            </a:extLst>
          </p:cNvPr>
          <p:cNvSpPr/>
          <p:nvPr/>
        </p:nvSpPr>
        <p:spPr>
          <a:xfrm>
            <a:off x="495222" y="302564"/>
            <a:ext cx="2146329" cy="2042530"/>
          </a:xfrm>
          <a:prstGeom prst="ellipse">
            <a:avLst/>
          </a:prstGeom>
          <a:blipFill rotWithShape="1">
            <a:blip r:embed="rId4"/>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pic>
        <p:nvPicPr>
          <p:cNvPr id="9" name="Picture 8" descr="Application&#10;&#10;Description automatically generated with medium confidence">
            <a:extLst>
              <a:ext uri="{FF2B5EF4-FFF2-40B4-BE49-F238E27FC236}">
                <a16:creationId xmlns:a16="http://schemas.microsoft.com/office/drawing/2014/main" id="{677056EE-08B1-3EC0-709A-A86078CB3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0330" y="5473353"/>
            <a:ext cx="1664657" cy="1086457"/>
          </a:xfrm>
          <a:prstGeom prst="rect">
            <a:avLst/>
          </a:prstGeom>
        </p:spPr>
      </p:pic>
    </p:spTree>
    <p:extLst>
      <p:ext uri="{BB962C8B-B14F-4D97-AF65-F5344CB8AC3E}">
        <p14:creationId xmlns:p14="http://schemas.microsoft.com/office/powerpoint/2010/main" val="252480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7;p14">
            <a:extLst>
              <a:ext uri="{FF2B5EF4-FFF2-40B4-BE49-F238E27FC236}">
                <a16:creationId xmlns:a16="http://schemas.microsoft.com/office/drawing/2014/main" id="{D20323D1-7122-50C3-B30B-A47EBD0C83B8}"/>
              </a:ext>
            </a:extLst>
          </p:cNvPr>
          <p:cNvPicPr preferRelativeResize="0"/>
          <p:nvPr/>
        </p:nvPicPr>
        <p:blipFill>
          <a:blip r:embed="rId3">
            <a:alphaModFix/>
          </a:blip>
          <a:stretch>
            <a:fillRect/>
          </a:stretch>
        </p:blipFill>
        <p:spPr>
          <a:xfrm>
            <a:off x="-3" y="0"/>
            <a:ext cx="12192004" cy="6858000"/>
          </a:xfrm>
          <a:prstGeom prst="rect">
            <a:avLst/>
          </a:prstGeom>
          <a:noFill/>
          <a:ln>
            <a:noFill/>
          </a:ln>
        </p:spPr>
      </p:pic>
      <p:pic>
        <p:nvPicPr>
          <p:cNvPr id="18" name="Picture 17">
            <a:hlinkClick r:id="rId4"/>
            <a:extLst>
              <a:ext uri="{FF2B5EF4-FFF2-40B4-BE49-F238E27FC236}">
                <a16:creationId xmlns:a16="http://schemas.microsoft.com/office/drawing/2014/main" id="{B0EE0F7B-88CA-E10B-4605-653B4B925478}"/>
              </a:ext>
            </a:extLst>
          </p:cNvPr>
          <p:cNvPicPr>
            <a:picLocks noChangeAspect="1"/>
          </p:cNvPicPr>
          <p:nvPr/>
        </p:nvPicPr>
        <p:blipFill>
          <a:blip r:embed="rId5">
            <a:alphaModFix amt="5000"/>
          </a:blip>
          <a:srcRect t="10949" b="10949"/>
          <a:stretch/>
        </p:blipFill>
        <p:spPr>
          <a:xfrm>
            <a:off x="7343167" y="4136673"/>
            <a:ext cx="4826251" cy="2713956"/>
          </a:xfrm>
          <a:prstGeom prst="rect">
            <a:avLst/>
          </a:prstGeom>
          <a:effectLst>
            <a:reflection endPos="0" dist="50800" dir="5400000" sy="-100000" algn="bl" rotWithShape="0"/>
          </a:effectLst>
        </p:spPr>
      </p:pic>
      <p:pic>
        <p:nvPicPr>
          <p:cNvPr id="19" name="Picture 18" descr="Icon&#10;&#10;Description automatically generated">
            <a:extLst>
              <a:ext uri="{FF2B5EF4-FFF2-40B4-BE49-F238E27FC236}">
                <a16:creationId xmlns:a16="http://schemas.microsoft.com/office/drawing/2014/main" id="{1D8425B0-3170-D3D7-D4C6-25AC22F6254C}"/>
              </a:ext>
            </a:extLst>
          </p:cNvPr>
          <p:cNvPicPr>
            <a:picLocks noChangeAspect="1"/>
          </p:cNvPicPr>
          <p:nvPr/>
        </p:nvPicPr>
        <p:blipFill>
          <a:blip r:embed="rId6"/>
          <a:stretch>
            <a:fillRect/>
          </a:stretch>
        </p:blipFill>
        <p:spPr>
          <a:xfrm>
            <a:off x="364449" y="396767"/>
            <a:ext cx="2170217" cy="1323320"/>
          </a:xfrm>
          <a:prstGeom prst="rect">
            <a:avLst/>
          </a:prstGeom>
        </p:spPr>
      </p:pic>
      <p:sp>
        <p:nvSpPr>
          <p:cNvPr id="20" name="TextBox 19">
            <a:extLst>
              <a:ext uri="{FF2B5EF4-FFF2-40B4-BE49-F238E27FC236}">
                <a16:creationId xmlns:a16="http://schemas.microsoft.com/office/drawing/2014/main" id="{3A9939A8-DBD4-A47A-875D-F71C4019DB8F}"/>
              </a:ext>
            </a:extLst>
          </p:cNvPr>
          <p:cNvSpPr txBox="1"/>
          <p:nvPr/>
        </p:nvSpPr>
        <p:spPr>
          <a:xfrm>
            <a:off x="364447" y="2679019"/>
            <a:ext cx="6450964" cy="2554545"/>
          </a:xfrm>
          <a:prstGeom prst="rect">
            <a:avLst/>
          </a:prstGeom>
          <a:noFill/>
        </p:spPr>
        <p:txBody>
          <a:bodyPr wrap="square" rtlCol="0">
            <a:spAutoFit/>
          </a:bodyPr>
          <a:lstStyle/>
          <a:p>
            <a:pPr defTabSz="609585">
              <a:defRPr/>
            </a:pPr>
            <a:r>
              <a:rPr lang="en-GB" sz="3200" b="1" dirty="0">
                <a:solidFill>
                  <a:srgbClr val="FFFFFF"/>
                </a:solidFill>
                <a:latin typeface="Calibri" panose="020F0502020204030204" pitchFamily="34" charset="0"/>
                <a:ea typeface="Open Sans" panose="020B0606030504020204" pitchFamily="34" charset="0"/>
                <a:cs typeface="Calibri" panose="020F0502020204030204" pitchFamily="34" charset="0"/>
              </a:rPr>
              <a:t>Using physical activity as a catalyst to raising attitudes and attainment in Maths and English</a:t>
            </a:r>
          </a:p>
          <a:p>
            <a:pPr defTabSz="609585">
              <a:defRPr/>
            </a:pPr>
            <a:endParaRPr lang="en-GB" sz="3200" b="1" dirty="0">
              <a:solidFill>
                <a:srgbClr val="FFFFFF"/>
              </a:solidFill>
              <a:latin typeface="Calibri" panose="020F0502020204030204" pitchFamily="34" charset="0"/>
              <a:ea typeface="Open Sans" panose="020B0606030504020204" pitchFamily="34" charset="0"/>
              <a:cs typeface="Calibri" panose="020F0502020204030204" pitchFamily="34" charset="0"/>
              <a:sym typeface="Calibri"/>
            </a:endParaRPr>
          </a:p>
          <a:p>
            <a:pPr defTabSz="609585">
              <a:defRPr/>
            </a:pPr>
            <a:endParaRPr lang="en-GB" sz="3200" b="1" dirty="0">
              <a:solidFill>
                <a:prstClr val="white"/>
              </a:solidFill>
              <a:latin typeface="Calibri" panose="020F0502020204030204" pitchFamily="34" charset="0"/>
              <a:ea typeface="Open Sans" panose="020B0606030504020204" pitchFamily="34" charset="0"/>
              <a:cs typeface="Calibri" panose="020F0502020204030204" pitchFamily="34" charset="0"/>
              <a:sym typeface="Calibri"/>
            </a:endParaRPr>
          </a:p>
        </p:txBody>
      </p:sp>
      <p:pic>
        <p:nvPicPr>
          <p:cNvPr id="25" name="Picture 24">
            <a:hlinkClick r:id="rId4"/>
            <a:extLst>
              <a:ext uri="{FF2B5EF4-FFF2-40B4-BE49-F238E27FC236}">
                <a16:creationId xmlns:a16="http://schemas.microsoft.com/office/drawing/2014/main" id="{E7E94ECA-F7CD-9454-EB73-A5837F349C53}"/>
              </a:ext>
            </a:extLst>
          </p:cNvPr>
          <p:cNvPicPr>
            <a:picLocks noChangeAspect="1"/>
          </p:cNvPicPr>
          <p:nvPr/>
        </p:nvPicPr>
        <p:blipFill>
          <a:blip r:embed="rId7"/>
          <a:srcRect l="5557" r="5557"/>
          <a:stretch/>
        </p:blipFill>
        <p:spPr>
          <a:xfrm>
            <a:off x="6096001" y="-26408"/>
            <a:ext cx="3342249" cy="29047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a:ln w="28575">
            <a:solidFill>
              <a:schemeClr val="bg1"/>
            </a:solidFill>
          </a:ln>
        </p:spPr>
      </p:pic>
      <p:pic>
        <p:nvPicPr>
          <p:cNvPr id="26" name="Picture 25">
            <a:hlinkClick r:id="rId4"/>
            <a:extLst>
              <a:ext uri="{FF2B5EF4-FFF2-40B4-BE49-F238E27FC236}">
                <a16:creationId xmlns:a16="http://schemas.microsoft.com/office/drawing/2014/main" id="{0173AE3E-CAF3-4C6E-6423-127FAEF64CEC}"/>
              </a:ext>
            </a:extLst>
          </p:cNvPr>
          <p:cNvPicPr>
            <a:picLocks noChangeAspect="1"/>
          </p:cNvPicPr>
          <p:nvPr/>
        </p:nvPicPr>
        <p:blipFill>
          <a:blip r:embed="rId8"/>
          <a:srcRect l="2245" r="2245"/>
          <a:stretch/>
        </p:blipFill>
        <p:spPr>
          <a:xfrm>
            <a:off x="6226085" y="3182302"/>
            <a:ext cx="4029336" cy="3701999"/>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ln w="28575">
            <a:solidFill>
              <a:schemeClr val="bg1"/>
            </a:solidFill>
          </a:ln>
        </p:spPr>
      </p:pic>
      <p:pic>
        <p:nvPicPr>
          <p:cNvPr id="27" name="Picture 26">
            <a:hlinkClick r:id="rId4"/>
            <a:extLst>
              <a:ext uri="{FF2B5EF4-FFF2-40B4-BE49-F238E27FC236}">
                <a16:creationId xmlns:a16="http://schemas.microsoft.com/office/drawing/2014/main" id="{9BD9A348-426E-4896-74D0-CBE5A92BF535}"/>
              </a:ext>
            </a:extLst>
          </p:cNvPr>
          <p:cNvPicPr>
            <a:picLocks noChangeAspect="1"/>
          </p:cNvPicPr>
          <p:nvPr/>
        </p:nvPicPr>
        <p:blipFill>
          <a:blip r:embed="rId9"/>
          <a:srcRect t="1733" b="1733"/>
          <a:stretch/>
        </p:blipFill>
        <p:spPr>
          <a:xfrm>
            <a:off x="9577695" y="-26408"/>
            <a:ext cx="2668171" cy="3863563"/>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a:ln w="28575">
            <a:solidFill>
              <a:schemeClr val="bg1"/>
            </a:solidFill>
          </a:ln>
        </p:spPr>
      </p:pic>
      <p:pic>
        <p:nvPicPr>
          <p:cNvPr id="28" name="Picture 27">
            <a:hlinkClick r:id="rId4"/>
            <a:extLst>
              <a:ext uri="{FF2B5EF4-FFF2-40B4-BE49-F238E27FC236}">
                <a16:creationId xmlns:a16="http://schemas.microsoft.com/office/drawing/2014/main" id="{7BDEE644-E9E4-8043-8AD8-46DD6EE1F6E2}"/>
              </a:ext>
            </a:extLst>
          </p:cNvPr>
          <p:cNvPicPr>
            <a:picLocks noChangeAspect="1"/>
          </p:cNvPicPr>
          <p:nvPr/>
        </p:nvPicPr>
        <p:blipFill>
          <a:blip r:embed="rId10"/>
          <a:srcRect l="14093" r="14093"/>
          <a:stretch/>
        </p:blipFill>
        <p:spPr>
          <a:xfrm>
            <a:off x="10458627" y="4030592"/>
            <a:ext cx="1787239" cy="2855825"/>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ln w="28575">
            <a:solidFill>
              <a:schemeClr val="bg1"/>
            </a:solidFill>
          </a:ln>
        </p:spPr>
      </p:pic>
      <p:pic>
        <p:nvPicPr>
          <p:cNvPr id="2050" name="Picture 2" descr="Schools Active Movement logo image">
            <a:extLst>
              <a:ext uri="{FF2B5EF4-FFF2-40B4-BE49-F238E27FC236}">
                <a16:creationId xmlns:a16="http://schemas.microsoft.com/office/drawing/2014/main" id="{2E4AA764-9D75-43F0-BE48-DED4827697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3751" y="257838"/>
            <a:ext cx="3077453" cy="173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90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ch active-1080p-230914.mp4">
            <a:hlinkClick r:id="" action="ppaction://media"/>
            <a:extLst>
              <a:ext uri="{FF2B5EF4-FFF2-40B4-BE49-F238E27FC236}">
                <a16:creationId xmlns:a16="http://schemas.microsoft.com/office/drawing/2014/main" id="{A8CB9C9E-7012-6B33-D904-F912E21862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60"/>
            <a:ext cx="12192000" cy="6858000"/>
          </a:xfrm>
          <a:prstGeom prst="rect">
            <a:avLst/>
          </a:prstGeom>
        </p:spPr>
      </p:pic>
    </p:spTree>
    <p:extLst>
      <p:ext uri="{BB962C8B-B14F-4D97-AF65-F5344CB8AC3E}">
        <p14:creationId xmlns:p14="http://schemas.microsoft.com/office/powerpoint/2010/main" val="19800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9;p14">
            <a:extLst>
              <a:ext uri="{FF2B5EF4-FFF2-40B4-BE49-F238E27FC236}">
                <a16:creationId xmlns:a16="http://schemas.microsoft.com/office/drawing/2014/main" id="{DB189DA3-34E4-32E6-8BEF-0EF35846E8F9}"/>
              </a:ext>
            </a:extLst>
          </p:cNvPr>
          <p:cNvSpPr txBox="1">
            <a:spLocks/>
          </p:cNvSpPr>
          <p:nvPr/>
        </p:nvSpPr>
        <p:spPr>
          <a:xfrm>
            <a:off x="564613" y="1299171"/>
            <a:ext cx="10041072" cy="5162588"/>
          </a:xfrm>
          <a:prstGeom prst="rect">
            <a:avLst/>
          </a:prstGeom>
        </p:spPr>
        <p:txBody>
          <a:bodyPr spcFirstLastPara="1" wrap="square" lIns="121900" tIns="121900" rIns="121900" bIns="12190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Complete pack to deliver an Active Maths Festival</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All activities provided</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All resources provided</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Notes for organiser</a:t>
            </a:r>
          </a:p>
          <a:p>
            <a:pPr>
              <a:lnSpc>
                <a:spcPct val="100000"/>
              </a:lnSpc>
              <a:spcBef>
                <a:spcPts val="0"/>
              </a:spcBef>
              <a:defRPr/>
            </a:pPr>
            <a:r>
              <a:rPr lang="en-GB" sz="3200" b="1" dirty="0" err="1">
                <a:solidFill>
                  <a:srgbClr val="005F9C"/>
                </a:solidFill>
                <a:latin typeface="Calibri" panose="020F0502020204030204" pitchFamily="34" charset="0"/>
                <a:ea typeface="Open Sans" panose="020B0606030504020204" pitchFamily="34" charset="0"/>
                <a:cs typeface="Calibri" panose="020F0502020204030204" pitchFamily="34" charset="0"/>
              </a:rPr>
              <a:t>Powerpoint</a:t>
            </a: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 to train young leaders</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Notes and instructions for young leaders</a:t>
            </a:r>
          </a:p>
          <a:p>
            <a:pPr marL="0" indent="0">
              <a:lnSpc>
                <a:spcPct val="100000"/>
              </a:lnSpc>
              <a:spcBef>
                <a:spcPts val="0"/>
              </a:spcBef>
              <a:buNone/>
              <a:defRPr/>
            </a:pPr>
            <a:endPar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a:p>
            <a:pPr marL="0" indent="0" algn="ctr">
              <a:lnSpc>
                <a:spcPct val="100000"/>
              </a:lnSpc>
              <a:spcBef>
                <a:spcPts val="0"/>
              </a:spcBef>
              <a:buNone/>
              <a:defRPr/>
            </a:pPr>
            <a:r>
              <a:rPr lang="en-GB" sz="2133" i="1" dirty="0">
                <a:solidFill>
                  <a:srgbClr val="0070C0"/>
                </a:solidFill>
                <a:latin typeface="Aptos" panose="020B0004020202020204" pitchFamily="34" charset="0"/>
                <a:ea typeface="Aptos" panose="020B0004020202020204" pitchFamily="34" charset="0"/>
                <a:cs typeface="Aptos" panose="020B0004020202020204" pitchFamily="34" charset="0"/>
              </a:rPr>
              <a:t>“These festivals have been very well received by our schools. Children were engaged throughout, and we had lots of positive feedback from teachers. The leader training was a great addition and leaders felt confident and prepared for the festival”</a:t>
            </a:r>
            <a:r>
              <a:rPr lang="en-GB" sz="2133" dirty="0">
                <a:solidFill>
                  <a:srgbClr val="0070C0"/>
                </a:solidFill>
                <a:latin typeface="Aptos" panose="020B0004020202020204" pitchFamily="34" charset="0"/>
                <a:ea typeface="Aptos" panose="020B0004020202020204" pitchFamily="34" charset="0"/>
                <a:cs typeface="Aptos" panose="020B0004020202020204" pitchFamily="34" charset="0"/>
              </a:rPr>
              <a:t> </a:t>
            </a:r>
          </a:p>
          <a:p>
            <a:pPr marL="0" indent="0" algn="ctr">
              <a:lnSpc>
                <a:spcPct val="100000"/>
              </a:lnSpc>
              <a:spcBef>
                <a:spcPts val="0"/>
              </a:spcBef>
              <a:buNone/>
              <a:defRPr/>
            </a:pPr>
            <a:r>
              <a:rPr lang="en-GB" sz="2133" dirty="0">
                <a:solidFill>
                  <a:srgbClr val="0070C0"/>
                </a:solidFill>
                <a:latin typeface="Aptos" panose="020B0004020202020204" pitchFamily="34" charset="0"/>
                <a:ea typeface="Aptos" panose="020B0004020202020204" pitchFamily="34" charset="0"/>
                <a:cs typeface="Aptos" panose="020B0004020202020204" pitchFamily="34" charset="0"/>
              </a:rPr>
              <a:t> Zoe Root, Essex</a:t>
            </a:r>
            <a:endParaRPr lang="en-GB" sz="2133"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a:p>
            <a:pPr>
              <a:lnSpc>
                <a:spcPct val="100000"/>
              </a:lnSpc>
              <a:spcBef>
                <a:spcPts val="0"/>
              </a:spcBef>
              <a:defRPr/>
            </a:pPr>
            <a:endParaRPr lang="en-GB" sz="1600"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p:txBody>
      </p:sp>
      <p:sp>
        <p:nvSpPr>
          <p:cNvPr id="7" name="Google Shape;68;p14">
            <a:extLst>
              <a:ext uri="{FF2B5EF4-FFF2-40B4-BE49-F238E27FC236}">
                <a16:creationId xmlns:a16="http://schemas.microsoft.com/office/drawing/2014/main" id="{9B13B3F8-DE70-2C77-4FC1-C1BF78C8E1F7}"/>
              </a:ext>
            </a:extLst>
          </p:cNvPr>
          <p:cNvSpPr txBox="1">
            <a:spLocks/>
          </p:cNvSpPr>
          <p:nvPr/>
        </p:nvSpPr>
        <p:spPr>
          <a:xfrm>
            <a:off x="706853" y="194896"/>
            <a:ext cx="11353067" cy="7636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spcBef>
                <a:spcPts val="0"/>
              </a:spcBef>
              <a:defRPr/>
            </a:pPr>
            <a:r>
              <a:rPr lang="en-GB" sz="4800" b="1" dirty="0">
                <a:solidFill>
                  <a:srgbClr val="00AD91"/>
                </a:solidFill>
                <a:latin typeface="Calibri" panose="020F0502020204030204" pitchFamily="34" charset="0"/>
                <a:ea typeface="Lato"/>
                <a:cs typeface="Calibri" panose="020F0502020204030204" pitchFamily="34" charset="0"/>
                <a:sym typeface="Lato"/>
              </a:rPr>
              <a:t>Active Maths Festival Packs</a:t>
            </a:r>
          </a:p>
        </p:txBody>
      </p:sp>
      <p:pic>
        <p:nvPicPr>
          <p:cNvPr id="3" name="Picture 2">
            <a:extLst>
              <a:ext uri="{FF2B5EF4-FFF2-40B4-BE49-F238E27FC236}">
                <a16:creationId xmlns:a16="http://schemas.microsoft.com/office/drawing/2014/main" id="{F87BC6E6-E761-3172-BB8A-4CC090C487F0}"/>
              </a:ext>
            </a:extLst>
          </p:cNvPr>
          <p:cNvPicPr>
            <a:picLocks noChangeAspect="1"/>
          </p:cNvPicPr>
          <p:nvPr/>
        </p:nvPicPr>
        <p:blipFill>
          <a:blip r:embed="rId3"/>
          <a:stretch>
            <a:fillRect/>
          </a:stretch>
        </p:blipFill>
        <p:spPr>
          <a:xfrm>
            <a:off x="8164747" y="2090057"/>
            <a:ext cx="3719628" cy="2068812"/>
          </a:xfrm>
          <a:prstGeom prst="rect">
            <a:avLst/>
          </a:prstGeom>
        </p:spPr>
      </p:pic>
    </p:spTree>
    <p:extLst>
      <p:ext uri="{BB962C8B-B14F-4D97-AF65-F5344CB8AC3E}">
        <p14:creationId xmlns:p14="http://schemas.microsoft.com/office/powerpoint/2010/main" val="2828316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9;p14">
            <a:extLst>
              <a:ext uri="{FF2B5EF4-FFF2-40B4-BE49-F238E27FC236}">
                <a16:creationId xmlns:a16="http://schemas.microsoft.com/office/drawing/2014/main" id="{DB189DA3-34E4-32E6-8BEF-0EF35846E8F9}"/>
              </a:ext>
            </a:extLst>
          </p:cNvPr>
          <p:cNvSpPr txBox="1">
            <a:spLocks/>
          </p:cNvSpPr>
          <p:nvPr/>
        </p:nvSpPr>
        <p:spPr>
          <a:xfrm>
            <a:off x="564613" y="1299171"/>
            <a:ext cx="10041072" cy="5162588"/>
          </a:xfrm>
          <a:prstGeom prst="rect">
            <a:avLst/>
          </a:prstGeom>
        </p:spPr>
        <p:txBody>
          <a:bodyPr spcFirstLastPara="1" wrap="square" lIns="121900" tIns="121900" rIns="121900" bIns="12190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Include Teach Active as part of your SSP package</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Discounted prices</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CPD included </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Access for SSP staff </a:t>
            </a:r>
          </a:p>
          <a:p>
            <a:pPr>
              <a:lnSpc>
                <a:spcPct val="100000"/>
              </a:lnSpc>
              <a:spcBef>
                <a:spcPts val="0"/>
              </a:spcBef>
              <a:defRPr/>
            </a:pPr>
            <a:r>
              <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rPr>
              <a:t>All year round support for your schools</a:t>
            </a:r>
          </a:p>
          <a:p>
            <a:pPr>
              <a:lnSpc>
                <a:spcPct val="100000"/>
              </a:lnSpc>
              <a:spcBef>
                <a:spcPts val="0"/>
              </a:spcBef>
              <a:defRPr/>
            </a:pPr>
            <a:endParaRPr lang="en-GB" sz="3200"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a:p>
            <a:pPr marL="0" indent="0" algn="ctr">
              <a:lnSpc>
                <a:spcPct val="100000"/>
              </a:lnSpc>
              <a:spcBef>
                <a:spcPts val="0"/>
              </a:spcBef>
              <a:buNone/>
              <a:defRPr/>
            </a:pPr>
            <a:r>
              <a:rPr lang="en-GB" sz="2400" b="1" dirty="0">
                <a:solidFill>
                  <a:srgbClr val="0070C0"/>
                </a:solidFill>
                <a:latin typeface="Aptos" panose="020B0004020202020204" pitchFamily="34" charset="0"/>
                <a:ea typeface="Aptos" panose="020B0004020202020204" pitchFamily="34" charset="0"/>
                <a:cs typeface="Aptos" panose="020B0004020202020204" pitchFamily="34" charset="0"/>
              </a:rPr>
              <a:t>“</a:t>
            </a:r>
            <a:r>
              <a:rPr lang="en-GB" sz="2400" i="1" dirty="0">
                <a:solidFill>
                  <a:srgbClr val="0070C0"/>
                </a:solidFill>
                <a:latin typeface="Aptos" panose="020B0004020202020204" pitchFamily="34" charset="0"/>
                <a:ea typeface="Aptos" panose="020B0004020202020204" pitchFamily="34" charset="0"/>
                <a:cs typeface="Aptos" panose="020B0004020202020204" pitchFamily="34" charset="0"/>
              </a:rPr>
              <a:t>Teach Active is a highly effective way to deliver some of the physical activity aspects of our LA buyback. There is high impact across all schools involved. Teachers value the support in making lessons more engaging through practical activities“</a:t>
            </a:r>
            <a:r>
              <a:rPr lang="en-GB" sz="2400" b="1" dirty="0">
                <a:solidFill>
                  <a:srgbClr val="0070C0"/>
                </a:solidFill>
                <a:latin typeface="Aptos" panose="020B0004020202020204" pitchFamily="34" charset="0"/>
                <a:ea typeface="Aptos" panose="020B0004020202020204" pitchFamily="34" charset="0"/>
                <a:cs typeface="Aptos" panose="020B0004020202020204" pitchFamily="34" charset="0"/>
              </a:rPr>
              <a:t> - </a:t>
            </a:r>
            <a:r>
              <a:rPr lang="en-GB" sz="2400" dirty="0">
                <a:solidFill>
                  <a:srgbClr val="0070C0"/>
                </a:solidFill>
                <a:latin typeface="Aptos" panose="020B0004020202020204" pitchFamily="34" charset="0"/>
                <a:ea typeface="Aptos" panose="020B0004020202020204" pitchFamily="34" charset="0"/>
                <a:cs typeface="Aptos" panose="020B0004020202020204" pitchFamily="34" charset="0"/>
              </a:rPr>
              <a:t>Paula Felgate, Enfield PE </a:t>
            </a:r>
            <a:br>
              <a:rPr lang="en-GB" sz="2400" dirty="0">
                <a:solidFill>
                  <a:srgbClr val="0070C0"/>
                </a:solidFill>
                <a:latin typeface="Aptos" panose="020B0004020202020204" pitchFamily="34" charset="0"/>
                <a:ea typeface="Aptos" panose="020B0004020202020204" pitchFamily="34" charset="0"/>
                <a:cs typeface="Aptos" panose="020B0004020202020204" pitchFamily="34" charset="0"/>
              </a:rPr>
            </a:br>
            <a:br>
              <a:rPr lang="en-GB" sz="2400" dirty="0">
                <a:latin typeface="Aptos" panose="020B0004020202020204" pitchFamily="34" charset="0"/>
                <a:ea typeface="Aptos" panose="020B0004020202020204" pitchFamily="34" charset="0"/>
                <a:cs typeface="Aptos" panose="020B0004020202020204" pitchFamily="34" charset="0"/>
              </a:rPr>
            </a:br>
            <a:endParaRPr lang="en-GB" sz="1600" b="1" dirty="0">
              <a:solidFill>
                <a:srgbClr val="005F9C"/>
              </a:solidFill>
              <a:latin typeface="Calibri" panose="020F0502020204030204" pitchFamily="34" charset="0"/>
              <a:ea typeface="Open Sans" panose="020B0606030504020204" pitchFamily="34" charset="0"/>
              <a:cs typeface="Calibri" panose="020F0502020204030204" pitchFamily="34" charset="0"/>
            </a:endParaRPr>
          </a:p>
        </p:txBody>
      </p:sp>
      <p:sp>
        <p:nvSpPr>
          <p:cNvPr id="7" name="Google Shape;68;p14">
            <a:extLst>
              <a:ext uri="{FF2B5EF4-FFF2-40B4-BE49-F238E27FC236}">
                <a16:creationId xmlns:a16="http://schemas.microsoft.com/office/drawing/2014/main" id="{9B13B3F8-DE70-2C77-4FC1-C1BF78C8E1F7}"/>
              </a:ext>
            </a:extLst>
          </p:cNvPr>
          <p:cNvSpPr txBox="1">
            <a:spLocks/>
          </p:cNvSpPr>
          <p:nvPr/>
        </p:nvSpPr>
        <p:spPr>
          <a:xfrm>
            <a:off x="706853" y="194896"/>
            <a:ext cx="11353067" cy="7636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spcBef>
                <a:spcPts val="0"/>
              </a:spcBef>
              <a:defRPr/>
            </a:pPr>
            <a:r>
              <a:rPr lang="en-GB" sz="4800" b="1" dirty="0">
                <a:solidFill>
                  <a:srgbClr val="00AD91"/>
                </a:solidFill>
                <a:latin typeface="Calibri" panose="020F0502020204030204" pitchFamily="34" charset="0"/>
                <a:ea typeface="Lato"/>
                <a:cs typeface="Calibri" panose="020F0502020204030204" pitchFamily="34" charset="0"/>
                <a:sym typeface="Lato"/>
              </a:rPr>
              <a:t>Making Teach Active part of your buy-in</a:t>
            </a:r>
          </a:p>
        </p:txBody>
      </p:sp>
      <p:pic>
        <p:nvPicPr>
          <p:cNvPr id="2" name="Picture 1" descr="A screenshot of a cell phone&#10;&#10;Description automatically generated">
            <a:extLst>
              <a:ext uri="{FF2B5EF4-FFF2-40B4-BE49-F238E27FC236}">
                <a16:creationId xmlns:a16="http://schemas.microsoft.com/office/drawing/2014/main" id="{9ED8E7BD-E49B-F425-8943-0A65D50E5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0746">
            <a:off x="10541619" y="1709335"/>
            <a:ext cx="1261456" cy="1784960"/>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497D0F21-B12A-BC70-B010-8142DA032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0341" y="1299172"/>
            <a:ext cx="1261457" cy="1784961"/>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C838CDC-DF7F-4707-EA9B-DB22D46F6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29978">
            <a:off x="8617820" y="2163145"/>
            <a:ext cx="1261456" cy="1784959"/>
          </a:xfrm>
          <a:prstGeom prst="rect">
            <a:avLst/>
          </a:prstGeom>
        </p:spPr>
      </p:pic>
    </p:spTree>
    <p:extLst>
      <p:ext uri="{BB962C8B-B14F-4D97-AF65-F5344CB8AC3E}">
        <p14:creationId xmlns:p14="http://schemas.microsoft.com/office/powerpoint/2010/main" val="14405293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1187</Words>
  <Application>Microsoft Office PowerPoint</Application>
  <PresentationFormat>Widescreen</PresentationFormat>
  <Paragraphs>157</Paragraphs>
  <Slides>20</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Aptos</vt:lpstr>
      <vt:lpstr>Arial</vt:lpstr>
      <vt:lpstr>Calibri</vt:lpstr>
      <vt:lpstr>Calibri Light</vt:lpstr>
      <vt:lpstr>Times New Roman</vt:lpstr>
      <vt:lpstr>Wingdings</vt:lpstr>
      <vt:lpstr>1_Office Theme</vt:lpstr>
      <vt:lpstr>Office Theme</vt:lpstr>
      <vt:lpstr>Welcome</vt:lpstr>
      <vt:lpstr>Agenda- 24 April 24  </vt:lpstr>
      <vt:lpstr>Advocacy   </vt:lpstr>
      <vt:lpstr> Health &amp; Well Being  </vt:lpstr>
      <vt:lpstr> Structures &amp; Sustainability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Spotlights </vt:lpstr>
      <vt:lpstr>New Members</vt:lpstr>
      <vt:lpstr>Future Webinar Dates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SCHOOLS ACTIVE MOVEMENT</dc:title>
  <dc:creator>Rob McCombe</dc:creator>
  <cp:lastModifiedBy>Rebecca D'Arcy</cp:lastModifiedBy>
  <cp:revision>19</cp:revision>
  <cp:lastPrinted>2023-12-11T12:25:33Z</cp:lastPrinted>
  <dcterms:created xsi:type="dcterms:W3CDTF">2022-03-21T13:29:55Z</dcterms:created>
  <dcterms:modified xsi:type="dcterms:W3CDTF">2024-04-24T11:39:18Z</dcterms:modified>
</cp:coreProperties>
</file>