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1" r:id="rId2"/>
    <p:sldId id="267" r:id="rId3"/>
    <p:sldId id="262" r:id="rId4"/>
    <p:sldId id="263" r:id="rId5"/>
    <p:sldId id="264" r:id="rId6"/>
    <p:sldId id="265" r:id="rId7"/>
    <p:sldId id="26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ette WHALLEY" initials="AW" lastIdx="2" clrIdx="0">
    <p:extLst>
      <p:ext uri="{19B8F6BF-5375-455C-9EA6-DF929625EA0E}">
        <p15:presenceInfo xmlns:p15="http://schemas.microsoft.com/office/powerpoint/2012/main" userId="S-1-5-21-2554127390-2720852439-1129525235-17854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7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96"/>
    <p:restoredTop sz="78392" autoAdjust="0"/>
  </p:normalViewPr>
  <p:slideViewPr>
    <p:cSldViewPr snapToGrid="0" snapToObjects="1">
      <p:cViewPr varScale="1">
        <p:scale>
          <a:sx n="67" d="100"/>
          <a:sy n="67" d="100"/>
        </p:scale>
        <p:origin x="13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5CEAC-1B37-4AE6-8315-303A35E7945E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F2520F-742B-4D95-953C-62A57989C6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221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540721493/2c92152894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 link is embedded but in case of any problems playing, link is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u="sng" kern="1200" dirty="0">
                <a:solidFill>
                  <a:srgbClr val="0563C1"/>
                </a:solidFill>
                <a:effectLst/>
                <a:latin typeface="+mn-lt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https://vimeo.com/540721493/2c92152894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F2520F-742B-4D95-953C-62A57989C6C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184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65D92-9B27-4D44-8470-87E6ECF860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7E93EB-6E86-2E4E-8422-4B640E4CE8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717719-D551-A741-8E5B-BE88E66A5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67C6-833F-6246-9D27-A6ECD702B274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76FCB4-D4E3-D94C-9BDA-6A5647223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2F38A-E149-4E47-AF9B-D7514001C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5938-E988-D148-A46B-CD005660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030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B9B06-1D5F-E04F-9204-56BFBD8D8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5F2559-F063-4D43-9B87-6DEE001A3E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830B9C-0451-F046-A356-3CF132257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67C6-833F-6246-9D27-A6ECD702B274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FF5509-7E1C-3F44-9643-A39A9CB13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5585FB-857D-9540-BA8D-6ED29D50E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5938-E988-D148-A46B-CD005660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570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E3041D-7D8F-6C4C-8198-460FBD6682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B85F59-8B8F-C84D-A345-0932CA08C4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C98E48-DF8B-144A-B010-67160430C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67C6-833F-6246-9D27-A6ECD702B274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B73C1C-F7C2-5A45-8B14-4E4436FE6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B7B1B-B7DB-BF41-99DC-C151ACD1B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5938-E988-D148-A46B-CD005660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90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18D05-8EBF-204A-AB63-5D5F06277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FF9F8-4EC5-E343-9F05-9ECBFF991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5ACFE7-CBB1-854B-9570-FCF0BB959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67C6-833F-6246-9D27-A6ECD702B274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DDED98-6AA2-A248-89CA-56FC49041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4998B-A3F5-6E4F-912E-3CC8547D9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5938-E988-D148-A46B-CD005660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444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C2A7D-E008-554D-BCC9-598052FBF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3B7377-C8C2-F444-8C81-DB704519EA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9088F4-3508-1843-B09A-DFC7CE816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67C6-833F-6246-9D27-A6ECD702B274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D53C7-058D-F248-BB4A-5E1EDACDD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53D08-1C17-2544-8D66-997C774AC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5938-E988-D148-A46B-CD005660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18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7F15F-E48E-B54B-BABF-A37054169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8E330-3BE2-AF43-A92F-AAD4A69FD1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18EB0E-715B-5744-86C6-F5941C329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09ACBB-C181-F74F-B4AA-3E1C85569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67C6-833F-6246-9D27-A6ECD702B274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DDB0C0-BF70-9C40-9627-239B40B7B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47E81E-8C5D-D54C-93F0-0FECF2A06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5938-E988-D148-A46B-CD005660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295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01042-D133-BB45-8C59-1798CBEE2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C775FE-CFB7-1F48-BB4D-8196B4AE24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83C498-DC87-1645-A337-5AAC32B707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BA073E-B1F2-6047-8CFC-183F84BC8A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7FB6A7-4477-CB45-A3FC-F0222A4CED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B050A0-403F-714F-BB67-5B8E02F45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67C6-833F-6246-9D27-A6ECD702B274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6A4F58-CAE1-4444-BC06-B5A057285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9439E4-D71B-0946-AB8E-DC382CA22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5938-E988-D148-A46B-CD005660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040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B9D0F-182E-5343-A7CE-514BED720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9C322C-E79B-5D42-ADE2-70A235A25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67C6-833F-6246-9D27-A6ECD702B274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259022-172E-2B40-9321-9E4D038A0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DFE062-9CAC-3C4A-B53D-6F49FA3B4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5938-E988-D148-A46B-CD005660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4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1842EC-1FE7-BD4C-A48E-229796784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67C6-833F-6246-9D27-A6ECD702B274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B6E3D8-7629-8F40-B727-B404A26D4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8F376D-8A90-6D42-9110-821969E88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5938-E988-D148-A46B-CD005660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84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7A6A1-E4D2-544F-9FF5-31DE64BA2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81840-FBB3-BB4F-86C0-F3FD6AC37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B8809E-3AA4-064C-AE34-5AC607D2EA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AE343E-2A22-9547-B9C0-FC78D4014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67C6-833F-6246-9D27-A6ECD702B274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444D3A-7BBD-1D44-BA01-4EC5804CC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61CC8-C220-F349-AFD1-CB50D7B8D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5938-E988-D148-A46B-CD005660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20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13C4E-1C7D-724E-B72C-A293D79D2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0C3F47-0965-A24C-80D8-0DB15523A1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B788A1-AB40-8F42-96CD-EE7E541510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6CD9A5-07EB-6947-B328-82E077F6A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67C6-833F-6246-9D27-A6ECD702B274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0BEF5E-98F8-2740-A2FA-C47E93869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72299D-1F2E-DE42-A0F3-F03EAE2F9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5938-E988-D148-A46B-CD005660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890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81A1A3-EC20-7B45-B8A4-1F72C8FE3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E09DF-DC5D-D34C-BF73-129BE89FDE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01F7C0-1DA9-EF4C-9E22-C4557D7471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C67C6-833F-6246-9D27-A6ECD702B274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B7AFE6-3570-6A4A-BF5E-0ADDDBE770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DBDB97-F7D5-C447-96FD-4297389AC2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95938-E988-D148-A46B-CD005660B83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MSIPCMContentMarking" descr="{&quot;HashCode&quot;:1369338411,&quot;Placement&quot;:&quot;Footer&quot;,&quot;Top&quot;:519.343,&quot;Left&quot;:888.1581,&quot;SlideWidth&quot;:960,&quot;SlideHeight&quot;:540}"/>
          <p:cNvSpPr txBox="1"/>
          <p:nvPr userDrawn="1"/>
        </p:nvSpPr>
        <p:spPr>
          <a:xfrm>
            <a:off x="11279608" y="6595656"/>
            <a:ext cx="912392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GB" sz="1000">
                <a:solidFill>
                  <a:srgbClr val="FF0000"/>
                </a:solidFill>
                <a:latin typeface="Calibri" panose="020F0502020204030204" pitchFamily="34" charset="0"/>
              </a:rPr>
              <a:t>|INTERNAL|</a:t>
            </a:r>
          </a:p>
        </p:txBody>
      </p:sp>
    </p:spTree>
    <p:extLst>
      <p:ext uri="{BB962C8B-B14F-4D97-AF65-F5344CB8AC3E}">
        <p14:creationId xmlns:p14="http://schemas.microsoft.com/office/powerpoint/2010/main" val="299956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player.vimeo.com/video/540721493?app_id=122963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F6FC57-3C4A-B44F-9554-1E84BFE30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04BEC23-769A-49C6-B209-9E426E9D4160}"/>
              </a:ext>
            </a:extLst>
          </p:cNvPr>
          <p:cNvSpPr txBox="1">
            <a:spLocks/>
          </p:cNvSpPr>
          <p:nvPr/>
        </p:nvSpPr>
        <p:spPr>
          <a:xfrm>
            <a:off x="818912" y="1560049"/>
            <a:ext cx="704193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1200"/>
              </a:spcBef>
            </a:pPr>
            <a:r>
              <a:rPr lang="en-GB" b="1" dirty="0">
                <a:solidFill>
                  <a:srgbClr val="E30713"/>
                </a:solidFill>
                <a:latin typeface="Univers Next for HSBC Light" panose="020B0403030202020203" pitchFamily="34" charset="0"/>
              </a:rPr>
              <a:t>Week 4: </a:t>
            </a:r>
            <a:r>
              <a:rPr lang="en-GB" b="1" dirty="0">
                <a:latin typeface="Univers Next for HSBC Light" panose="020B0403030202020203" pitchFamily="34" charset="0"/>
              </a:rPr>
              <a:t>To understand budgets and the importance of sticking to them</a:t>
            </a:r>
            <a:endParaRPr lang="en-GB" sz="2000" b="1" dirty="0">
              <a:latin typeface="Univers Next for HSBC Light" panose="020B0403030202020203" pitchFamily="34" charset="0"/>
            </a:endParaRPr>
          </a:p>
          <a:p>
            <a:pPr marL="342900" indent="-342900" algn="l">
              <a:spcBef>
                <a:spcPts val="1200"/>
              </a:spcBef>
              <a:buClr>
                <a:srgbClr val="E30713"/>
              </a:buClr>
              <a:buFont typeface="Calibri" panose="020F0502020204030204" pitchFamily="34" charset="0"/>
              <a:buChar char="−"/>
            </a:pPr>
            <a:r>
              <a:rPr lang="en-GB" sz="1800" dirty="0">
                <a:latin typeface="Univers Next for HSBC Light" panose="020B0403030202020203" pitchFamily="34" charset="0"/>
              </a:rPr>
              <a:t>Use simple financial information to plan and manage a budget and keep track of spending</a:t>
            </a:r>
          </a:p>
          <a:p>
            <a:pPr marL="342900" indent="-342900" algn="l">
              <a:spcBef>
                <a:spcPts val="1200"/>
              </a:spcBef>
              <a:buClr>
                <a:srgbClr val="E30713"/>
              </a:buClr>
              <a:buFont typeface="Calibri" panose="020F0502020204030204" pitchFamily="34" charset="0"/>
              <a:buChar char="−"/>
            </a:pPr>
            <a:r>
              <a:rPr lang="en-GB" sz="1800" dirty="0">
                <a:latin typeface="Univers Next for HSBC Light" panose="020B0403030202020203" pitchFamily="34" charset="0"/>
              </a:rPr>
              <a:t>Know how to manage money and the influences on saving and spending</a:t>
            </a:r>
          </a:p>
          <a:p>
            <a:pPr marL="342900" indent="-342900" algn="l">
              <a:spcBef>
                <a:spcPts val="1200"/>
              </a:spcBef>
              <a:buClr>
                <a:srgbClr val="E30713"/>
              </a:buClr>
              <a:buFont typeface="Calibri" panose="020F0502020204030204" pitchFamily="34" charset="0"/>
              <a:buChar char="−"/>
            </a:pPr>
            <a:r>
              <a:rPr lang="en-GB" sz="1800" dirty="0">
                <a:latin typeface="Univers Next for HSBC Light" panose="020B0403030202020203" pitchFamily="34" charset="0"/>
              </a:rPr>
              <a:t>Describe how people make choices about spending money</a:t>
            </a:r>
          </a:p>
          <a:p>
            <a:pPr marL="342900" indent="-342900" algn="l">
              <a:spcBef>
                <a:spcPts val="1200"/>
              </a:spcBef>
              <a:buClr>
                <a:srgbClr val="E30713"/>
              </a:buClr>
              <a:buFont typeface="Calibri" panose="020F0502020204030204" pitchFamily="34" charset="0"/>
              <a:buChar char="−"/>
            </a:pPr>
            <a:r>
              <a:rPr lang="en-GB" sz="1800" dirty="0">
                <a:latin typeface="Univers Next for HSBC Light" panose="020B0403030202020203" pitchFamily="34" charset="0"/>
              </a:rPr>
              <a:t>Be able to research where to buy things and make comparisons  between prices when deciding which is best value for money</a:t>
            </a:r>
          </a:p>
        </p:txBody>
      </p:sp>
    </p:spTree>
    <p:extLst>
      <p:ext uri="{BB962C8B-B14F-4D97-AF65-F5344CB8AC3E}">
        <p14:creationId xmlns:p14="http://schemas.microsoft.com/office/powerpoint/2010/main" val="2692021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F6FC57-3C4A-B44F-9554-1E84BFE308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04BEC23-769A-49C6-B209-9E426E9D4160}"/>
              </a:ext>
            </a:extLst>
          </p:cNvPr>
          <p:cNvSpPr txBox="1">
            <a:spLocks/>
          </p:cNvSpPr>
          <p:nvPr/>
        </p:nvSpPr>
        <p:spPr>
          <a:xfrm>
            <a:off x="818912" y="1560049"/>
            <a:ext cx="704193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1200"/>
              </a:spcBef>
            </a:pPr>
            <a:endParaRPr lang="en-GB" sz="1800" dirty="0">
              <a:latin typeface="Univers Next for HSBC Light" panose="020B0403030202020203" pitchFamily="34" charset="0"/>
            </a:endParaRPr>
          </a:p>
        </p:txBody>
      </p:sp>
      <p:pic>
        <p:nvPicPr>
          <p:cNvPr id="2" name="Online Media 1" title="VIDEO 6 LESSON 4 BUDGETS AND PLANNING_v6.mp4">
            <a:hlinkClick r:id="" action="ppaction://media"/>
            <a:extLst>
              <a:ext uri="{FF2B5EF4-FFF2-40B4-BE49-F238E27FC236}">
                <a16:creationId xmlns:a16="http://schemas.microsoft.com/office/drawing/2014/main" id="{17541958-57D8-484B-B080-B1FC0C213AE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75881" y="596246"/>
            <a:ext cx="9665616" cy="543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50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F6FC57-3C4A-B44F-9554-1E84BFE30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73B98EF-759F-45C9-A9CD-F65BF2303F58}"/>
              </a:ext>
            </a:extLst>
          </p:cNvPr>
          <p:cNvSpPr txBox="1">
            <a:spLocks/>
          </p:cNvSpPr>
          <p:nvPr/>
        </p:nvSpPr>
        <p:spPr>
          <a:xfrm>
            <a:off x="1676401" y="1734098"/>
            <a:ext cx="6156158" cy="3855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b="1" dirty="0">
                <a:latin typeface="Univers Next for HSBC Light" panose="020B0403030202020203" pitchFamily="34" charset="0"/>
              </a:rPr>
              <a:t>Team Talk</a:t>
            </a:r>
          </a:p>
          <a:p>
            <a:pPr marL="342900" indent="-342900" algn="l">
              <a:buClr>
                <a:srgbClr val="E30713"/>
              </a:buClr>
              <a:buFont typeface="Calibri" panose="020F0502020204030204" pitchFamily="34" charset="0"/>
              <a:buChar char="−"/>
            </a:pPr>
            <a:r>
              <a:rPr lang="en-GB" sz="2000" dirty="0">
                <a:latin typeface="Univers Next for HSBC Light" panose="020B0403030202020203" pitchFamily="34" charset="0"/>
              </a:rPr>
              <a:t>What is meant by a budget?</a:t>
            </a:r>
          </a:p>
          <a:p>
            <a:pPr marL="342900" indent="-342900" algn="l">
              <a:buClr>
                <a:srgbClr val="E30713"/>
              </a:buClr>
              <a:buFont typeface="Calibri" panose="020F0502020204030204" pitchFamily="34" charset="0"/>
              <a:buChar char="−"/>
            </a:pPr>
            <a:r>
              <a:rPr lang="en-GB" sz="2000" dirty="0">
                <a:latin typeface="Univers Next for HSBC Light" panose="020B0403030202020203" pitchFamily="34" charset="0"/>
              </a:rPr>
              <a:t>Why is it important to stick to a budget?</a:t>
            </a:r>
          </a:p>
          <a:p>
            <a:pPr marL="342900" indent="-342900" algn="l">
              <a:buClr>
                <a:srgbClr val="E30713"/>
              </a:buClr>
              <a:buFont typeface="Calibri" panose="020F0502020204030204" pitchFamily="34" charset="0"/>
              <a:buChar char="−"/>
            </a:pPr>
            <a:r>
              <a:rPr lang="en-GB" sz="2000" dirty="0">
                <a:latin typeface="Univers Next for HSBC Light" panose="020B0403030202020203" pitchFamily="34" charset="0"/>
              </a:rPr>
              <a:t>What options do we have if we are struggling to keep to a budget?</a:t>
            </a:r>
          </a:p>
          <a:p>
            <a:endParaRPr lang="en-GB" b="1" dirty="0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3C8A6D49-1839-4C70-AC8D-40E37075D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178" y="1371599"/>
            <a:ext cx="1098223" cy="109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408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F6FC57-3C4A-B44F-9554-1E84BFE30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1C9B83-7B28-4A86-9A3C-FABA7AA17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9593" y="238582"/>
            <a:ext cx="4781908" cy="63808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E60FBBF-A876-4706-A141-D79E2B17E2FD}"/>
              </a:ext>
            </a:extLst>
          </p:cNvPr>
          <p:cNvSpPr txBox="1"/>
          <p:nvPr/>
        </p:nvSpPr>
        <p:spPr>
          <a:xfrm>
            <a:off x="810705" y="1513126"/>
            <a:ext cx="400301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Univers" panose="020B0503020202020204" pitchFamily="34" charset="0"/>
              </a:rPr>
              <a:t>Planning a rugby festival</a:t>
            </a:r>
          </a:p>
          <a:p>
            <a:endParaRPr lang="en-GB" sz="2000" b="1" dirty="0">
              <a:latin typeface="Univers" panose="020B0503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GB" sz="2000" dirty="0">
                <a:latin typeface="Univers" panose="020B0503020202020204" pitchFamily="34" charset="0"/>
              </a:rPr>
              <a:t>What do we need to know?</a:t>
            </a:r>
          </a:p>
          <a:p>
            <a:pPr marL="342900" indent="-342900">
              <a:buFontTx/>
              <a:buChar char="-"/>
            </a:pPr>
            <a:r>
              <a:rPr lang="en-GB" sz="2000" dirty="0">
                <a:latin typeface="Univers" panose="020B0503020202020204" pitchFamily="34" charset="0"/>
              </a:rPr>
              <a:t>What is the key information?</a:t>
            </a:r>
          </a:p>
        </p:txBody>
      </p:sp>
    </p:spTree>
    <p:extLst>
      <p:ext uri="{BB962C8B-B14F-4D97-AF65-F5344CB8AC3E}">
        <p14:creationId xmlns:p14="http://schemas.microsoft.com/office/powerpoint/2010/main" val="530957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F6FC57-3C4A-B44F-9554-1E84BFE30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ontent Placeholder 11">
            <a:extLst>
              <a:ext uri="{FF2B5EF4-FFF2-40B4-BE49-F238E27FC236}">
                <a16:creationId xmlns:a16="http://schemas.microsoft.com/office/drawing/2014/main" id="{3116FD3F-8CA7-46E6-A9E3-6CB8BF4E4EB6}"/>
              </a:ext>
            </a:extLst>
          </p:cNvPr>
          <p:cNvSpPr txBox="1">
            <a:spLocks/>
          </p:cNvSpPr>
          <p:nvPr/>
        </p:nvSpPr>
        <p:spPr>
          <a:xfrm>
            <a:off x="1610412" y="179734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latin typeface="Univers Next for HSBC Light" panose="020B0403030202020203" pitchFamily="34" charset="0"/>
              </a:rPr>
              <a:t>Team Talk</a:t>
            </a:r>
          </a:p>
          <a:p>
            <a:pPr algn="l"/>
            <a:r>
              <a:rPr lang="en-US" sz="2000" dirty="0">
                <a:latin typeface="Univers Next for HSBC Light" panose="020B0403030202020203" pitchFamily="34" charset="0"/>
              </a:rPr>
              <a:t>Remembering needs and wants from lesson 2 think about:</a:t>
            </a:r>
          </a:p>
          <a:p>
            <a:pPr marL="342900" indent="-342900" algn="l">
              <a:buClr>
                <a:srgbClr val="E30713"/>
              </a:buClr>
              <a:buFont typeface="Calibri" panose="020F0502020204030204" pitchFamily="34" charset="0"/>
              <a:buChar char="−"/>
            </a:pPr>
            <a:r>
              <a:rPr lang="en-GB" sz="2000" dirty="0">
                <a:latin typeface="Univers Next for HSBC Light" panose="020B0403030202020203" pitchFamily="34" charset="0"/>
              </a:rPr>
              <a:t>What do you want?</a:t>
            </a:r>
          </a:p>
          <a:p>
            <a:pPr marL="342900" indent="-342900" algn="l">
              <a:buClr>
                <a:srgbClr val="E30713"/>
              </a:buClr>
              <a:buFont typeface="Calibri" panose="020F0502020204030204" pitchFamily="34" charset="0"/>
              <a:buChar char="−"/>
            </a:pPr>
            <a:r>
              <a:rPr lang="en-GB" sz="2000" dirty="0">
                <a:latin typeface="Univers Next for HSBC Light" panose="020B0403030202020203" pitchFamily="34" charset="0"/>
              </a:rPr>
              <a:t>What do you need?</a:t>
            </a:r>
          </a:p>
          <a:p>
            <a:pPr marL="342900" indent="-342900" algn="l">
              <a:buClr>
                <a:srgbClr val="E30713"/>
              </a:buClr>
              <a:buFont typeface="Calibri" panose="020F0502020204030204" pitchFamily="34" charset="0"/>
              <a:buChar char="−"/>
            </a:pPr>
            <a:r>
              <a:rPr lang="en-GB" sz="2000" dirty="0">
                <a:latin typeface="Univers Next for HSBC Light" panose="020B0403030202020203" pitchFamily="34" charset="0"/>
              </a:rPr>
              <a:t>What is most important and why?</a:t>
            </a:r>
          </a:p>
          <a:p>
            <a:endParaRPr lang="en-GB" dirty="0">
              <a:latin typeface="Univers Next for HSBC Light" panose="020B0403030202020203" pitchFamily="34" charset="0"/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0282E02E-5565-497E-A13F-4657B46961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178" y="1371599"/>
            <a:ext cx="1098223" cy="109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734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F6FC57-3C4A-B44F-9554-1E84BFE30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7C0B2048-4B08-4933-95F5-0BEB57F53A65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44A5C1-4B7C-40B6-BD97-9EDEB1F432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425" y="1764499"/>
            <a:ext cx="6909356" cy="45623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97A43B-8C32-4A6C-B31E-7A704565C6FF}"/>
              </a:ext>
            </a:extLst>
          </p:cNvPr>
          <p:cNvSpPr txBox="1"/>
          <p:nvPr/>
        </p:nvSpPr>
        <p:spPr>
          <a:xfrm>
            <a:off x="782425" y="1394671"/>
            <a:ext cx="6466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Univers Next for HSBC Light" panose="020B0403030202020203" pitchFamily="34" charset="0"/>
              </a:rPr>
              <a:t>Budget Plan</a:t>
            </a:r>
          </a:p>
        </p:txBody>
      </p:sp>
    </p:spTree>
    <p:extLst>
      <p:ext uri="{BB962C8B-B14F-4D97-AF65-F5344CB8AC3E}">
        <p14:creationId xmlns:p14="http://schemas.microsoft.com/office/powerpoint/2010/main" val="2136472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F6FC57-3C4A-B44F-9554-1E84BFE30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7C0B2048-4B08-4933-95F5-0BEB57F53A65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97A43B-8C32-4A6C-B31E-7A704565C6FF}"/>
              </a:ext>
            </a:extLst>
          </p:cNvPr>
          <p:cNvSpPr txBox="1"/>
          <p:nvPr/>
        </p:nvSpPr>
        <p:spPr>
          <a:xfrm>
            <a:off x="838200" y="1617752"/>
            <a:ext cx="740004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400" b="1" dirty="0">
                <a:latin typeface="Univers Next for HSBC Light" panose="020B0403030202020203" pitchFamily="34" charset="0"/>
              </a:rPr>
              <a:t>Budget Management</a:t>
            </a:r>
          </a:p>
          <a:p>
            <a:pPr marL="342900" indent="-342900">
              <a:spcBef>
                <a:spcPts val="1200"/>
              </a:spcBef>
              <a:buClr>
                <a:srgbClr val="E30713"/>
              </a:buClr>
              <a:buFont typeface="Calibri" panose="020F0502020204030204" pitchFamily="34" charset="0"/>
              <a:buChar char="−"/>
            </a:pPr>
            <a:r>
              <a:rPr lang="en-GB" sz="2000" dirty="0">
                <a:latin typeface="Univers Next for HSBC Light" panose="020B0403030202020203" pitchFamily="34" charset="0"/>
              </a:rPr>
              <a:t>Did you manage to stay within budget?</a:t>
            </a:r>
          </a:p>
          <a:p>
            <a:pPr marL="342900" indent="-342900">
              <a:spcBef>
                <a:spcPts val="1200"/>
              </a:spcBef>
              <a:buClr>
                <a:srgbClr val="E30713"/>
              </a:buClr>
              <a:buFont typeface="Calibri" panose="020F0502020204030204" pitchFamily="34" charset="0"/>
              <a:buChar char="−"/>
            </a:pPr>
            <a:r>
              <a:rPr lang="en-GB" sz="2000" dirty="0">
                <a:latin typeface="Univers Next for HSBC Light" panose="020B0403030202020203" pitchFamily="34" charset="0"/>
              </a:rPr>
              <a:t>If you are over budget how could you make savings?</a:t>
            </a:r>
          </a:p>
          <a:p>
            <a:pPr marL="342900" indent="-342900">
              <a:spcBef>
                <a:spcPts val="1200"/>
              </a:spcBef>
              <a:buClr>
                <a:srgbClr val="E30713"/>
              </a:buClr>
              <a:buFont typeface="Calibri" panose="020F0502020204030204" pitchFamily="34" charset="0"/>
              <a:buChar char="−"/>
            </a:pPr>
            <a:r>
              <a:rPr lang="en-GB" sz="2000" dirty="0">
                <a:latin typeface="Univers Next for HSBC Light" panose="020B0403030202020203" pitchFamily="34" charset="0"/>
              </a:rPr>
              <a:t>How does it feel when you can’t afford something?</a:t>
            </a:r>
          </a:p>
          <a:p>
            <a:pPr marL="342900" indent="-342900">
              <a:spcBef>
                <a:spcPts val="1200"/>
              </a:spcBef>
              <a:buClr>
                <a:srgbClr val="E30713"/>
              </a:buClr>
              <a:buFont typeface="Calibri" panose="020F0502020204030204" pitchFamily="34" charset="0"/>
              <a:buChar char="−"/>
            </a:pPr>
            <a:r>
              <a:rPr lang="en-GB" sz="2000" dirty="0">
                <a:latin typeface="Univers Next for HSBC Light" panose="020B0403030202020203" pitchFamily="34" charset="0"/>
              </a:rPr>
              <a:t>What might you do about that? </a:t>
            </a:r>
            <a:br>
              <a:rPr lang="en-GB" sz="2400" dirty="0">
                <a:latin typeface="Univers Next for HSBC Light" panose="020B0403030202020203" pitchFamily="34" charset="0"/>
              </a:rPr>
            </a:br>
            <a:endParaRPr lang="en-GB" sz="2400" b="1" dirty="0">
              <a:latin typeface="Univers Next for HSBC Light" panose="020B04030302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494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6833</TotalTime>
  <Words>212</Words>
  <Application>Microsoft Office PowerPoint</Application>
  <PresentationFormat>Widescreen</PresentationFormat>
  <Paragraphs>27</Paragraphs>
  <Slides>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Univers</vt:lpstr>
      <vt:lpstr>Univers Next for HSBC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</dc:creator>
  <cp:lastModifiedBy>Emma Mackenzie-Hogg</cp:lastModifiedBy>
  <cp:revision>37</cp:revision>
  <dcterms:created xsi:type="dcterms:W3CDTF">2021-04-16T10:19:33Z</dcterms:created>
  <dcterms:modified xsi:type="dcterms:W3CDTF">2021-05-04T15:47:19Z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a8e637f-7bb7-4040-a22f-4e3924ef3558_Enabled">
    <vt:lpwstr>true</vt:lpwstr>
  </property>
  <property fmtid="{D5CDD505-2E9C-101B-9397-08002B2CF9AE}" pid="3" name="MSIP_Label_0a8e637f-7bb7-4040-a22f-4e3924ef3558_SetDate">
    <vt:lpwstr>2021-04-27T11:47:04Z</vt:lpwstr>
  </property>
  <property fmtid="{D5CDD505-2E9C-101B-9397-08002B2CF9AE}" pid="4" name="MSIP_Label_0a8e637f-7bb7-4040-a22f-4e3924ef3558_Method">
    <vt:lpwstr>Privileged</vt:lpwstr>
  </property>
  <property fmtid="{D5CDD505-2E9C-101B-9397-08002B2CF9AE}" pid="5" name="MSIP_Label_0a8e637f-7bb7-4040-a22f-4e3924ef3558_Name">
    <vt:lpwstr>CLAINTERN</vt:lpwstr>
  </property>
  <property fmtid="{D5CDD505-2E9C-101B-9397-08002B2CF9AE}" pid="6" name="MSIP_Label_0a8e637f-7bb7-4040-a22f-4e3924ef3558_SiteId">
    <vt:lpwstr>e0fd434d-ba64-497b-90d2-859c472e1a92</vt:lpwstr>
  </property>
  <property fmtid="{D5CDD505-2E9C-101B-9397-08002B2CF9AE}" pid="7" name="MSIP_Label_0a8e637f-7bb7-4040-a22f-4e3924ef3558_ActionId">
    <vt:lpwstr>1919ea44-45d7-43b5-b625-ab69af1a744f</vt:lpwstr>
  </property>
  <property fmtid="{D5CDD505-2E9C-101B-9397-08002B2CF9AE}" pid="8" name="MSIP_Label_0a8e637f-7bb7-4040-a22f-4e3924ef3558_ContentBits">
    <vt:lpwstr>2</vt:lpwstr>
  </property>
  <property fmtid="{D5CDD505-2E9C-101B-9397-08002B2CF9AE}" pid="9" name="Classification">
    <vt:lpwstr>INTERNAL</vt:lpwstr>
  </property>
</Properties>
</file>