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1907" r:id="rId5"/>
    <p:sldId id="256" r:id="rId6"/>
    <p:sldId id="4334" r:id="rId7"/>
    <p:sldId id="4426" r:id="rId8"/>
    <p:sldId id="4429" r:id="rId9"/>
    <p:sldId id="4316" r:id="rId10"/>
    <p:sldId id="375" r:id="rId11"/>
    <p:sldId id="376" r:id="rId12"/>
    <p:sldId id="4434" r:id="rId13"/>
    <p:sldId id="4435" r:id="rId14"/>
    <p:sldId id="4436" r:id="rId15"/>
    <p:sldId id="4437" r:id="rId16"/>
    <p:sldId id="4438" r:id="rId17"/>
    <p:sldId id="378" r:id="rId18"/>
    <p:sldId id="4430" r:id="rId19"/>
    <p:sldId id="3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07FF2F-8777-FB31-0916-35A8E3EB6928}" name="Louise Gray" initials="LG" userId="S::louise.gray@youthsporttrust.org::cbbc03d5-57b0-4293-b10b-07f9dcfef049" providerId="AD"/>
  <p188:author id="{31DE1C85-5ED4-D691-557D-AEB14BDEC220}" name="Hannah Geis" initials="HG" userId="S::hannah.geis@youthsporttrust.org::e6fec029-a603-4fc0-b501-a70e8f0c6502" providerId="AD"/>
  <p188:author id="{0D4C5CA6-6D16-CC06-4BFD-3367121B7B4B}" name="Victoria Wells" initials="VW" userId="S::victoria.wells@youthsporttrust.org::08b334cb-fa47-4ec9-ac1d-47e2cb67617a" providerId="AD"/>
  <p188:author id="{B3ABD9A8-2D92-5EF4-AD3A-7DCFE5B9172C}" name="Alice Lambert" initials="AL" userId="S::alice.lambert@youthsporttrust.org::b70ab295-cd37-4594-b20d-1cf1f512d0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2AA"/>
    <a:srgbClr val="2CCCD3"/>
    <a:srgbClr val="FF5C39"/>
    <a:srgbClr val="FFEBE7"/>
    <a:srgbClr val="00B74F"/>
    <a:srgbClr val="E31C79"/>
    <a:srgbClr val="FEDB00"/>
    <a:srgbClr val="EBECFB"/>
    <a:srgbClr val="DFE0F9"/>
    <a:srgbClr val="9E48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87742" autoAdjust="0"/>
  </p:normalViewPr>
  <p:slideViewPr>
    <p:cSldViewPr snapToGrid="0">
      <p:cViewPr>
        <p:scale>
          <a:sx n="66" d="100"/>
          <a:sy n="66" d="100"/>
        </p:scale>
        <p:origin x="1176" y="1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Geis" userId="e6fec029-a603-4fc0-b501-a70e8f0c6502" providerId="ADAL" clId="{F680917D-99AE-480B-9DA8-4A2EAF3EC23F}"/>
    <pc:docChg chg="modSld">
      <pc:chgData name="Hannah Geis" userId="e6fec029-a603-4fc0-b501-a70e8f0c6502" providerId="ADAL" clId="{F680917D-99AE-480B-9DA8-4A2EAF3EC23F}" dt="2025-11-17T16:16:10.230" v="1" actId="2165"/>
      <pc:docMkLst>
        <pc:docMk/>
      </pc:docMkLst>
      <pc:sldChg chg="modSp mod">
        <pc:chgData name="Hannah Geis" userId="e6fec029-a603-4fc0-b501-a70e8f0c6502" providerId="ADAL" clId="{F680917D-99AE-480B-9DA8-4A2EAF3EC23F}" dt="2025-11-17T16:16:10.230" v="1" actId="2165"/>
        <pc:sldMkLst>
          <pc:docMk/>
          <pc:sldMk cId="1172307231" sldId="4430"/>
        </pc:sldMkLst>
        <pc:graphicFrameChg chg="modGraphic">
          <ac:chgData name="Hannah Geis" userId="e6fec029-a603-4fc0-b501-a70e8f0c6502" providerId="ADAL" clId="{F680917D-99AE-480B-9DA8-4A2EAF3EC23F}" dt="2025-11-17T16:16:10.230" v="1" actId="2165"/>
          <ac:graphicFrameMkLst>
            <pc:docMk/>
            <pc:sldMk cId="1172307231" sldId="4430"/>
            <ac:graphicFrameMk id="8" creationId="{63E58EAC-9F99-0BCD-E81D-BB57DBBA2B3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384206-6AF3-44FF-B385-C4CD838352E0}" type="datetimeFigureOut">
              <a:rPr lang="en-GB" smtClean="0"/>
              <a:t>17/11/2025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34D8B-1CBC-413B-A39F-2E3A5082F810}" type="slidenum">
              <a:rPr lang="en-GB" smtClean="0"/>
              <a:t>‹#›</a:t>
            </a:fld>
            <a:endParaRPr lang="en-GB" dirty="0"/>
          </a:p>
        </p:txBody>
      </p:sp>
    </p:spTree>
    <p:extLst>
      <p:ext uri="{BB962C8B-B14F-4D97-AF65-F5344CB8AC3E}">
        <p14:creationId xmlns:p14="http://schemas.microsoft.com/office/powerpoint/2010/main" val="882016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Vicci </a:t>
            </a:r>
          </a:p>
        </p:txBody>
      </p:sp>
      <p:sp>
        <p:nvSpPr>
          <p:cNvPr id="4" name="Slide Number Placeholder 3"/>
          <p:cNvSpPr>
            <a:spLocks noGrp="1"/>
          </p:cNvSpPr>
          <p:nvPr>
            <p:ph type="sldNum" sz="quarter" idx="5"/>
          </p:nvPr>
        </p:nvSpPr>
        <p:spPr/>
        <p:txBody>
          <a:bodyPr/>
          <a:lstStyle/>
          <a:p>
            <a:fld id="{4501A0F1-6387-944A-8EDE-D156E59E7AFE}" type="slidenum">
              <a:rPr lang="en-US" smtClean="0"/>
              <a:t>1</a:t>
            </a:fld>
            <a:endParaRPr lang="en-US" dirty="0"/>
          </a:p>
        </p:txBody>
      </p:sp>
    </p:spTree>
    <p:extLst>
      <p:ext uri="{BB962C8B-B14F-4D97-AF65-F5344CB8AC3E}">
        <p14:creationId xmlns:p14="http://schemas.microsoft.com/office/powerpoint/2010/main" val="4123099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037D9-2002-4FDE-A49F-58D1C80B7B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896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037D9-2002-4FDE-A49F-58D1C80B7B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769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4D953-635C-7F46-8CF7-FA49C7DA50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9192D6-69A2-94AC-1C60-DF0073FB15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D08DC0-1C07-CC35-0396-7FD20B891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6A3AFEE-73AF-0D4D-4137-F136FD2907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037D9-2002-4FDE-A49F-58D1C80B7B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7330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7580C-328F-E84F-C705-4D131C90AE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4EF8AE-BFF2-0621-BA67-C1BD31BEE4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6FB69E-A00F-C820-DF5D-FC452E6D2C5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7D0AED-22EC-F40C-7CFB-0D2F40969533}"/>
              </a:ext>
            </a:extLst>
          </p:cNvPr>
          <p:cNvSpPr>
            <a:spLocks noGrp="1"/>
          </p:cNvSpPr>
          <p:nvPr>
            <p:ph type="sldNum" sz="quarter" idx="5"/>
          </p:nvPr>
        </p:nvSpPr>
        <p:spPr/>
        <p:txBody>
          <a:bodyPr/>
          <a:lstStyle/>
          <a:p>
            <a:fld id="{4501A0F1-6387-944A-8EDE-D156E59E7AFE}" type="slidenum">
              <a:rPr lang="en-US" smtClean="0"/>
              <a:t>15</a:t>
            </a:fld>
            <a:endParaRPr lang="en-US" dirty="0"/>
          </a:p>
        </p:txBody>
      </p:sp>
    </p:spTree>
    <p:extLst>
      <p:ext uri="{BB962C8B-B14F-4D97-AF65-F5344CB8AC3E}">
        <p14:creationId xmlns:p14="http://schemas.microsoft.com/office/powerpoint/2010/main" val="779011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35DCF2-3B70-484E-8C82-5CDAC9DADF56}" type="slidenum">
              <a:rPr lang="en-GB" smtClean="0"/>
              <a:t>2</a:t>
            </a:fld>
            <a:endParaRPr lang="en-GB" dirty="0"/>
          </a:p>
        </p:txBody>
      </p:sp>
    </p:spTree>
    <p:extLst>
      <p:ext uri="{BB962C8B-B14F-4D97-AF65-F5344CB8AC3E}">
        <p14:creationId xmlns:p14="http://schemas.microsoft.com/office/powerpoint/2010/main" val="1311984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501A0F1-6387-944A-8EDE-D156E59E7AFE}" type="slidenum">
              <a:rPr lang="en-US" smtClean="0"/>
              <a:t>3</a:t>
            </a:fld>
            <a:endParaRPr lang="en-US" dirty="0"/>
          </a:p>
        </p:txBody>
      </p:sp>
    </p:spTree>
    <p:extLst>
      <p:ext uri="{BB962C8B-B14F-4D97-AF65-F5344CB8AC3E}">
        <p14:creationId xmlns:p14="http://schemas.microsoft.com/office/powerpoint/2010/main" val="561948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534D8B-1CBC-413B-A39F-2E3A5082F810}" type="slidenum">
              <a:rPr lang="en-GB" smtClean="0"/>
              <a:t>5</a:t>
            </a:fld>
            <a:endParaRPr lang="en-GB" dirty="0"/>
          </a:p>
        </p:txBody>
      </p:sp>
    </p:spTree>
    <p:extLst>
      <p:ext uri="{BB962C8B-B14F-4D97-AF65-F5344CB8AC3E}">
        <p14:creationId xmlns:p14="http://schemas.microsoft.com/office/powerpoint/2010/main" val="463353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037D9-2002-4FDE-A49F-58D1C80B7B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769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037D9-2002-4FDE-A49F-58D1C80B7B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896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037D9-2002-4FDE-A49F-58D1C80B7B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769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037D9-2002-4FDE-A49F-58D1C80B7B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896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037D9-2002-4FDE-A49F-58D1C80B7B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769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9A9E2-4FDC-A7CF-290A-E1E1751D926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3CEBAD4-145D-23A0-C200-72B066388D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5B5E287-F301-B861-C691-788C7944E483}"/>
              </a:ext>
            </a:extLst>
          </p:cNvPr>
          <p:cNvSpPr>
            <a:spLocks noGrp="1"/>
          </p:cNvSpPr>
          <p:nvPr>
            <p:ph type="dt" sz="half" idx="10"/>
          </p:nvPr>
        </p:nvSpPr>
        <p:spPr/>
        <p:txBody>
          <a:bodyPr/>
          <a:lstStyle/>
          <a:p>
            <a:fld id="{FD04EDE5-C21B-4736-B4AC-47696CDB76B1}" type="datetimeFigureOut">
              <a:rPr lang="en-GB" smtClean="0"/>
              <a:t>17/11/2025</a:t>
            </a:fld>
            <a:endParaRPr lang="en-GB" dirty="0"/>
          </a:p>
        </p:txBody>
      </p:sp>
      <p:sp>
        <p:nvSpPr>
          <p:cNvPr id="5" name="Footer Placeholder 4">
            <a:extLst>
              <a:ext uri="{FF2B5EF4-FFF2-40B4-BE49-F238E27FC236}">
                <a16:creationId xmlns:a16="http://schemas.microsoft.com/office/drawing/2014/main" id="{E26BC120-98F5-73C7-CDE3-8B80FB59E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61C0448-B58B-DC95-CD16-22F10B7487DE}"/>
              </a:ext>
            </a:extLst>
          </p:cNvPr>
          <p:cNvSpPr>
            <a:spLocks noGrp="1"/>
          </p:cNvSpPr>
          <p:nvPr>
            <p:ph type="sldNum" sz="quarter" idx="12"/>
          </p:nvPr>
        </p:nvSpPr>
        <p:spPr/>
        <p:txBody>
          <a:bodyPr/>
          <a:lstStyle/>
          <a:p>
            <a:fld id="{10151B73-11C5-49EF-AD9E-4693AF2A7BBF}" type="slidenum">
              <a:rPr lang="en-GB" smtClean="0"/>
              <a:t>‹#›</a:t>
            </a:fld>
            <a:endParaRPr lang="en-GB" dirty="0"/>
          </a:p>
        </p:txBody>
      </p:sp>
    </p:spTree>
    <p:extLst>
      <p:ext uri="{BB962C8B-B14F-4D97-AF65-F5344CB8AC3E}">
        <p14:creationId xmlns:p14="http://schemas.microsoft.com/office/powerpoint/2010/main" val="2790585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3DC58-C9D9-A5EE-6102-2BD0FE3AA5A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5039527-4B2A-FE6C-8A6C-C9A17B8B4E7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42CA4D-39C7-1CB2-8C4D-6B5F43D136EA}"/>
              </a:ext>
            </a:extLst>
          </p:cNvPr>
          <p:cNvSpPr>
            <a:spLocks noGrp="1"/>
          </p:cNvSpPr>
          <p:nvPr>
            <p:ph type="dt" sz="half" idx="10"/>
          </p:nvPr>
        </p:nvSpPr>
        <p:spPr/>
        <p:txBody>
          <a:bodyPr/>
          <a:lstStyle/>
          <a:p>
            <a:fld id="{FD04EDE5-C21B-4736-B4AC-47696CDB76B1}" type="datetimeFigureOut">
              <a:rPr lang="en-GB" smtClean="0"/>
              <a:t>17/11/2025</a:t>
            </a:fld>
            <a:endParaRPr lang="en-GB" dirty="0"/>
          </a:p>
        </p:txBody>
      </p:sp>
      <p:sp>
        <p:nvSpPr>
          <p:cNvPr id="5" name="Footer Placeholder 4">
            <a:extLst>
              <a:ext uri="{FF2B5EF4-FFF2-40B4-BE49-F238E27FC236}">
                <a16:creationId xmlns:a16="http://schemas.microsoft.com/office/drawing/2014/main" id="{4907AEDB-C98F-CC86-0A81-B191FA382D5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F2E7304-F480-B629-B730-970E7E12B5EE}"/>
              </a:ext>
            </a:extLst>
          </p:cNvPr>
          <p:cNvSpPr>
            <a:spLocks noGrp="1"/>
          </p:cNvSpPr>
          <p:nvPr>
            <p:ph type="sldNum" sz="quarter" idx="12"/>
          </p:nvPr>
        </p:nvSpPr>
        <p:spPr/>
        <p:txBody>
          <a:bodyPr/>
          <a:lstStyle/>
          <a:p>
            <a:fld id="{10151B73-11C5-49EF-AD9E-4693AF2A7BBF}" type="slidenum">
              <a:rPr lang="en-GB" smtClean="0"/>
              <a:t>‹#›</a:t>
            </a:fld>
            <a:endParaRPr lang="en-GB" dirty="0"/>
          </a:p>
        </p:txBody>
      </p:sp>
    </p:spTree>
    <p:extLst>
      <p:ext uri="{BB962C8B-B14F-4D97-AF65-F5344CB8AC3E}">
        <p14:creationId xmlns:p14="http://schemas.microsoft.com/office/powerpoint/2010/main" val="2366809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4AB7B0-C4A9-710A-9797-81258BB0648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BDC2B68-DDDB-B653-BA6E-882FF81CE52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B64F1C6-8DDA-BAED-32A0-D4367421B554}"/>
              </a:ext>
            </a:extLst>
          </p:cNvPr>
          <p:cNvSpPr>
            <a:spLocks noGrp="1"/>
          </p:cNvSpPr>
          <p:nvPr>
            <p:ph type="dt" sz="half" idx="10"/>
          </p:nvPr>
        </p:nvSpPr>
        <p:spPr/>
        <p:txBody>
          <a:bodyPr/>
          <a:lstStyle/>
          <a:p>
            <a:fld id="{FD04EDE5-C21B-4736-B4AC-47696CDB76B1}" type="datetimeFigureOut">
              <a:rPr lang="en-GB" smtClean="0"/>
              <a:t>17/11/2025</a:t>
            </a:fld>
            <a:endParaRPr lang="en-GB" dirty="0"/>
          </a:p>
        </p:txBody>
      </p:sp>
      <p:sp>
        <p:nvSpPr>
          <p:cNvPr id="5" name="Footer Placeholder 4">
            <a:extLst>
              <a:ext uri="{FF2B5EF4-FFF2-40B4-BE49-F238E27FC236}">
                <a16:creationId xmlns:a16="http://schemas.microsoft.com/office/drawing/2014/main" id="{F3E60269-74DC-0FB5-F64F-9E11B8E10B4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1EA2A38-16C4-78EB-3409-05ABEAA0321A}"/>
              </a:ext>
            </a:extLst>
          </p:cNvPr>
          <p:cNvSpPr>
            <a:spLocks noGrp="1"/>
          </p:cNvSpPr>
          <p:nvPr>
            <p:ph type="sldNum" sz="quarter" idx="12"/>
          </p:nvPr>
        </p:nvSpPr>
        <p:spPr/>
        <p:txBody>
          <a:bodyPr/>
          <a:lstStyle/>
          <a:p>
            <a:fld id="{10151B73-11C5-49EF-AD9E-4693AF2A7BBF}" type="slidenum">
              <a:rPr lang="en-GB" smtClean="0"/>
              <a:t>‹#›</a:t>
            </a:fld>
            <a:endParaRPr lang="en-GB" dirty="0"/>
          </a:p>
        </p:txBody>
      </p:sp>
    </p:spTree>
    <p:extLst>
      <p:ext uri="{BB962C8B-B14F-4D97-AF65-F5344CB8AC3E}">
        <p14:creationId xmlns:p14="http://schemas.microsoft.com/office/powerpoint/2010/main" val="1717850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FD306-4CA7-ED36-A8A0-679E3A316DE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9316F0A-7572-AE15-E47A-45F2D1D2DB2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C4E2060-95E1-FCBA-CCBA-AC1787040940}"/>
              </a:ext>
            </a:extLst>
          </p:cNvPr>
          <p:cNvSpPr>
            <a:spLocks noGrp="1"/>
          </p:cNvSpPr>
          <p:nvPr>
            <p:ph type="dt" sz="half" idx="10"/>
          </p:nvPr>
        </p:nvSpPr>
        <p:spPr/>
        <p:txBody>
          <a:bodyPr/>
          <a:lstStyle/>
          <a:p>
            <a:fld id="{FD04EDE5-C21B-4736-B4AC-47696CDB76B1}" type="datetimeFigureOut">
              <a:rPr lang="en-GB" smtClean="0"/>
              <a:t>17/11/2025</a:t>
            </a:fld>
            <a:endParaRPr lang="en-GB" dirty="0"/>
          </a:p>
        </p:txBody>
      </p:sp>
      <p:sp>
        <p:nvSpPr>
          <p:cNvPr id="5" name="Footer Placeholder 4">
            <a:extLst>
              <a:ext uri="{FF2B5EF4-FFF2-40B4-BE49-F238E27FC236}">
                <a16:creationId xmlns:a16="http://schemas.microsoft.com/office/drawing/2014/main" id="{074B1020-0C6B-A891-F7BB-EDFBDA9C0A0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16C6877-A1B5-F3E2-EF9B-14F70415706D}"/>
              </a:ext>
            </a:extLst>
          </p:cNvPr>
          <p:cNvSpPr>
            <a:spLocks noGrp="1"/>
          </p:cNvSpPr>
          <p:nvPr>
            <p:ph type="sldNum" sz="quarter" idx="12"/>
          </p:nvPr>
        </p:nvSpPr>
        <p:spPr/>
        <p:txBody>
          <a:bodyPr/>
          <a:lstStyle/>
          <a:p>
            <a:fld id="{10151B73-11C5-49EF-AD9E-4693AF2A7BBF}" type="slidenum">
              <a:rPr lang="en-GB" smtClean="0"/>
              <a:t>‹#›</a:t>
            </a:fld>
            <a:endParaRPr lang="en-GB" dirty="0"/>
          </a:p>
        </p:txBody>
      </p:sp>
    </p:spTree>
    <p:extLst>
      <p:ext uri="{BB962C8B-B14F-4D97-AF65-F5344CB8AC3E}">
        <p14:creationId xmlns:p14="http://schemas.microsoft.com/office/powerpoint/2010/main" val="269900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56605-25CD-CEC0-3CFA-0FAFB0AEA43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17B7483-595F-2D93-2772-27AB35D8F0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C05215C-496F-4AD0-720C-5C87996B5498}"/>
              </a:ext>
            </a:extLst>
          </p:cNvPr>
          <p:cNvSpPr>
            <a:spLocks noGrp="1"/>
          </p:cNvSpPr>
          <p:nvPr>
            <p:ph type="dt" sz="half" idx="10"/>
          </p:nvPr>
        </p:nvSpPr>
        <p:spPr/>
        <p:txBody>
          <a:bodyPr/>
          <a:lstStyle/>
          <a:p>
            <a:fld id="{FD04EDE5-C21B-4736-B4AC-47696CDB76B1}" type="datetimeFigureOut">
              <a:rPr lang="en-GB" smtClean="0"/>
              <a:t>17/11/2025</a:t>
            </a:fld>
            <a:endParaRPr lang="en-GB" dirty="0"/>
          </a:p>
        </p:txBody>
      </p:sp>
      <p:sp>
        <p:nvSpPr>
          <p:cNvPr id="5" name="Footer Placeholder 4">
            <a:extLst>
              <a:ext uri="{FF2B5EF4-FFF2-40B4-BE49-F238E27FC236}">
                <a16:creationId xmlns:a16="http://schemas.microsoft.com/office/drawing/2014/main" id="{8B6C2350-4112-0003-1389-1C83DEC91EE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D7AA0C4-3521-A994-7C0C-2D316F3EF4BF}"/>
              </a:ext>
            </a:extLst>
          </p:cNvPr>
          <p:cNvSpPr>
            <a:spLocks noGrp="1"/>
          </p:cNvSpPr>
          <p:nvPr>
            <p:ph type="sldNum" sz="quarter" idx="12"/>
          </p:nvPr>
        </p:nvSpPr>
        <p:spPr/>
        <p:txBody>
          <a:bodyPr/>
          <a:lstStyle/>
          <a:p>
            <a:fld id="{10151B73-11C5-49EF-AD9E-4693AF2A7BBF}" type="slidenum">
              <a:rPr lang="en-GB" smtClean="0"/>
              <a:t>‹#›</a:t>
            </a:fld>
            <a:endParaRPr lang="en-GB" dirty="0"/>
          </a:p>
        </p:txBody>
      </p:sp>
    </p:spTree>
    <p:extLst>
      <p:ext uri="{BB962C8B-B14F-4D97-AF65-F5344CB8AC3E}">
        <p14:creationId xmlns:p14="http://schemas.microsoft.com/office/powerpoint/2010/main" val="3101127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4536B-ACB1-BE7B-C4A4-A249D30846D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38EA3AC-AB0D-10FD-C202-C5D408B72DC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158D994-8FAB-F8A6-650E-2B5EB2A3C18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A836A96-5E36-B6E0-95D3-7ECAE2C0175A}"/>
              </a:ext>
            </a:extLst>
          </p:cNvPr>
          <p:cNvSpPr>
            <a:spLocks noGrp="1"/>
          </p:cNvSpPr>
          <p:nvPr>
            <p:ph type="dt" sz="half" idx="10"/>
          </p:nvPr>
        </p:nvSpPr>
        <p:spPr/>
        <p:txBody>
          <a:bodyPr/>
          <a:lstStyle/>
          <a:p>
            <a:fld id="{FD04EDE5-C21B-4736-B4AC-47696CDB76B1}" type="datetimeFigureOut">
              <a:rPr lang="en-GB" smtClean="0"/>
              <a:t>17/11/2025</a:t>
            </a:fld>
            <a:endParaRPr lang="en-GB" dirty="0"/>
          </a:p>
        </p:txBody>
      </p:sp>
      <p:sp>
        <p:nvSpPr>
          <p:cNvPr id="6" name="Footer Placeholder 5">
            <a:extLst>
              <a:ext uri="{FF2B5EF4-FFF2-40B4-BE49-F238E27FC236}">
                <a16:creationId xmlns:a16="http://schemas.microsoft.com/office/drawing/2014/main" id="{E251736A-4E91-998E-B599-72D75C784C6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7F3D53C-7843-74B0-EA90-958A63421B7B}"/>
              </a:ext>
            </a:extLst>
          </p:cNvPr>
          <p:cNvSpPr>
            <a:spLocks noGrp="1"/>
          </p:cNvSpPr>
          <p:nvPr>
            <p:ph type="sldNum" sz="quarter" idx="12"/>
          </p:nvPr>
        </p:nvSpPr>
        <p:spPr/>
        <p:txBody>
          <a:bodyPr/>
          <a:lstStyle/>
          <a:p>
            <a:fld id="{10151B73-11C5-49EF-AD9E-4693AF2A7BBF}" type="slidenum">
              <a:rPr lang="en-GB" smtClean="0"/>
              <a:t>‹#›</a:t>
            </a:fld>
            <a:endParaRPr lang="en-GB" dirty="0"/>
          </a:p>
        </p:txBody>
      </p:sp>
    </p:spTree>
    <p:extLst>
      <p:ext uri="{BB962C8B-B14F-4D97-AF65-F5344CB8AC3E}">
        <p14:creationId xmlns:p14="http://schemas.microsoft.com/office/powerpoint/2010/main" val="2067297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67B0F-95B9-F8B7-0850-EF2B4E3C0D0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BE84085D-E418-9E3D-61A1-AD7028FC36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6909481-71B3-A73E-F9ED-7399D54E8F2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A322F4D-E107-64B3-45F9-54064C81F0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F9D03A2-8CED-603A-E299-C658D07D0B8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8DF1F48-AFCA-CC31-BD29-EC9436418410}"/>
              </a:ext>
            </a:extLst>
          </p:cNvPr>
          <p:cNvSpPr>
            <a:spLocks noGrp="1"/>
          </p:cNvSpPr>
          <p:nvPr>
            <p:ph type="dt" sz="half" idx="10"/>
          </p:nvPr>
        </p:nvSpPr>
        <p:spPr/>
        <p:txBody>
          <a:bodyPr/>
          <a:lstStyle/>
          <a:p>
            <a:fld id="{FD04EDE5-C21B-4736-B4AC-47696CDB76B1}" type="datetimeFigureOut">
              <a:rPr lang="en-GB" smtClean="0"/>
              <a:t>17/11/2025</a:t>
            </a:fld>
            <a:endParaRPr lang="en-GB" dirty="0"/>
          </a:p>
        </p:txBody>
      </p:sp>
      <p:sp>
        <p:nvSpPr>
          <p:cNvPr id="8" name="Footer Placeholder 7">
            <a:extLst>
              <a:ext uri="{FF2B5EF4-FFF2-40B4-BE49-F238E27FC236}">
                <a16:creationId xmlns:a16="http://schemas.microsoft.com/office/drawing/2014/main" id="{2CFC3A8D-11F2-C299-0B26-21DBF74EC0E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9F57A058-3DBE-77C2-A366-D639A9A6D115}"/>
              </a:ext>
            </a:extLst>
          </p:cNvPr>
          <p:cNvSpPr>
            <a:spLocks noGrp="1"/>
          </p:cNvSpPr>
          <p:nvPr>
            <p:ph type="sldNum" sz="quarter" idx="12"/>
          </p:nvPr>
        </p:nvSpPr>
        <p:spPr/>
        <p:txBody>
          <a:bodyPr/>
          <a:lstStyle/>
          <a:p>
            <a:fld id="{10151B73-11C5-49EF-AD9E-4693AF2A7BBF}" type="slidenum">
              <a:rPr lang="en-GB" smtClean="0"/>
              <a:t>‹#›</a:t>
            </a:fld>
            <a:endParaRPr lang="en-GB" dirty="0"/>
          </a:p>
        </p:txBody>
      </p:sp>
    </p:spTree>
    <p:extLst>
      <p:ext uri="{BB962C8B-B14F-4D97-AF65-F5344CB8AC3E}">
        <p14:creationId xmlns:p14="http://schemas.microsoft.com/office/powerpoint/2010/main" val="3268621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81C80-6722-68A0-BA1B-F9576EC6182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9BE81FF-2485-09AC-2E24-3457C0D28D64}"/>
              </a:ext>
            </a:extLst>
          </p:cNvPr>
          <p:cNvSpPr>
            <a:spLocks noGrp="1"/>
          </p:cNvSpPr>
          <p:nvPr>
            <p:ph type="dt" sz="half" idx="10"/>
          </p:nvPr>
        </p:nvSpPr>
        <p:spPr/>
        <p:txBody>
          <a:bodyPr/>
          <a:lstStyle/>
          <a:p>
            <a:fld id="{FD04EDE5-C21B-4736-B4AC-47696CDB76B1}" type="datetimeFigureOut">
              <a:rPr lang="en-GB" smtClean="0"/>
              <a:t>17/11/2025</a:t>
            </a:fld>
            <a:endParaRPr lang="en-GB" dirty="0"/>
          </a:p>
        </p:txBody>
      </p:sp>
      <p:sp>
        <p:nvSpPr>
          <p:cNvPr id="4" name="Footer Placeholder 3">
            <a:extLst>
              <a:ext uri="{FF2B5EF4-FFF2-40B4-BE49-F238E27FC236}">
                <a16:creationId xmlns:a16="http://schemas.microsoft.com/office/drawing/2014/main" id="{AA0A8267-7E83-35C0-4F6D-8B23A1BDD9E7}"/>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62FC76B-7231-D42D-6A7B-AE7662488DDB}"/>
              </a:ext>
            </a:extLst>
          </p:cNvPr>
          <p:cNvSpPr>
            <a:spLocks noGrp="1"/>
          </p:cNvSpPr>
          <p:nvPr>
            <p:ph type="sldNum" sz="quarter" idx="12"/>
          </p:nvPr>
        </p:nvSpPr>
        <p:spPr/>
        <p:txBody>
          <a:bodyPr/>
          <a:lstStyle/>
          <a:p>
            <a:fld id="{10151B73-11C5-49EF-AD9E-4693AF2A7BBF}" type="slidenum">
              <a:rPr lang="en-GB" smtClean="0"/>
              <a:t>‹#›</a:t>
            </a:fld>
            <a:endParaRPr lang="en-GB" dirty="0"/>
          </a:p>
        </p:txBody>
      </p:sp>
    </p:spTree>
    <p:extLst>
      <p:ext uri="{BB962C8B-B14F-4D97-AF65-F5344CB8AC3E}">
        <p14:creationId xmlns:p14="http://schemas.microsoft.com/office/powerpoint/2010/main" val="4053364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C549BF-F4C3-A430-641F-043635766CA4}"/>
              </a:ext>
            </a:extLst>
          </p:cNvPr>
          <p:cNvSpPr>
            <a:spLocks noGrp="1"/>
          </p:cNvSpPr>
          <p:nvPr>
            <p:ph type="dt" sz="half" idx="10"/>
          </p:nvPr>
        </p:nvSpPr>
        <p:spPr/>
        <p:txBody>
          <a:bodyPr/>
          <a:lstStyle/>
          <a:p>
            <a:fld id="{FD04EDE5-C21B-4736-B4AC-47696CDB76B1}" type="datetimeFigureOut">
              <a:rPr lang="en-GB" smtClean="0"/>
              <a:t>17/11/2025</a:t>
            </a:fld>
            <a:endParaRPr lang="en-GB" dirty="0"/>
          </a:p>
        </p:txBody>
      </p:sp>
      <p:sp>
        <p:nvSpPr>
          <p:cNvPr id="3" name="Footer Placeholder 2">
            <a:extLst>
              <a:ext uri="{FF2B5EF4-FFF2-40B4-BE49-F238E27FC236}">
                <a16:creationId xmlns:a16="http://schemas.microsoft.com/office/drawing/2014/main" id="{062B05D8-571A-E1EC-2DC6-B90B1994BE1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62A8BF3-849C-4600-B664-DD18AD2B73E5}"/>
              </a:ext>
            </a:extLst>
          </p:cNvPr>
          <p:cNvSpPr>
            <a:spLocks noGrp="1"/>
          </p:cNvSpPr>
          <p:nvPr>
            <p:ph type="sldNum" sz="quarter" idx="12"/>
          </p:nvPr>
        </p:nvSpPr>
        <p:spPr/>
        <p:txBody>
          <a:bodyPr/>
          <a:lstStyle/>
          <a:p>
            <a:fld id="{10151B73-11C5-49EF-AD9E-4693AF2A7BBF}" type="slidenum">
              <a:rPr lang="en-GB" smtClean="0"/>
              <a:t>‹#›</a:t>
            </a:fld>
            <a:endParaRPr lang="en-GB" dirty="0"/>
          </a:p>
        </p:txBody>
      </p:sp>
    </p:spTree>
    <p:extLst>
      <p:ext uri="{BB962C8B-B14F-4D97-AF65-F5344CB8AC3E}">
        <p14:creationId xmlns:p14="http://schemas.microsoft.com/office/powerpoint/2010/main" val="3853951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624B8-E697-2B87-0D35-E5533BAB817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351CA7F-5910-2109-EA75-8D03A4FE60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3A3124D-CCE7-AE5E-F21B-3E157ADE77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E9B6DFA-9BB1-8EDD-D978-05FE4A31B2CC}"/>
              </a:ext>
            </a:extLst>
          </p:cNvPr>
          <p:cNvSpPr>
            <a:spLocks noGrp="1"/>
          </p:cNvSpPr>
          <p:nvPr>
            <p:ph type="dt" sz="half" idx="10"/>
          </p:nvPr>
        </p:nvSpPr>
        <p:spPr/>
        <p:txBody>
          <a:bodyPr/>
          <a:lstStyle/>
          <a:p>
            <a:fld id="{FD04EDE5-C21B-4736-B4AC-47696CDB76B1}" type="datetimeFigureOut">
              <a:rPr lang="en-GB" smtClean="0"/>
              <a:t>17/11/2025</a:t>
            </a:fld>
            <a:endParaRPr lang="en-GB" dirty="0"/>
          </a:p>
        </p:txBody>
      </p:sp>
      <p:sp>
        <p:nvSpPr>
          <p:cNvPr id="6" name="Footer Placeholder 5">
            <a:extLst>
              <a:ext uri="{FF2B5EF4-FFF2-40B4-BE49-F238E27FC236}">
                <a16:creationId xmlns:a16="http://schemas.microsoft.com/office/drawing/2014/main" id="{89558E8A-5D12-0611-C2CA-D7B54D41F89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06BE96E-766D-5B0F-4791-E97A01379DB7}"/>
              </a:ext>
            </a:extLst>
          </p:cNvPr>
          <p:cNvSpPr>
            <a:spLocks noGrp="1"/>
          </p:cNvSpPr>
          <p:nvPr>
            <p:ph type="sldNum" sz="quarter" idx="12"/>
          </p:nvPr>
        </p:nvSpPr>
        <p:spPr/>
        <p:txBody>
          <a:bodyPr/>
          <a:lstStyle/>
          <a:p>
            <a:fld id="{10151B73-11C5-49EF-AD9E-4693AF2A7BBF}" type="slidenum">
              <a:rPr lang="en-GB" smtClean="0"/>
              <a:t>‹#›</a:t>
            </a:fld>
            <a:endParaRPr lang="en-GB" dirty="0"/>
          </a:p>
        </p:txBody>
      </p:sp>
    </p:spTree>
    <p:extLst>
      <p:ext uri="{BB962C8B-B14F-4D97-AF65-F5344CB8AC3E}">
        <p14:creationId xmlns:p14="http://schemas.microsoft.com/office/powerpoint/2010/main" val="221748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02F7B-FDFD-C100-17A6-079DFDC62A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2F705EB-B61B-9735-1EEE-5F0EB78DA7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FD645E2-38E0-3EB5-21D9-D75D8BB77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28463B-92AA-E4F8-1038-7328446A6A26}"/>
              </a:ext>
            </a:extLst>
          </p:cNvPr>
          <p:cNvSpPr>
            <a:spLocks noGrp="1"/>
          </p:cNvSpPr>
          <p:nvPr>
            <p:ph type="dt" sz="half" idx="10"/>
          </p:nvPr>
        </p:nvSpPr>
        <p:spPr/>
        <p:txBody>
          <a:bodyPr/>
          <a:lstStyle/>
          <a:p>
            <a:fld id="{FD04EDE5-C21B-4736-B4AC-47696CDB76B1}" type="datetimeFigureOut">
              <a:rPr lang="en-GB" smtClean="0"/>
              <a:t>17/11/2025</a:t>
            </a:fld>
            <a:endParaRPr lang="en-GB" dirty="0"/>
          </a:p>
        </p:txBody>
      </p:sp>
      <p:sp>
        <p:nvSpPr>
          <p:cNvPr id="6" name="Footer Placeholder 5">
            <a:extLst>
              <a:ext uri="{FF2B5EF4-FFF2-40B4-BE49-F238E27FC236}">
                <a16:creationId xmlns:a16="http://schemas.microsoft.com/office/drawing/2014/main" id="{825DD138-7FBD-5C45-438F-90123C0C61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9FED70B-CAA1-6343-1D22-C9C62526114F}"/>
              </a:ext>
            </a:extLst>
          </p:cNvPr>
          <p:cNvSpPr>
            <a:spLocks noGrp="1"/>
          </p:cNvSpPr>
          <p:nvPr>
            <p:ph type="sldNum" sz="quarter" idx="12"/>
          </p:nvPr>
        </p:nvSpPr>
        <p:spPr/>
        <p:txBody>
          <a:bodyPr/>
          <a:lstStyle/>
          <a:p>
            <a:fld id="{10151B73-11C5-49EF-AD9E-4693AF2A7BBF}" type="slidenum">
              <a:rPr lang="en-GB" smtClean="0"/>
              <a:t>‹#›</a:t>
            </a:fld>
            <a:endParaRPr lang="en-GB" dirty="0"/>
          </a:p>
        </p:txBody>
      </p:sp>
    </p:spTree>
    <p:extLst>
      <p:ext uri="{BB962C8B-B14F-4D97-AF65-F5344CB8AC3E}">
        <p14:creationId xmlns:p14="http://schemas.microsoft.com/office/powerpoint/2010/main" val="164965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9AC544-9BC2-1153-FFE4-9F4C5CFB7E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A2CFE1C-F98E-69C1-B31F-B6EBC98222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33275BE-8DE0-F0F3-0574-C6B7C7C6BC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4EDE5-C21B-4736-B4AC-47696CDB76B1}" type="datetimeFigureOut">
              <a:rPr lang="en-GB" smtClean="0"/>
              <a:t>17/11/2025</a:t>
            </a:fld>
            <a:endParaRPr lang="en-GB" dirty="0"/>
          </a:p>
        </p:txBody>
      </p:sp>
      <p:sp>
        <p:nvSpPr>
          <p:cNvPr id="5" name="Footer Placeholder 4">
            <a:extLst>
              <a:ext uri="{FF2B5EF4-FFF2-40B4-BE49-F238E27FC236}">
                <a16:creationId xmlns:a16="http://schemas.microsoft.com/office/drawing/2014/main" id="{E483E8CB-7603-36AA-28E5-0B25469689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208C895C-C615-949F-BF7C-277BD6E9F4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151B73-11C5-49EF-AD9E-4693AF2A7BBF}" type="slidenum">
              <a:rPr lang="en-GB" smtClean="0"/>
              <a:t>‹#›</a:t>
            </a:fld>
            <a:endParaRPr lang="en-GB" dirty="0"/>
          </a:p>
        </p:txBody>
      </p:sp>
    </p:spTree>
    <p:extLst>
      <p:ext uri="{BB962C8B-B14F-4D97-AF65-F5344CB8AC3E}">
        <p14:creationId xmlns:p14="http://schemas.microsoft.com/office/powerpoint/2010/main" val="1646833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png"/><Relationship Id="rId7"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2.sv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png"/><Relationship Id="rId7"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2.sv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4.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3.gif"/><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46.gif"/><Relationship Id="rId3" Type="http://schemas.openxmlformats.org/officeDocument/2006/relationships/image" Target="../media/image4.png"/><Relationship Id="rId7"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2.sv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6.gif"/><Relationship Id="rId3" Type="http://schemas.openxmlformats.org/officeDocument/2006/relationships/image" Target="../media/image4.png"/><Relationship Id="rId7"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2.sv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hyperlink" Target="https://www.youthsporttrust.org/media/ni5jvtpf/mlb-first-pitch-programme_case-study-john-henry-newman-academy_110825.pdf" TargetMode="External"/><Relationship Id="rId13" Type="http://schemas.openxmlformats.org/officeDocument/2006/relationships/hyperlink" Target="https://www.youthsporttrust.org/media/4zmn4frk/mlb-first-pitch-programme_case-study-watling-street-primary-school_090725.pdf" TargetMode="External"/><Relationship Id="rId3" Type="http://schemas.openxmlformats.org/officeDocument/2006/relationships/image" Target="../media/image1.png"/><Relationship Id="rId7" Type="http://schemas.openxmlformats.org/officeDocument/2006/relationships/image" Target="../media/image48.svg"/><Relationship Id="rId12" Type="http://schemas.openxmlformats.org/officeDocument/2006/relationships/hyperlink" Target="https://www.youthsporttrust.org/media/bssowm4m/mlb-first-pitch-programme_case-study-pelsall-village-school_090725.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hyperlink" Target="https://www.youthsporttrust.org/media/gx5dsuqr/mlb-first-pitch-programme_case-study-greenfield-primary-school_090725.pdf" TargetMode="External"/><Relationship Id="rId5" Type="http://schemas.openxmlformats.org/officeDocument/2006/relationships/image" Target="../media/image3.gif"/><Relationship Id="rId10" Type="http://schemas.openxmlformats.org/officeDocument/2006/relationships/hyperlink" Target="https://www.youthsporttrust.org/media/eivb1j4y/mlb-first-pitch-programme_case-study-goldsmith-primary-academy_090725.pdf" TargetMode="External"/><Relationship Id="rId4" Type="http://schemas.openxmlformats.org/officeDocument/2006/relationships/image" Target="../media/image2.png"/><Relationship Id="rId9" Type="http://schemas.openxmlformats.org/officeDocument/2006/relationships/hyperlink" Target="https://www.youthsporttrust.org/media/gibhtgps/mlb-first-pitch-programme_case-study-pegasus-primary-school_110825.pdf"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26" Type="http://schemas.openxmlformats.org/officeDocument/2006/relationships/image" Target="../media/image26.svg"/><Relationship Id="rId3" Type="http://schemas.openxmlformats.org/officeDocument/2006/relationships/image" Target="../media/image4.png"/><Relationship Id="rId21" Type="http://schemas.openxmlformats.org/officeDocument/2006/relationships/image" Target="../media/image21.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5"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svg"/><Relationship Id="rId24" Type="http://schemas.openxmlformats.org/officeDocument/2006/relationships/image" Target="../media/image24.jpg"/><Relationship Id="rId5" Type="http://schemas.openxmlformats.org/officeDocument/2006/relationships/image" Target="../media/image5.png"/><Relationship Id="rId15" Type="http://schemas.openxmlformats.org/officeDocument/2006/relationships/image" Target="../media/image15.svg"/><Relationship Id="rId23" Type="http://schemas.openxmlformats.org/officeDocument/2006/relationships/image" Target="../media/image23.svg"/><Relationship Id="rId28" Type="http://schemas.openxmlformats.org/officeDocument/2006/relationships/image" Target="../media/image28.sv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2.png"/><Relationship Id="rId9" Type="http://schemas.openxmlformats.org/officeDocument/2006/relationships/image" Target="../media/image9.sv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sv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hyperlink" Target="https://www.ons.gov.uk/census" TargetMode="External"/><Relationship Id="rId3" Type="http://schemas.openxmlformats.org/officeDocument/2006/relationships/image" Target="../media/image1.png"/><Relationship Id="rId7" Type="http://schemas.openxmlformats.org/officeDocument/2006/relationships/image" Target="../media/image34.svg"/><Relationship Id="rId12" Type="http://schemas.openxmlformats.org/officeDocument/2006/relationships/hyperlink" Target="https://www.gov.uk/government/publications/pupil-premium-allocations-and-conditions-of-grant-2025-to-2026"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hyperlink" Target="https://explore-education-statistics.service.gov.uk/find-statistics/special-educational-needs-in-england" TargetMode="External"/><Relationship Id="rId5" Type="http://schemas.openxmlformats.org/officeDocument/2006/relationships/image" Target="../media/image32.svg"/><Relationship Id="rId15" Type="http://schemas.openxmlformats.org/officeDocument/2006/relationships/image" Target="../media/image36.svg"/><Relationship Id="rId10" Type="http://schemas.openxmlformats.org/officeDocument/2006/relationships/hyperlink" Target="https://explore-education-statistics.service.gov.uk/find-statistics/school-pupils-and-their-characteristics" TargetMode="External"/><Relationship Id="rId4" Type="http://schemas.openxmlformats.org/officeDocument/2006/relationships/image" Target="../media/image31.png"/><Relationship Id="rId9" Type="http://schemas.openxmlformats.org/officeDocument/2006/relationships/image" Target="../media/image3.gif"/><Relationship Id="rId1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png"/><Relationship Id="rId7"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2.sv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png"/><Relationship Id="rId7"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2.sv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png"/><Relationship Id="rId7"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2.sv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EECAF493-C86E-4231-8FD7-780558F55C44}"/>
              </a:ext>
            </a:extLst>
          </p:cNvPr>
          <p:cNvPicPr>
            <a:picLocks noChangeAspect="1"/>
          </p:cNvPicPr>
          <p:nvPr/>
        </p:nvPicPr>
        <p:blipFill>
          <a:blip r:embed="rId3"/>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E233EA63-047A-4191-AA7F-4B6A6E6E29FF}"/>
              </a:ext>
            </a:extLst>
          </p:cNvPr>
          <p:cNvSpPr/>
          <p:nvPr/>
        </p:nvSpPr>
        <p:spPr>
          <a:xfrm>
            <a:off x="156972" y="158400"/>
            <a:ext cx="11878056" cy="5110286"/>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lIns="83953" tIns="41977" rIns="83953" bIns="41977" rtlCol="0" anchor="ctr"/>
          <a:lstStyle/>
          <a:p>
            <a:pPr algn="ctr" defTabSz="957682"/>
            <a:endParaRPr lang="en-GB" dirty="0">
              <a:solidFill>
                <a:prstClr val="white"/>
              </a:solidFill>
              <a:latin typeface="HelveticaNeueLT Std Thin"/>
            </a:endParaRPr>
          </a:p>
        </p:txBody>
      </p:sp>
      <p:sp>
        <p:nvSpPr>
          <p:cNvPr id="4" name="TextBox 7">
            <a:extLst>
              <a:ext uri="{FF2B5EF4-FFF2-40B4-BE49-F238E27FC236}">
                <a16:creationId xmlns:a16="http://schemas.microsoft.com/office/drawing/2014/main" id="{B1E38101-8225-4249-AF09-42CB0E134141}"/>
              </a:ext>
            </a:extLst>
          </p:cNvPr>
          <p:cNvSpPr txBox="1">
            <a:spLocks noChangeArrowheads="1"/>
          </p:cNvSpPr>
          <p:nvPr/>
        </p:nvSpPr>
        <p:spPr bwMode="auto">
          <a:xfrm>
            <a:off x="298476" y="2459505"/>
            <a:ext cx="11192798"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6000" b="1" dirty="0">
                <a:solidFill>
                  <a:schemeClr val="bg1"/>
                </a:solidFill>
                <a:latin typeface="Arial"/>
                <a:ea typeface="ＭＳ Ｐゴシック"/>
                <a:cs typeface="Arial"/>
              </a:rPr>
              <a:t>MLB First Pitch</a:t>
            </a:r>
          </a:p>
          <a:p>
            <a:pPr eaLnBrk="1" hangingPunct="1"/>
            <a:r>
              <a:rPr lang="en-GB" sz="4000" dirty="0">
                <a:solidFill>
                  <a:schemeClr val="bg1"/>
                </a:solidFill>
                <a:cs typeface="Arial" charset="0"/>
              </a:rPr>
              <a:t>Impact &amp; Stories (2024/2025)</a:t>
            </a:r>
          </a:p>
          <a:p>
            <a:pPr eaLnBrk="1" hangingPunct="1"/>
            <a:r>
              <a:rPr lang="en-GB" sz="2000" dirty="0">
                <a:solidFill>
                  <a:schemeClr val="bg1"/>
                </a:solidFill>
                <a:cs typeface="Arial" charset="0"/>
              </a:rPr>
              <a:t>Produced by the Youth Sport Trust Research and Insight Team</a:t>
            </a:r>
          </a:p>
        </p:txBody>
      </p:sp>
      <p:pic>
        <p:nvPicPr>
          <p:cNvPr id="1028" name="Picture 4" descr="Major League Baseball - Wikipedia">
            <a:extLst>
              <a:ext uri="{FF2B5EF4-FFF2-40B4-BE49-F238E27FC236}">
                <a16:creationId xmlns:a16="http://schemas.microsoft.com/office/drawing/2014/main" id="{076E23BC-5034-5DFD-2F0B-6D2AD1B6CB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1206" y="5824039"/>
            <a:ext cx="1376779" cy="7446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bout | What is BaseballSoftballUK? | BaseballSoftballUK">
            <a:extLst>
              <a:ext uri="{FF2B5EF4-FFF2-40B4-BE49-F238E27FC236}">
                <a16:creationId xmlns:a16="http://schemas.microsoft.com/office/drawing/2014/main" id="{4D9CC65D-6E33-9AE9-DD72-40C39C5C46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4610" y="5920763"/>
            <a:ext cx="1456959" cy="674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04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with low confidence">
            <a:extLst>
              <a:ext uri="{FF2B5EF4-FFF2-40B4-BE49-F238E27FC236}">
                <a16:creationId xmlns:a16="http://schemas.microsoft.com/office/drawing/2014/main" id="{C86C2575-6AB4-8043-A90F-AB3D8A543E2B}"/>
              </a:ext>
            </a:extLst>
          </p:cNvPr>
          <p:cNvPicPr>
            <a:picLocks noChangeAspect="1"/>
          </p:cNvPicPr>
          <p:nvPr/>
        </p:nvPicPr>
        <p:blipFill>
          <a:blip r:embed="rId3"/>
          <a:stretch>
            <a:fillRect/>
          </a:stretch>
        </p:blipFill>
        <p:spPr>
          <a:xfrm>
            <a:off x="4504" y="-2991"/>
            <a:ext cx="12192000" cy="6858000"/>
          </a:xfrm>
          <a:prstGeom prst="rect">
            <a:avLst/>
          </a:prstGeom>
        </p:spPr>
      </p:pic>
      <p:sp>
        <p:nvSpPr>
          <p:cNvPr id="8" name="TextBox 7">
            <a:extLst>
              <a:ext uri="{FF2B5EF4-FFF2-40B4-BE49-F238E27FC236}">
                <a16:creationId xmlns:a16="http://schemas.microsoft.com/office/drawing/2014/main" id="{70BA9C3A-933B-A600-1D2C-D78B04A4E6C5}"/>
              </a:ext>
            </a:extLst>
          </p:cNvPr>
          <p:cNvSpPr txBox="1"/>
          <p:nvPr/>
        </p:nvSpPr>
        <p:spPr>
          <a:xfrm>
            <a:off x="256355" y="2654933"/>
            <a:ext cx="10577572" cy="1566386"/>
          </a:xfrm>
          <a:prstGeom prst="roundRect">
            <a:avLst/>
          </a:prstGeom>
          <a:solidFill>
            <a:srgbClr val="FF5C3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Have there been any successes? Have you seen the pupils develop through/following the programme?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The introduction of baseball has significantly enhanced our pupils’ striking and fielding abilities. Furthermore, we successfully integrated cross-curricular links such as using maths for scoring games and exploring the global reach of baseball through geography lessons. A particular highlight was hosting an intra-school baseball competition where team colours competed for the inter-house baseball trophy. Another highlight was hosting a borough-wide School Games Baseball League Day at our school, supported by Will from the local club, Greenwich Giants. Will brought expert knowledge and enthusiasm to the day and has remained a valuable connection throughout the year. We are also incredibly grateful to Sue Allsop, our School Games Organiser, who has worked tirelessly to bring schools together and establish a strong baseball presence in the borough since the programme began.</a:t>
            </a: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Aptos" panose="020B00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A498D16-ABB2-0216-1580-6DA68E25B4ED}"/>
              </a:ext>
            </a:extLst>
          </p:cNvPr>
          <p:cNvSpPr txBox="1"/>
          <p:nvPr/>
        </p:nvSpPr>
        <p:spPr>
          <a:xfrm>
            <a:off x="256355" y="4420834"/>
            <a:ext cx="10577572" cy="1157764"/>
          </a:xfrm>
          <a:prstGeom prst="roundRect">
            <a:avLst/>
          </a:prstGeom>
          <a:solidFill>
            <a:srgbClr val="00B74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are your next steps and plans to continue? Have you connected with a community club?</a:t>
            </a: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Looking ahead, we aim to continue strengthening our relationships with the Greenwich Giants and our SGO to ensure baseball remains a growing part of our school and wider borough sporting landscape. We are committed to further embedding the sport in our curriculum and to offering our pupils continued access to high-quality coaching, competitions, and enrichment opportunities. We will continue any First Pitch programmes and anything they have to offer.</a:t>
            </a: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9F3842D1-FE64-9579-070C-ABA38E3B17A3}"/>
              </a:ext>
            </a:extLst>
          </p:cNvPr>
          <p:cNvSpPr txBox="1"/>
          <p:nvPr/>
        </p:nvSpPr>
        <p:spPr>
          <a:xfrm>
            <a:off x="10093911" y="370227"/>
            <a:ext cx="209808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5C39"/>
                </a:solidFill>
                <a:effectLst/>
                <a:uLnTx/>
                <a:uFillTx/>
                <a:latin typeface="Arial" panose="020B0604020202020204" pitchFamily="34" charset="0"/>
                <a:ea typeface="+mn-ea"/>
                <a:cs typeface="Arial" panose="020B0604020202020204" pitchFamily="34" charset="0"/>
              </a:rPr>
              <a:t>Bexleyheath, Kent</a:t>
            </a:r>
          </a:p>
        </p:txBody>
      </p:sp>
      <p:pic>
        <p:nvPicPr>
          <p:cNvPr id="13" name="Graphic 12" descr="Marker with solid fill">
            <a:extLst>
              <a:ext uri="{FF2B5EF4-FFF2-40B4-BE49-F238E27FC236}">
                <a16:creationId xmlns:a16="http://schemas.microsoft.com/office/drawing/2014/main" id="{67660187-C75B-0CFC-6722-D1A47A3287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67007" y="205497"/>
            <a:ext cx="494706" cy="494706"/>
          </a:xfrm>
          <a:prstGeom prst="rect">
            <a:avLst/>
          </a:prstGeom>
        </p:spPr>
      </p:pic>
      <p:pic>
        <p:nvPicPr>
          <p:cNvPr id="10" name="Picture 4" descr="Major League Baseball - Wikipedia">
            <a:extLst>
              <a:ext uri="{FF2B5EF4-FFF2-40B4-BE49-F238E27FC236}">
                <a16:creationId xmlns:a16="http://schemas.microsoft.com/office/drawing/2014/main" id="{8F8C1A72-1C3D-FF8E-B5A8-F252EA5B88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4537" y="5961010"/>
            <a:ext cx="1088208" cy="5885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bout | What is BaseballSoftballUK? | BaseballSoftballUK">
            <a:extLst>
              <a:ext uri="{FF2B5EF4-FFF2-40B4-BE49-F238E27FC236}">
                <a16:creationId xmlns:a16="http://schemas.microsoft.com/office/drawing/2014/main" id="{54D9962C-7922-E4B9-F512-EA40ACD095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3340" y="5970437"/>
            <a:ext cx="1273967" cy="58979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7D921E8-36D6-4B83-826D-3BFCD2D7C1CC}"/>
              </a:ext>
            </a:extLst>
          </p:cNvPr>
          <p:cNvSpPr txBox="1"/>
          <p:nvPr/>
        </p:nvSpPr>
        <p:spPr>
          <a:xfrm>
            <a:off x="256355" y="1297654"/>
            <a:ext cx="10568564" cy="1157764"/>
          </a:xfrm>
          <a:prstGeom prst="roundRect">
            <a:avLst/>
          </a:prstGeom>
          <a:solidFill>
            <a:srgbClr val="2CCCD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Have there been any challenges?</a:t>
            </a:r>
            <a:b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Our main challenge has been delivering a progressive and structured baseball curriculum that effectively caters to all age groups from Year 1 through to Year 6. As baseball was a completely new sport for most of our pupils, the learning curve was steep, and building a framework that supports continued development is an area we aim to improve going forward. Will Lintern from Greenwich Giants has supported us throughout the year with anything as a school we were unclear on.</a:t>
            </a: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4B521F16-CAC6-2D94-DD78-C6D63DA615F3}"/>
              </a:ext>
            </a:extLst>
          </p:cNvPr>
          <p:cNvSpPr txBox="1"/>
          <p:nvPr/>
        </p:nvSpPr>
        <p:spPr>
          <a:xfrm>
            <a:off x="1315392" y="184131"/>
            <a:ext cx="739257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Upton Primary School (2) </a:t>
            </a:r>
          </a:p>
        </p:txBody>
      </p:sp>
      <p:sp>
        <p:nvSpPr>
          <p:cNvPr id="6" name="TextBox 5">
            <a:extLst>
              <a:ext uri="{FF2B5EF4-FFF2-40B4-BE49-F238E27FC236}">
                <a16:creationId xmlns:a16="http://schemas.microsoft.com/office/drawing/2014/main" id="{4488EC89-3E5A-F259-264B-2488D8B76A90}"/>
              </a:ext>
            </a:extLst>
          </p:cNvPr>
          <p:cNvSpPr txBox="1"/>
          <p:nvPr/>
        </p:nvSpPr>
        <p:spPr>
          <a:xfrm>
            <a:off x="1315392" y="591288"/>
            <a:ext cx="67594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School Story</a:t>
            </a:r>
          </a:p>
        </p:txBody>
      </p:sp>
      <p:pic>
        <p:nvPicPr>
          <p:cNvPr id="14" name="Picture 2" descr="Upton Primary School (Fees &amp; Reviews) Bexley, England, London, United  Kingdom, Iris Avenue, Bexley, Kent">
            <a:extLst>
              <a:ext uri="{FF2B5EF4-FFF2-40B4-BE49-F238E27FC236}">
                <a16:creationId xmlns:a16="http://schemas.microsoft.com/office/drawing/2014/main" id="{867472FC-E4F2-50E1-0248-3FBCECB98C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355" y="145538"/>
            <a:ext cx="891500" cy="89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284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with low confidence">
            <a:extLst>
              <a:ext uri="{FF2B5EF4-FFF2-40B4-BE49-F238E27FC236}">
                <a16:creationId xmlns:a16="http://schemas.microsoft.com/office/drawing/2014/main" id="{C86C2575-6AB4-8043-A90F-AB3D8A543E2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472B75C-8960-2BA1-2E01-C36233A183A9}"/>
              </a:ext>
            </a:extLst>
          </p:cNvPr>
          <p:cNvSpPr txBox="1"/>
          <p:nvPr/>
        </p:nvSpPr>
        <p:spPr>
          <a:xfrm>
            <a:off x="1155154" y="184131"/>
            <a:ext cx="934504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King Edward VI Aston School – Hub School (1)</a:t>
            </a:r>
          </a:p>
        </p:txBody>
      </p:sp>
      <p:sp>
        <p:nvSpPr>
          <p:cNvPr id="7" name="TextBox 6">
            <a:extLst>
              <a:ext uri="{FF2B5EF4-FFF2-40B4-BE49-F238E27FC236}">
                <a16:creationId xmlns:a16="http://schemas.microsoft.com/office/drawing/2014/main" id="{F3456B4D-7D5A-E9A2-4DAA-6CD97BD6977C}"/>
              </a:ext>
            </a:extLst>
          </p:cNvPr>
          <p:cNvSpPr txBox="1"/>
          <p:nvPr/>
        </p:nvSpPr>
        <p:spPr>
          <a:xfrm>
            <a:off x="1155155" y="591288"/>
            <a:ext cx="67594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School Story</a:t>
            </a:r>
          </a:p>
        </p:txBody>
      </p:sp>
      <p:sp>
        <p:nvSpPr>
          <p:cNvPr id="8" name="TextBox 7">
            <a:extLst>
              <a:ext uri="{FF2B5EF4-FFF2-40B4-BE49-F238E27FC236}">
                <a16:creationId xmlns:a16="http://schemas.microsoft.com/office/drawing/2014/main" id="{70BA9C3A-933B-A600-1D2C-D78B04A4E6C5}"/>
              </a:ext>
            </a:extLst>
          </p:cNvPr>
          <p:cNvSpPr txBox="1"/>
          <p:nvPr/>
        </p:nvSpPr>
        <p:spPr>
          <a:xfrm>
            <a:off x="517236" y="1338834"/>
            <a:ext cx="10437091" cy="953453"/>
          </a:xfrm>
          <a:prstGeom prst="roundRect">
            <a:avLst/>
          </a:prstGeom>
          <a:solidFill>
            <a:srgbClr val="2CCCD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Context of your school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King Edward VI Aston School Sport Partnership is located in an area of high deprivation where most of our partner schools are located in areas of an IDACI score of 1 or 2. Young people often encounter barriers and challenges when taking part in sport and physical activity, particularly when the sport isn’t traditionally played in the area. With this in mind, baseball is a relatively new sport for most of our schools.</a:t>
            </a:r>
          </a:p>
        </p:txBody>
      </p:sp>
      <p:sp>
        <p:nvSpPr>
          <p:cNvPr id="9" name="TextBox 8">
            <a:extLst>
              <a:ext uri="{FF2B5EF4-FFF2-40B4-BE49-F238E27FC236}">
                <a16:creationId xmlns:a16="http://schemas.microsoft.com/office/drawing/2014/main" id="{3A498D16-ABB2-0216-1580-6DA68E25B4ED}"/>
              </a:ext>
            </a:extLst>
          </p:cNvPr>
          <p:cNvSpPr txBox="1"/>
          <p:nvPr/>
        </p:nvSpPr>
        <p:spPr>
          <a:xfrm>
            <a:off x="517236" y="2463930"/>
            <a:ext cx="10437091" cy="953453"/>
          </a:xfrm>
          <a:prstGeom prst="roundRect">
            <a:avLst/>
          </a:prstGeom>
          <a:solidFill>
            <a:srgbClr val="FF5C3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Motivation to be part of the MLB First Pitch Programme?</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partnership wanted to allow young people in primary schools in the most deprived areas to access the sport of baseball and as a vehicle to support the development of fundamental movement skills. In addition, we wanted to give a local young people in one of our secondary schools the opportunity to complete the baseball leaders training and deliver a festival to our primary schools.</a:t>
            </a:r>
            <a:endParaRPr kumimoji="0" lang="en-GB"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0873D50F-A274-F19D-97FD-BE66C9A96898}"/>
              </a:ext>
            </a:extLst>
          </p:cNvPr>
          <p:cNvSpPr txBox="1"/>
          <p:nvPr/>
        </p:nvSpPr>
        <p:spPr>
          <a:xfrm>
            <a:off x="517236" y="3589026"/>
            <a:ext cx="10437091" cy="1362075"/>
          </a:xfrm>
          <a:prstGeom prst="roundRect">
            <a:avLst/>
          </a:prstGeom>
          <a:solidFill>
            <a:srgbClr val="00B74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Who have you involved? What have you delivered? </a:t>
            </a:r>
            <a:endParaRPr kumimoji="0" lang="en-US"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Primary schools that completed the MLB First Pitch training in 2023 were invited to a baseball festival along with schools in the partnership that had an IDACI score of 1 or 2 as statistically, these young people have fewer opportunities than their more affluent counterparts. These original schools were still delivering baseball in their schools. In total, 8 more schools are now part of the MLB First Pitch programme with us as well as the 14 original schools. Year 10 girls from King Edward VI Handsworth were trained to deliver some of the festival stations, which schools now have access to via their MLB resource pack. 14 girls delivered our festival in July 2025.</a:t>
            </a:r>
            <a:endPar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4B5A6928-CB64-1F97-2A29-524A4E9DAFC0}"/>
              </a:ext>
            </a:extLst>
          </p:cNvPr>
          <p:cNvSpPr txBox="1"/>
          <p:nvPr/>
        </p:nvSpPr>
        <p:spPr>
          <a:xfrm>
            <a:off x="10727261" y="211335"/>
            <a:ext cx="12376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5C39"/>
                </a:solidFill>
                <a:effectLst/>
                <a:uLnTx/>
                <a:uFillTx/>
                <a:latin typeface="Arial" panose="020B0604020202020204" pitchFamily="34" charset="0"/>
                <a:ea typeface="+mn-ea"/>
                <a:cs typeface="Arial" panose="020B0604020202020204" pitchFamily="34" charset="0"/>
              </a:rPr>
              <a:t>Aston, Birmingham</a:t>
            </a:r>
          </a:p>
        </p:txBody>
      </p:sp>
      <p:pic>
        <p:nvPicPr>
          <p:cNvPr id="6" name="Graphic 5" descr="Marker with solid fill">
            <a:extLst>
              <a:ext uri="{FF2B5EF4-FFF2-40B4-BE49-F238E27FC236}">
                <a16:creationId xmlns:a16="http://schemas.microsoft.com/office/drawing/2014/main" id="{5FB9F481-065D-1BD7-FD76-60146777E2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41095" y="205497"/>
            <a:ext cx="494706" cy="494706"/>
          </a:xfrm>
          <a:prstGeom prst="rect">
            <a:avLst/>
          </a:prstGeom>
        </p:spPr>
      </p:pic>
      <p:pic>
        <p:nvPicPr>
          <p:cNvPr id="10" name="Picture 4" descr="Major League Baseball - Wikipedia">
            <a:extLst>
              <a:ext uri="{FF2B5EF4-FFF2-40B4-BE49-F238E27FC236}">
                <a16:creationId xmlns:a16="http://schemas.microsoft.com/office/drawing/2014/main" id="{0342761F-0CAC-D378-6FFE-7D5CCD5274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4537" y="5961010"/>
            <a:ext cx="1088208" cy="5885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bout | What is BaseballSoftballUK? | BaseballSoftballUK">
            <a:extLst>
              <a:ext uri="{FF2B5EF4-FFF2-40B4-BE49-F238E27FC236}">
                <a16:creationId xmlns:a16="http://schemas.microsoft.com/office/drawing/2014/main" id="{4873E6B1-8472-1E62-5F6D-FBD0C0DFC7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3340" y="5970437"/>
            <a:ext cx="1273967" cy="5897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ing Edward VI Aston School - Wikipedia">
            <a:extLst>
              <a:ext uri="{FF2B5EF4-FFF2-40B4-BE49-F238E27FC236}">
                <a16:creationId xmlns:a16="http://schemas.microsoft.com/office/drawing/2014/main" id="{2F6A08CE-1701-4CC6-9686-B75E61A2D7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19" y="-113041"/>
            <a:ext cx="1445769" cy="1434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934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with low confidence">
            <a:extLst>
              <a:ext uri="{FF2B5EF4-FFF2-40B4-BE49-F238E27FC236}">
                <a16:creationId xmlns:a16="http://schemas.microsoft.com/office/drawing/2014/main" id="{C86C2575-6AB4-8043-A90F-AB3D8A543E2B}"/>
              </a:ext>
            </a:extLst>
          </p:cNvPr>
          <p:cNvPicPr>
            <a:picLocks noChangeAspect="1"/>
          </p:cNvPicPr>
          <p:nvPr/>
        </p:nvPicPr>
        <p:blipFill>
          <a:blip r:embed="rId3"/>
          <a:stretch>
            <a:fillRect/>
          </a:stretch>
        </p:blipFill>
        <p:spPr>
          <a:xfrm>
            <a:off x="4504" y="6737"/>
            <a:ext cx="12192000" cy="6858000"/>
          </a:xfrm>
          <a:prstGeom prst="rect">
            <a:avLst/>
          </a:prstGeom>
        </p:spPr>
      </p:pic>
      <p:sp>
        <p:nvSpPr>
          <p:cNvPr id="8" name="TextBox 7">
            <a:extLst>
              <a:ext uri="{FF2B5EF4-FFF2-40B4-BE49-F238E27FC236}">
                <a16:creationId xmlns:a16="http://schemas.microsoft.com/office/drawing/2014/main" id="{70BA9C3A-933B-A600-1D2C-D78B04A4E6C5}"/>
              </a:ext>
            </a:extLst>
          </p:cNvPr>
          <p:cNvSpPr txBox="1"/>
          <p:nvPr/>
        </p:nvSpPr>
        <p:spPr>
          <a:xfrm>
            <a:off x="517236" y="2467723"/>
            <a:ext cx="10437091" cy="953453"/>
          </a:xfrm>
          <a:prstGeom prst="roundRect">
            <a:avLst/>
          </a:prstGeom>
          <a:solidFill>
            <a:srgbClr val="FF5C3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Have there been any successes?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Aptos" panose="020B0004020202020204" pitchFamily="34" charset="0"/>
                <a:cs typeface="Arial" panose="020B0604020202020204" pitchFamily="34" charset="0"/>
              </a:rPr>
              <a:t>The partnership has retained all the schools from year 1 of the programme who are now delivering baseball within their schools. In addition, we have trained 14 young leaders to deliver the content from the resource cards to other young people in their area. The leaders reported that their confidence grew throughout the event, and they were very likely to volunteer if another opportunity arose to deliver another baseball festival.</a:t>
            </a:r>
          </a:p>
        </p:txBody>
      </p:sp>
      <p:sp>
        <p:nvSpPr>
          <p:cNvPr id="9" name="TextBox 8">
            <a:extLst>
              <a:ext uri="{FF2B5EF4-FFF2-40B4-BE49-F238E27FC236}">
                <a16:creationId xmlns:a16="http://schemas.microsoft.com/office/drawing/2014/main" id="{3A498D16-ABB2-0216-1580-6DA68E25B4ED}"/>
              </a:ext>
            </a:extLst>
          </p:cNvPr>
          <p:cNvSpPr txBox="1"/>
          <p:nvPr/>
        </p:nvSpPr>
        <p:spPr>
          <a:xfrm>
            <a:off x="517236" y="3658022"/>
            <a:ext cx="10437091" cy="1157764"/>
          </a:xfrm>
          <a:prstGeom prst="roundRect">
            <a:avLst/>
          </a:prstGeom>
          <a:solidFill>
            <a:srgbClr val="00B74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are your next steps and plans to continue? Have you connected with a community club?</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As a result of the MLB First Pitch festival in July 2025, we have now connected with our local club, Birmingham Baseball Club and they have forwarded information on their baseball sessions for 7–14-year-olds. All schools have received this information as an exit route for their young people. We have another festival planned for June 2026 with the hope that we can recruit 4 more schools. The focus next year will be to split the festival into a skills-based morning and a games-based afternoon session so young people can put their skills into action.</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DE0D2252-F146-ECE4-0792-DE9E57C2C2F4}"/>
              </a:ext>
            </a:extLst>
          </p:cNvPr>
          <p:cNvSpPr txBox="1"/>
          <p:nvPr/>
        </p:nvSpPr>
        <p:spPr>
          <a:xfrm>
            <a:off x="1155154" y="184131"/>
            <a:ext cx="94112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King Edward VI Aston School – Hub School (2)</a:t>
            </a:r>
          </a:p>
        </p:txBody>
      </p:sp>
      <p:sp>
        <p:nvSpPr>
          <p:cNvPr id="4" name="TextBox 3">
            <a:extLst>
              <a:ext uri="{FF2B5EF4-FFF2-40B4-BE49-F238E27FC236}">
                <a16:creationId xmlns:a16="http://schemas.microsoft.com/office/drawing/2014/main" id="{F5EB93F6-E002-A5B0-C0B6-37CF14B354F1}"/>
              </a:ext>
            </a:extLst>
          </p:cNvPr>
          <p:cNvSpPr txBox="1"/>
          <p:nvPr/>
        </p:nvSpPr>
        <p:spPr>
          <a:xfrm>
            <a:off x="1155155" y="591288"/>
            <a:ext cx="67594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School Story</a:t>
            </a:r>
          </a:p>
        </p:txBody>
      </p:sp>
      <p:pic>
        <p:nvPicPr>
          <p:cNvPr id="10" name="Picture 4" descr="Major League Baseball - Wikipedia">
            <a:extLst>
              <a:ext uri="{FF2B5EF4-FFF2-40B4-BE49-F238E27FC236}">
                <a16:creationId xmlns:a16="http://schemas.microsoft.com/office/drawing/2014/main" id="{8F8C1A72-1C3D-FF8E-B5A8-F252EA5B88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4537" y="5961010"/>
            <a:ext cx="1088208" cy="5885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bout | What is BaseballSoftballUK? | BaseballSoftballUK">
            <a:extLst>
              <a:ext uri="{FF2B5EF4-FFF2-40B4-BE49-F238E27FC236}">
                <a16:creationId xmlns:a16="http://schemas.microsoft.com/office/drawing/2014/main" id="{54D9962C-7922-E4B9-F512-EA40ACD095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3340" y="5970437"/>
            <a:ext cx="1273967" cy="5897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38C6D8-EB87-9C5C-126E-E4A0F83C7654}"/>
              </a:ext>
            </a:extLst>
          </p:cNvPr>
          <p:cNvSpPr txBox="1"/>
          <p:nvPr/>
        </p:nvSpPr>
        <p:spPr>
          <a:xfrm>
            <a:off x="517236" y="1526811"/>
            <a:ext cx="10437091" cy="749141"/>
          </a:xfrm>
          <a:prstGeom prst="roundRect">
            <a:avLst/>
          </a:prstGeom>
          <a:solidFill>
            <a:srgbClr val="2CCCD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Have there been any challenges?</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Some schools have difficulty getting to a festival that is off their school site as they do not have mini buses </a:t>
            </a:r>
            <a:r>
              <a:rPr lang="en-GB" sz="1200" dirty="0">
                <a:solidFill>
                  <a:prstClr val="white"/>
                </a:solidFill>
                <a:latin typeface="Arial" panose="020B0604020202020204" pitchFamily="34" charset="0"/>
                <a:cs typeface="Arial" panose="020B0604020202020204" pitchFamily="34" charset="0"/>
              </a:rPr>
              <a:t>or</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transport. We have flagged the online training to these schools, so they can still access the resources and support to deliver in their schools.</a:t>
            </a:r>
            <a:endPar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6" name="Picture 2" descr="King Edward VI Aston School - Wikipedia">
            <a:extLst>
              <a:ext uri="{FF2B5EF4-FFF2-40B4-BE49-F238E27FC236}">
                <a16:creationId xmlns:a16="http://schemas.microsoft.com/office/drawing/2014/main" id="{96C5EAB1-7536-8CE7-BA32-D658A128F1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19" y="-113041"/>
            <a:ext cx="1445769" cy="14342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FCDACBD-DFE5-D78C-A4A5-73636053C4E6}"/>
              </a:ext>
            </a:extLst>
          </p:cNvPr>
          <p:cNvSpPr txBox="1"/>
          <p:nvPr/>
        </p:nvSpPr>
        <p:spPr>
          <a:xfrm>
            <a:off x="10727261" y="211335"/>
            <a:ext cx="12376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5C39"/>
                </a:solidFill>
                <a:effectLst/>
                <a:uLnTx/>
                <a:uFillTx/>
                <a:latin typeface="Arial" panose="020B0604020202020204" pitchFamily="34" charset="0"/>
                <a:ea typeface="+mn-ea"/>
                <a:cs typeface="Arial" panose="020B0604020202020204" pitchFamily="34" charset="0"/>
              </a:rPr>
              <a:t>Aston, Birmingham</a:t>
            </a:r>
          </a:p>
        </p:txBody>
      </p:sp>
      <p:pic>
        <p:nvPicPr>
          <p:cNvPr id="12" name="Graphic 11" descr="Marker with solid fill">
            <a:extLst>
              <a:ext uri="{FF2B5EF4-FFF2-40B4-BE49-F238E27FC236}">
                <a16:creationId xmlns:a16="http://schemas.microsoft.com/office/drawing/2014/main" id="{BD0E1D12-643C-77C9-5729-12C24244B07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41095" y="205497"/>
            <a:ext cx="494706" cy="494706"/>
          </a:xfrm>
          <a:prstGeom prst="rect">
            <a:avLst/>
          </a:prstGeom>
        </p:spPr>
      </p:pic>
    </p:spTree>
    <p:extLst>
      <p:ext uri="{BB962C8B-B14F-4D97-AF65-F5344CB8AC3E}">
        <p14:creationId xmlns:p14="http://schemas.microsoft.com/office/powerpoint/2010/main" val="1820404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with low confidence">
            <a:extLst>
              <a:ext uri="{FF2B5EF4-FFF2-40B4-BE49-F238E27FC236}">
                <a16:creationId xmlns:a16="http://schemas.microsoft.com/office/drawing/2014/main" id="{C86C2575-6AB4-8043-A90F-AB3D8A543E2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472B75C-8960-2BA1-2E01-C36233A183A9}"/>
              </a:ext>
            </a:extLst>
          </p:cNvPr>
          <p:cNvSpPr txBox="1"/>
          <p:nvPr/>
        </p:nvSpPr>
        <p:spPr>
          <a:xfrm>
            <a:off x="1259521" y="184131"/>
            <a:ext cx="739257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 Faiths CofE Primary School (1)</a:t>
            </a:r>
          </a:p>
        </p:txBody>
      </p:sp>
      <p:sp>
        <p:nvSpPr>
          <p:cNvPr id="7" name="TextBox 6">
            <a:extLst>
              <a:ext uri="{FF2B5EF4-FFF2-40B4-BE49-F238E27FC236}">
                <a16:creationId xmlns:a16="http://schemas.microsoft.com/office/drawing/2014/main" id="{F3456B4D-7D5A-E9A2-4DAA-6CD97BD6977C}"/>
              </a:ext>
            </a:extLst>
          </p:cNvPr>
          <p:cNvSpPr txBox="1"/>
          <p:nvPr/>
        </p:nvSpPr>
        <p:spPr>
          <a:xfrm>
            <a:off x="1259521" y="591288"/>
            <a:ext cx="67594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School Story</a:t>
            </a:r>
          </a:p>
        </p:txBody>
      </p:sp>
      <p:sp>
        <p:nvSpPr>
          <p:cNvPr id="8" name="TextBox 7">
            <a:extLst>
              <a:ext uri="{FF2B5EF4-FFF2-40B4-BE49-F238E27FC236}">
                <a16:creationId xmlns:a16="http://schemas.microsoft.com/office/drawing/2014/main" id="{70BA9C3A-933B-A600-1D2C-D78B04A4E6C5}"/>
              </a:ext>
            </a:extLst>
          </p:cNvPr>
          <p:cNvSpPr txBox="1"/>
          <p:nvPr/>
        </p:nvSpPr>
        <p:spPr>
          <a:xfrm>
            <a:off x="210003" y="1172925"/>
            <a:ext cx="11657530" cy="2406968"/>
          </a:xfrm>
          <a:prstGeom prst="roundRect">
            <a:avLst>
              <a:gd name="adj" fmla="val 5699"/>
            </a:avLst>
          </a:prstGeom>
          <a:solidFill>
            <a:srgbClr val="2CCCD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Context of your school</a:t>
            </a: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staff lead for the planning and delivery of the MLB First Pitch programme is a physical education specialist teacher, employed by the Nebula Federation, to work in three of our six schools. A number of staff including teachers and TA’s have also completed the training and deliver sessions with enthusiasm. St Faiths’ Primary is situated just outside Norwich. Although the published demographics are in line with national averages, the catchment area of the school has a higher than average recent build profile and a high percentage of social housing. According to Office of National Statistics Figures national rural social housing is around 8% - St Faiths’ is 17%.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number of pupils identified with SEND within school is 50%. This means that a huge amount of resource is channelled into provision for these pupils in order that their needs are met and their outcomes are as strong as possible. Any additional provision that we can acquire for our pupils enables us to continually broaden our curriculum, engage our pupils and promote enjoyment – improving attendance. As a Federation we have always had a strong emphasis on physical education and activity, believing that physical literacy is essential to mental wellbeing, behaviour and success in the classroom – this transcends barriers to learning created by economic hardship. At St. Faiths’ Primary, 25% of pupils are eligible for free school meals. Academically, pupils at St. Faiths’ Primary School make excellent progress. In 2025, at the end of KS2, 77% of pupils reached the expected standard in reading; 57% in writing; 78% in maths and 64% in Grammar, Spelling and Punctuation.</a:t>
            </a:r>
          </a:p>
        </p:txBody>
      </p:sp>
      <p:sp>
        <p:nvSpPr>
          <p:cNvPr id="4" name="TextBox 3">
            <a:extLst>
              <a:ext uri="{FF2B5EF4-FFF2-40B4-BE49-F238E27FC236}">
                <a16:creationId xmlns:a16="http://schemas.microsoft.com/office/drawing/2014/main" id="{4B5A6928-CB64-1F97-2A29-524A4E9DAFC0}"/>
              </a:ext>
            </a:extLst>
          </p:cNvPr>
          <p:cNvSpPr txBox="1"/>
          <p:nvPr/>
        </p:nvSpPr>
        <p:spPr>
          <a:xfrm>
            <a:off x="10093911" y="370227"/>
            <a:ext cx="209808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5C39"/>
                </a:solidFill>
                <a:effectLst/>
                <a:uLnTx/>
                <a:uFillTx/>
                <a:latin typeface="Arial" panose="020B0604020202020204" pitchFamily="34" charset="0"/>
                <a:ea typeface="+mn-ea"/>
                <a:cs typeface="Arial" panose="020B0604020202020204" pitchFamily="34" charset="0"/>
              </a:rPr>
              <a:t>Norwich, Norfolk</a:t>
            </a:r>
          </a:p>
        </p:txBody>
      </p:sp>
      <p:pic>
        <p:nvPicPr>
          <p:cNvPr id="6" name="Graphic 5" descr="Marker with solid fill">
            <a:extLst>
              <a:ext uri="{FF2B5EF4-FFF2-40B4-BE49-F238E27FC236}">
                <a16:creationId xmlns:a16="http://schemas.microsoft.com/office/drawing/2014/main" id="{5FB9F481-065D-1BD7-FD76-60146777E2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67007" y="205497"/>
            <a:ext cx="494706" cy="494706"/>
          </a:xfrm>
          <a:prstGeom prst="rect">
            <a:avLst/>
          </a:prstGeom>
        </p:spPr>
      </p:pic>
      <p:pic>
        <p:nvPicPr>
          <p:cNvPr id="10" name="Picture 4" descr="Major League Baseball - Wikipedia">
            <a:extLst>
              <a:ext uri="{FF2B5EF4-FFF2-40B4-BE49-F238E27FC236}">
                <a16:creationId xmlns:a16="http://schemas.microsoft.com/office/drawing/2014/main" id="{0342761F-0CAC-D378-6FFE-7D5CCD5274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4537" y="5961010"/>
            <a:ext cx="1088208" cy="5885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bout | What is BaseballSoftballUK? | BaseballSoftballUK">
            <a:extLst>
              <a:ext uri="{FF2B5EF4-FFF2-40B4-BE49-F238E27FC236}">
                <a16:creationId xmlns:a16="http://schemas.microsoft.com/office/drawing/2014/main" id="{4873E6B1-8472-1E62-5F6D-FBD0C0DFC7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3340" y="5970437"/>
            <a:ext cx="1273967" cy="5897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chool logo">
            <a:extLst>
              <a:ext uri="{FF2B5EF4-FFF2-40B4-BE49-F238E27FC236}">
                <a16:creationId xmlns:a16="http://schemas.microsoft.com/office/drawing/2014/main" id="{AC405630-090B-4AE6-369F-D17A7690A8E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6765" b="6767"/>
          <a:stretch>
            <a:fillRect/>
          </a:stretch>
        </p:blipFill>
        <p:spPr bwMode="auto">
          <a:xfrm>
            <a:off x="216647" y="140411"/>
            <a:ext cx="1042874" cy="9017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AE5085E-06E7-AD7B-7498-F903C5695929}"/>
              </a:ext>
            </a:extLst>
          </p:cNvPr>
          <p:cNvSpPr txBox="1"/>
          <p:nvPr/>
        </p:nvSpPr>
        <p:spPr>
          <a:xfrm>
            <a:off x="210003" y="3677569"/>
            <a:ext cx="11771991" cy="1302544"/>
          </a:xfrm>
          <a:prstGeom prst="roundRect">
            <a:avLst>
              <a:gd name="adj" fmla="val 10794"/>
            </a:avLst>
          </a:prstGeom>
          <a:solidFill>
            <a:srgbClr val="FF5C3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Motivation to be part of the MLB First Pitch Programme?</a:t>
            </a:r>
            <a:b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Our PE teacher developed a passion for Softball during her PGCE teacher training year based at Fakenham High School, Norfolk (a hub for Softball with official pitches and a cage where an adult league was formed and she then played regularly). She went on to introduce and deliver softball within her teaching roles thereafter in various high schools. Since working across three of our Nebula primary schools, she had been searching for ways to be able to introduce softball or baseball into our primary school curriculum and after a few years of trying to figure a way of making it happen, found the MLB First Pitch programme which she has jumped into and has delivered with a passion.</a:t>
            </a: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4CD1E9F1-6DC3-FBDB-65D0-3BC54613A1C5}"/>
              </a:ext>
            </a:extLst>
          </p:cNvPr>
          <p:cNvSpPr txBox="1"/>
          <p:nvPr/>
        </p:nvSpPr>
        <p:spPr>
          <a:xfrm>
            <a:off x="210004" y="5073622"/>
            <a:ext cx="11771991" cy="749141"/>
          </a:xfrm>
          <a:prstGeom prst="roundRect">
            <a:avLst/>
          </a:prstGeom>
          <a:solidFill>
            <a:srgbClr val="00B74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Who have you involved? What have you delivered?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Since the MLB training two years ago, we have embedded baseball into our striking and fielding element of the PE curriculum. All primary school ages from Reception age to Year 6 experience baseball during the summer term in PE lessons. We have organised matches and events between the three schools the PE teacher works across.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78937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67A6E-E980-0049-58A0-257347AACBDF}"/>
            </a:ext>
          </a:extLst>
        </p:cNvPr>
        <p:cNvGrpSpPr/>
        <p:nvPr/>
      </p:nvGrpSpPr>
      <p:grpSpPr>
        <a:xfrm>
          <a:off x="0" y="0"/>
          <a:ext cx="0" cy="0"/>
          <a:chOff x="0" y="0"/>
          <a:chExt cx="0" cy="0"/>
        </a:xfrm>
      </p:grpSpPr>
      <p:pic>
        <p:nvPicPr>
          <p:cNvPr id="5" name="Picture 4" descr="Shape&#10;&#10;Description automatically generated with low confidence">
            <a:extLst>
              <a:ext uri="{FF2B5EF4-FFF2-40B4-BE49-F238E27FC236}">
                <a16:creationId xmlns:a16="http://schemas.microsoft.com/office/drawing/2014/main" id="{4AB113E8-2DEA-3396-92C7-E0B6C8D3C0D8}"/>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D6D026D-4DC8-7C6F-1987-E7AF6A9C7B26}"/>
              </a:ext>
            </a:extLst>
          </p:cNvPr>
          <p:cNvSpPr txBox="1"/>
          <p:nvPr/>
        </p:nvSpPr>
        <p:spPr>
          <a:xfrm>
            <a:off x="10093911" y="370227"/>
            <a:ext cx="209808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5C39"/>
                </a:solidFill>
                <a:effectLst/>
                <a:uLnTx/>
                <a:uFillTx/>
                <a:latin typeface="Arial" panose="020B0604020202020204" pitchFamily="34" charset="0"/>
                <a:ea typeface="+mn-ea"/>
                <a:cs typeface="Arial" panose="020B0604020202020204" pitchFamily="34" charset="0"/>
              </a:rPr>
              <a:t>Norwich, Norfolk</a:t>
            </a:r>
          </a:p>
        </p:txBody>
      </p:sp>
      <p:pic>
        <p:nvPicPr>
          <p:cNvPr id="6" name="Graphic 5" descr="Marker with solid fill">
            <a:extLst>
              <a:ext uri="{FF2B5EF4-FFF2-40B4-BE49-F238E27FC236}">
                <a16:creationId xmlns:a16="http://schemas.microsoft.com/office/drawing/2014/main" id="{510F0B87-E1C0-AB55-C5FF-1F69AC964F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67007" y="205497"/>
            <a:ext cx="494706" cy="494706"/>
          </a:xfrm>
          <a:prstGeom prst="rect">
            <a:avLst/>
          </a:prstGeom>
        </p:spPr>
      </p:pic>
      <p:pic>
        <p:nvPicPr>
          <p:cNvPr id="10" name="Picture 4" descr="Major League Baseball - Wikipedia">
            <a:extLst>
              <a:ext uri="{FF2B5EF4-FFF2-40B4-BE49-F238E27FC236}">
                <a16:creationId xmlns:a16="http://schemas.microsoft.com/office/drawing/2014/main" id="{7CFB30B1-C72D-950E-4A7D-93F70B1DCC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4537" y="5961010"/>
            <a:ext cx="1088208" cy="5885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bout | What is BaseballSoftballUK? | BaseballSoftballUK">
            <a:extLst>
              <a:ext uri="{FF2B5EF4-FFF2-40B4-BE49-F238E27FC236}">
                <a16:creationId xmlns:a16="http://schemas.microsoft.com/office/drawing/2014/main" id="{46D421F8-5EBE-E95A-8919-66DA8AC11C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3340" y="5970437"/>
            <a:ext cx="1273967" cy="58979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898AA8C-97B0-D60E-EE33-739FCBADB940}"/>
              </a:ext>
            </a:extLst>
          </p:cNvPr>
          <p:cNvSpPr txBox="1"/>
          <p:nvPr/>
        </p:nvSpPr>
        <p:spPr>
          <a:xfrm>
            <a:off x="216647" y="1176063"/>
            <a:ext cx="11765348" cy="953453"/>
          </a:xfrm>
          <a:prstGeom prst="roundRect">
            <a:avLst/>
          </a:prstGeom>
          <a:solidFill>
            <a:srgbClr val="2CCCD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Have there been any challenges?</a:t>
            </a:r>
            <a:b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PE teacher has sourced two second hand baseball jerseys, a few batting gloves, a helmet, a catching glove etc for the children to be able to dress up too when they are playing which has added to the excitement of the lessons. We would love to be able to have a few more jerseys for the children to wear and share so we will keep looking for anything we can find.</a:t>
            </a: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70BA9C3A-933B-A600-1D2C-D78B04A4E6C5}"/>
              </a:ext>
            </a:extLst>
          </p:cNvPr>
          <p:cNvSpPr txBox="1"/>
          <p:nvPr/>
        </p:nvSpPr>
        <p:spPr>
          <a:xfrm>
            <a:off x="216646" y="2265083"/>
            <a:ext cx="11765349" cy="953453"/>
          </a:xfrm>
          <a:prstGeom prst="roundRect">
            <a:avLst/>
          </a:prstGeom>
          <a:solidFill>
            <a:srgbClr val="FF5C3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Have there been any successes?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Aptos" panose="020B0004020202020204" pitchFamily="34" charset="0"/>
                <a:cs typeface="Arial" panose="020B0604020202020204" pitchFamily="34" charset="0"/>
              </a:rPr>
              <a:t>We have seen a growing interest in the sport, from teachers now watching MLB based in America, to children playing it at home at their leisure. Children look forward to their PE lessons, they enjoy the skills and games sessions provided within the First Pitch training set. The introductory equipment set we received during the training is excellent and provides variety, suiting all abilities across all year groups for our primary school age range.</a:t>
            </a:r>
            <a:endPar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Aptos" panose="020B00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1599124-ACB2-1D2D-A0B0-DE54F363E175}"/>
              </a:ext>
            </a:extLst>
          </p:cNvPr>
          <p:cNvSpPr txBox="1"/>
          <p:nvPr/>
        </p:nvSpPr>
        <p:spPr>
          <a:xfrm>
            <a:off x="200904" y="3354103"/>
            <a:ext cx="11765349" cy="1157764"/>
          </a:xfrm>
          <a:prstGeom prst="roundRect">
            <a:avLst/>
          </a:prstGeom>
          <a:solidFill>
            <a:srgbClr val="00B74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are the benefits you have seen in the young people taking part?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All children have benefited from the MLB First Pitch programme at our school but especially those with additional SEND and neurodiversity. The equipment set and activities provided are so incredibly inclusive enabling all children to progress, build resilience and succeed. It has been a vehicle to boost confidence and engagement in physical activity. We have seen a positive impact across social, emotional and physical health. Class teachers have noticed the difference this sport has made to their class’s general self esteem and well being.</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714B579F-D482-9EE5-F700-01A827B6FEE6}"/>
              </a:ext>
            </a:extLst>
          </p:cNvPr>
          <p:cNvSpPr txBox="1"/>
          <p:nvPr/>
        </p:nvSpPr>
        <p:spPr>
          <a:xfrm>
            <a:off x="1259521" y="184131"/>
            <a:ext cx="739257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 Faiths CofE Primary School (</a:t>
            </a:r>
            <a:r>
              <a:rPr lang="en-GB" sz="3200" b="1" dirty="0">
                <a:solidFill>
                  <a:prstClr val="white"/>
                </a:solidFill>
                <a:latin typeface="Arial" panose="020B0604020202020204" pitchFamily="34" charset="0"/>
                <a:cs typeface="Arial" panose="020B0604020202020204" pitchFamily="34" charset="0"/>
              </a:rPr>
              <a:t>2</a:t>
            </a: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1" name="TextBox 10">
            <a:extLst>
              <a:ext uri="{FF2B5EF4-FFF2-40B4-BE49-F238E27FC236}">
                <a16:creationId xmlns:a16="http://schemas.microsoft.com/office/drawing/2014/main" id="{9B0E983B-F988-9A6C-0FBF-97855A6120A1}"/>
              </a:ext>
            </a:extLst>
          </p:cNvPr>
          <p:cNvSpPr txBox="1"/>
          <p:nvPr/>
        </p:nvSpPr>
        <p:spPr>
          <a:xfrm>
            <a:off x="1259521" y="591288"/>
            <a:ext cx="67594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School Story</a:t>
            </a:r>
          </a:p>
        </p:txBody>
      </p:sp>
      <p:pic>
        <p:nvPicPr>
          <p:cNvPr id="14" name="Picture 2" descr="School logo">
            <a:extLst>
              <a:ext uri="{FF2B5EF4-FFF2-40B4-BE49-F238E27FC236}">
                <a16:creationId xmlns:a16="http://schemas.microsoft.com/office/drawing/2014/main" id="{E3F03B8E-0C2D-2D0B-6282-1FD5C6EA591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6765" b="6767"/>
          <a:stretch>
            <a:fillRect/>
          </a:stretch>
        </p:blipFill>
        <p:spPr bwMode="auto">
          <a:xfrm>
            <a:off x="216647" y="140411"/>
            <a:ext cx="1042874" cy="9017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844E5A-A468-8B10-9FBA-F8D003CE3E6C}"/>
              </a:ext>
            </a:extLst>
          </p:cNvPr>
          <p:cNvSpPr txBox="1"/>
          <p:nvPr/>
        </p:nvSpPr>
        <p:spPr>
          <a:xfrm>
            <a:off x="200905" y="4647433"/>
            <a:ext cx="11790190" cy="1097042"/>
          </a:xfrm>
          <a:prstGeom prst="roundRect">
            <a:avLst>
              <a:gd name="adj" fmla="val 8666"/>
            </a:avLst>
          </a:prstGeom>
          <a:solidFill>
            <a:srgbClr val="E31C7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are your next steps and plans to continue? Have you connected with a community club?</a:t>
            </a: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Without the MLB First Pitch programme, it simply would not have been possible to bring this sport to our school, and we are so grateful for the opportunity. We are in touch with the local Norwich Baseball Club awaiting further information regarding youth sessions they may be hosting this summer holiday for the primary school age range. It is without doubt that we will be continuing to deliver baseball within our curriculum, and we will stay in touch with the local club for any further opportunities that may arise for the children to play even more regularly outside of school.</a:t>
            </a:r>
          </a:p>
        </p:txBody>
      </p:sp>
    </p:spTree>
    <p:extLst>
      <p:ext uri="{BB962C8B-B14F-4D97-AF65-F5344CB8AC3E}">
        <p14:creationId xmlns:p14="http://schemas.microsoft.com/office/powerpoint/2010/main" val="508099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5D3AE-CFE6-B133-17CD-966108D3122E}"/>
            </a:ext>
          </a:extLst>
        </p:cNvPr>
        <p:cNvGrpSpPr/>
        <p:nvPr/>
      </p:nvGrpSpPr>
      <p:grpSpPr>
        <a:xfrm>
          <a:off x="0" y="0"/>
          <a:ext cx="0" cy="0"/>
          <a:chOff x="0" y="0"/>
          <a:chExt cx="0" cy="0"/>
        </a:xfrm>
      </p:grpSpPr>
      <p:pic>
        <p:nvPicPr>
          <p:cNvPr id="9" name="Picture 8" descr="Graphical user interface&#10;&#10;Description automatically generated with medium confidence">
            <a:extLst>
              <a:ext uri="{FF2B5EF4-FFF2-40B4-BE49-F238E27FC236}">
                <a16:creationId xmlns:a16="http://schemas.microsoft.com/office/drawing/2014/main" id="{7BFB41F6-05E2-3119-51B0-12665A2D8A67}"/>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4" descr="Major League Baseball - Wikipedia">
            <a:extLst>
              <a:ext uri="{FF2B5EF4-FFF2-40B4-BE49-F238E27FC236}">
                <a16:creationId xmlns:a16="http://schemas.microsoft.com/office/drawing/2014/main" id="{40B1B0EB-89DF-FBA4-F748-3601812BB0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1206" y="5824039"/>
            <a:ext cx="1376779" cy="7446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About | What is BaseballSoftballUK? | BaseballSoftballUK">
            <a:extLst>
              <a:ext uri="{FF2B5EF4-FFF2-40B4-BE49-F238E27FC236}">
                <a16:creationId xmlns:a16="http://schemas.microsoft.com/office/drawing/2014/main" id="{740B9133-62DE-5330-25B5-B24DBCD20C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4610" y="5920763"/>
            <a:ext cx="1456959" cy="6745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BFD0516-BF29-89F8-B6D4-E96345C02D45}"/>
              </a:ext>
            </a:extLst>
          </p:cNvPr>
          <p:cNvSpPr txBox="1">
            <a:spLocks noChangeArrowheads="1"/>
          </p:cNvSpPr>
          <p:nvPr/>
        </p:nvSpPr>
        <p:spPr bwMode="auto">
          <a:xfrm>
            <a:off x="298477" y="343102"/>
            <a:ext cx="11893523"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4800" b="1" dirty="0">
                <a:solidFill>
                  <a:srgbClr val="1E22AA"/>
                </a:solidFill>
                <a:cs typeface="Arial" charset="0"/>
              </a:rPr>
              <a:t>Additional case studies</a:t>
            </a:r>
          </a:p>
          <a:p>
            <a:pPr eaLnBrk="1" hangingPunct="1"/>
            <a:r>
              <a:rPr lang="en-GB" sz="1800" b="1" dirty="0">
                <a:solidFill>
                  <a:srgbClr val="FF5C39"/>
                </a:solidFill>
                <a:cs typeface="Arial" charset="0"/>
              </a:rPr>
              <a:t>The below in-depth case studies were collected by the Research &amp; Insight Team after attending MLB First Pitch Festivals in Oxford and Walsall.</a:t>
            </a:r>
          </a:p>
        </p:txBody>
      </p:sp>
      <p:sp>
        <p:nvSpPr>
          <p:cNvPr id="10" name="Rectangle: Rounded Corners 9">
            <a:extLst>
              <a:ext uri="{FF2B5EF4-FFF2-40B4-BE49-F238E27FC236}">
                <a16:creationId xmlns:a16="http://schemas.microsoft.com/office/drawing/2014/main" id="{BBE733FE-222E-F3A0-6791-6A860FDF5633}"/>
              </a:ext>
            </a:extLst>
          </p:cNvPr>
          <p:cNvSpPr/>
          <p:nvPr/>
        </p:nvSpPr>
        <p:spPr>
          <a:xfrm>
            <a:off x="3861305" y="4724227"/>
            <a:ext cx="4925328" cy="443196"/>
          </a:xfrm>
          <a:prstGeom prst="roundRect">
            <a:avLst/>
          </a:prstGeom>
          <a:solidFill>
            <a:schemeClr val="bg1">
              <a:lumMod val="95000"/>
            </a:schemeClr>
          </a:solidFill>
          <a:ln w="127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To access the case studies, please click on the name of the school. </a:t>
            </a: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1" name="Graphic 10" descr="Cursor outline">
            <a:extLst>
              <a:ext uri="{FF2B5EF4-FFF2-40B4-BE49-F238E27FC236}">
                <a16:creationId xmlns:a16="http://schemas.microsoft.com/office/drawing/2014/main" id="{3345D0B1-BD34-D87E-1B58-BB5E39AD63A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405366" y="4724227"/>
            <a:ext cx="443197" cy="443197"/>
          </a:xfrm>
          <a:prstGeom prst="rect">
            <a:avLst/>
          </a:prstGeom>
        </p:spPr>
      </p:pic>
      <p:graphicFrame>
        <p:nvGraphicFramePr>
          <p:cNvPr id="8" name="Content Placeholder 4">
            <a:extLst>
              <a:ext uri="{FF2B5EF4-FFF2-40B4-BE49-F238E27FC236}">
                <a16:creationId xmlns:a16="http://schemas.microsoft.com/office/drawing/2014/main" id="{63E58EAC-9F99-0BCD-E81D-BB57DBBA2B3E}"/>
              </a:ext>
            </a:extLst>
          </p:cNvPr>
          <p:cNvGraphicFramePr>
            <a:graphicFrameLocks/>
          </p:cNvGraphicFramePr>
          <p:nvPr>
            <p:extLst>
              <p:ext uri="{D42A27DB-BD31-4B8C-83A1-F6EECF244321}">
                <p14:modId xmlns:p14="http://schemas.microsoft.com/office/powerpoint/2010/main" val="2931263300"/>
              </p:ext>
            </p:extLst>
          </p:nvPr>
        </p:nvGraphicFramePr>
        <p:xfrm>
          <a:off x="2000472" y="2455744"/>
          <a:ext cx="3487984" cy="1032722"/>
        </p:xfrm>
        <a:graphic>
          <a:graphicData uri="http://schemas.openxmlformats.org/drawingml/2006/table">
            <a:tbl>
              <a:tblPr bandRow="1">
                <a:tableStyleId>{21E4AEA4-8DFA-4A89-87EB-49C32662AFE0}</a:tableStyleId>
              </a:tblPr>
              <a:tblGrid>
                <a:gridCol w="3487984">
                  <a:extLst>
                    <a:ext uri="{9D8B030D-6E8A-4147-A177-3AD203B41FA5}">
                      <a16:colId xmlns:a16="http://schemas.microsoft.com/office/drawing/2014/main" val="4192565462"/>
                    </a:ext>
                  </a:extLst>
                </a:gridCol>
              </a:tblGrid>
              <a:tr h="516361">
                <a:tc>
                  <a:txBody>
                    <a:bodyPr/>
                    <a:lstStyle/>
                    <a:p>
                      <a:r>
                        <a:rPr lang="en-GB" sz="1200" b="1" u="sng" dirty="0">
                          <a:solidFill>
                            <a:srgbClr val="1E22AA"/>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John Henry Newman Academy</a:t>
                      </a:r>
                      <a:endParaRPr lang="en-GB" sz="1200" b="1" u="sng" dirty="0">
                        <a:solidFill>
                          <a:srgbClr val="1E22AA"/>
                        </a:solidFill>
                        <a:latin typeface="Arial" panose="020B0604020202020204" pitchFamily="34" charset="0"/>
                        <a:cs typeface="Arial" panose="020B0604020202020204" pitchFamily="34" charset="0"/>
                      </a:endParaRPr>
                    </a:p>
                  </a:txBody>
                  <a:tcPr anchor="ctr">
                    <a:solidFill>
                      <a:srgbClr val="EBECFB"/>
                    </a:solidFill>
                  </a:tcPr>
                </a:tc>
                <a:extLst>
                  <a:ext uri="{0D108BD9-81ED-4DB2-BD59-A6C34878D82A}">
                    <a16:rowId xmlns:a16="http://schemas.microsoft.com/office/drawing/2014/main" val="2617812768"/>
                  </a:ext>
                </a:extLst>
              </a:tr>
              <a:tr h="516361">
                <a:tc>
                  <a:txBody>
                    <a:bodyPr/>
                    <a:lstStyle/>
                    <a:p>
                      <a:r>
                        <a:rPr lang="en-GB" sz="1200" b="1" dirty="0">
                          <a:solidFill>
                            <a:srgbClr val="1E22AA"/>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Pegasus Primary School</a:t>
                      </a:r>
                      <a:endParaRPr lang="en-GB" sz="1200" b="1" dirty="0">
                        <a:solidFill>
                          <a:srgbClr val="1E22AA"/>
                        </a:solidFill>
                        <a:latin typeface="Arial" panose="020B0604020202020204" pitchFamily="34" charset="0"/>
                        <a:cs typeface="Arial" panose="020B0604020202020204" pitchFamily="34" charset="0"/>
                      </a:endParaRPr>
                    </a:p>
                  </a:txBody>
                  <a:tcPr anchor="ctr">
                    <a:solidFill>
                      <a:srgbClr val="EBECFB"/>
                    </a:solidFill>
                  </a:tcPr>
                </a:tc>
                <a:extLst>
                  <a:ext uri="{0D108BD9-81ED-4DB2-BD59-A6C34878D82A}">
                    <a16:rowId xmlns:a16="http://schemas.microsoft.com/office/drawing/2014/main" val="3135758248"/>
                  </a:ext>
                </a:extLst>
              </a:tr>
            </a:tbl>
          </a:graphicData>
        </a:graphic>
      </p:graphicFrame>
      <p:cxnSp>
        <p:nvCxnSpPr>
          <p:cNvPr id="12" name="Straight Connector 11">
            <a:extLst>
              <a:ext uri="{FF2B5EF4-FFF2-40B4-BE49-F238E27FC236}">
                <a16:creationId xmlns:a16="http://schemas.microsoft.com/office/drawing/2014/main" id="{29E0E7F5-2028-FEEB-45D7-A615235E2491}"/>
              </a:ext>
            </a:extLst>
          </p:cNvPr>
          <p:cNvCxnSpPr/>
          <p:nvPr/>
        </p:nvCxnSpPr>
        <p:spPr>
          <a:xfrm>
            <a:off x="2000329" y="2323332"/>
            <a:ext cx="3488126" cy="0"/>
          </a:xfrm>
          <a:prstGeom prst="line">
            <a:avLst/>
          </a:prstGeom>
          <a:ln>
            <a:solidFill>
              <a:srgbClr val="1E22AA"/>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4E7FA3C-DA98-E47A-C931-AB6DFFC81685}"/>
              </a:ext>
            </a:extLst>
          </p:cNvPr>
          <p:cNvSpPr txBox="1"/>
          <p:nvPr/>
        </p:nvSpPr>
        <p:spPr>
          <a:xfrm>
            <a:off x="2000329" y="2032011"/>
            <a:ext cx="2696479" cy="276999"/>
          </a:xfrm>
          <a:prstGeom prst="rect">
            <a:avLst/>
          </a:prstGeom>
          <a:noFill/>
        </p:spPr>
        <p:txBody>
          <a:bodyPr wrap="square" lIns="0" tIns="0" rIns="0" bIns="0" rtlCol="0">
            <a:spAutoFit/>
          </a:bodyPr>
          <a:lstStyle/>
          <a:p>
            <a:pPr marL="0" marR="0" lvl="0" indent="0" algn="l" defTabSz="1072636"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E22AA"/>
                </a:solidFill>
                <a:effectLst/>
                <a:uLnTx/>
                <a:uFillTx/>
                <a:latin typeface="Arial" panose="020B0604020202020204" pitchFamily="34" charset="0"/>
                <a:cs typeface="Arial" panose="020B0604020202020204" pitchFamily="34" charset="0"/>
              </a:rPr>
              <a:t>Oxford case studies</a:t>
            </a:r>
          </a:p>
        </p:txBody>
      </p:sp>
      <p:cxnSp>
        <p:nvCxnSpPr>
          <p:cNvPr id="14" name="Straight Connector 13">
            <a:extLst>
              <a:ext uri="{FF2B5EF4-FFF2-40B4-BE49-F238E27FC236}">
                <a16:creationId xmlns:a16="http://schemas.microsoft.com/office/drawing/2014/main" id="{C17856B6-1309-34E7-5238-5D91A7AF8659}"/>
              </a:ext>
            </a:extLst>
          </p:cNvPr>
          <p:cNvCxnSpPr>
            <a:cxnSpLocks/>
          </p:cNvCxnSpPr>
          <p:nvPr/>
        </p:nvCxnSpPr>
        <p:spPr>
          <a:xfrm>
            <a:off x="6623449" y="2323332"/>
            <a:ext cx="3478151" cy="0"/>
          </a:xfrm>
          <a:prstGeom prst="line">
            <a:avLst/>
          </a:prstGeom>
          <a:ln>
            <a:solidFill>
              <a:srgbClr val="FF5C39"/>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99AEDEE-0A30-993F-480C-C5C3604068E1}"/>
              </a:ext>
            </a:extLst>
          </p:cNvPr>
          <p:cNvSpPr txBox="1"/>
          <p:nvPr/>
        </p:nvSpPr>
        <p:spPr>
          <a:xfrm>
            <a:off x="6613616" y="2032011"/>
            <a:ext cx="3015411" cy="276999"/>
          </a:xfrm>
          <a:prstGeom prst="rect">
            <a:avLst/>
          </a:prstGeom>
          <a:noFill/>
        </p:spPr>
        <p:txBody>
          <a:bodyPr wrap="square" lIns="0" tIns="0" rIns="0" bIns="0" rtlCol="0">
            <a:spAutoFit/>
          </a:bodyPr>
          <a:lstStyle/>
          <a:p>
            <a:pPr marL="0" marR="0" lvl="0" indent="0" algn="l" defTabSz="1072636" rtl="0" eaLnBrk="1" fontAlgn="auto" latinLnBrk="0" hangingPunct="1">
              <a:lnSpc>
                <a:spcPct val="100000"/>
              </a:lnSpc>
              <a:spcBef>
                <a:spcPts val="0"/>
              </a:spcBef>
              <a:spcAft>
                <a:spcPts val="0"/>
              </a:spcAft>
              <a:buClrTx/>
              <a:buSzTx/>
              <a:buFontTx/>
              <a:buNone/>
              <a:tabLst/>
              <a:defRPr/>
            </a:pPr>
            <a:r>
              <a:rPr lang="en-GB" b="1" dirty="0">
                <a:solidFill>
                  <a:srgbClr val="FF5C39"/>
                </a:solidFill>
                <a:latin typeface="Arial" panose="020B0604020202020204" pitchFamily="34" charset="0"/>
                <a:cs typeface="Arial" panose="020B0604020202020204" pitchFamily="34" charset="0"/>
              </a:rPr>
              <a:t>Walsall</a:t>
            </a:r>
            <a:r>
              <a:rPr kumimoji="0" lang="en-GB" sz="1800" b="1" i="0" u="none" strike="noStrike" kern="1200" cap="none" spc="0" normalizeH="0" baseline="0" noProof="0" dirty="0">
                <a:ln>
                  <a:noFill/>
                </a:ln>
                <a:solidFill>
                  <a:srgbClr val="FF5C39"/>
                </a:solidFill>
                <a:effectLst/>
                <a:uLnTx/>
                <a:uFillTx/>
                <a:latin typeface="Arial" panose="020B0604020202020204" pitchFamily="34" charset="0"/>
                <a:cs typeface="Arial" panose="020B0604020202020204" pitchFamily="34" charset="0"/>
              </a:rPr>
              <a:t> case studies</a:t>
            </a:r>
          </a:p>
        </p:txBody>
      </p:sp>
      <p:graphicFrame>
        <p:nvGraphicFramePr>
          <p:cNvPr id="3" name="Content Placeholder 4">
            <a:extLst>
              <a:ext uri="{FF2B5EF4-FFF2-40B4-BE49-F238E27FC236}">
                <a16:creationId xmlns:a16="http://schemas.microsoft.com/office/drawing/2014/main" id="{267D4896-07DA-53E8-F322-B2D0346BD664}"/>
              </a:ext>
            </a:extLst>
          </p:cNvPr>
          <p:cNvGraphicFramePr>
            <a:graphicFrameLocks/>
          </p:cNvGraphicFramePr>
          <p:nvPr/>
        </p:nvGraphicFramePr>
        <p:xfrm>
          <a:off x="6613616" y="2455744"/>
          <a:ext cx="3487984" cy="2065444"/>
        </p:xfrm>
        <a:graphic>
          <a:graphicData uri="http://schemas.openxmlformats.org/drawingml/2006/table">
            <a:tbl>
              <a:tblPr bandRow="1">
                <a:tableStyleId>{21E4AEA4-8DFA-4A89-87EB-49C32662AFE0}</a:tableStyleId>
              </a:tblPr>
              <a:tblGrid>
                <a:gridCol w="3487984">
                  <a:extLst>
                    <a:ext uri="{9D8B030D-6E8A-4147-A177-3AD203B41FA5}">
                      <a16:colId xmlns:a16="http://schemas.microsoft.com/office/drawing/2014/main" val="4192565462"/>
                    </a:ext>
                  </a:extLst>
                </a:gridCol>
              </a:tblGrid>
              <a:tr h="516361">
                <a:tc>
                  <a:txBody>
                    <a:bodyPr/>
                    <a:lstStyle/>
                    <a:p>
                      <a:r>
                        <a:rPr lang="en-GB" sz="1200" b="1" dirty="0">
                          <a:solidFill>
                            <a:srgbClr val="FF5C39"/>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Goldsmith Primary Academy</a:t>
                      </a:r>
                      <a:endParaRPr lang="en-GB" sz="1200" b="1" dirty="0">
                        <a:solidFill>
                          <a:srgbClr val="FF5C39"/>
                        </a:solidFill>
                        <a:latin typeface="Arial" panose="020B0604020202020204" pitchFamily="34" charset="0"/>
                        <a:cs typeface="Arial" panose="020B0604020202020204" pitchFamily="34" charset="0"/>
                      </a:endParaRPr>
                    </a:p>
                  </a:txBody>
                  <a:tcPr anchor="ctr">
                    <a:solidFill>
                      <a:srgbClr val="FFEBE7"/>
                    </a:solidFill>
                  </a:tcPr>
                </a:tc>
                <a:extLst>
                  <a:ext uri="{0D108BD9-81ED-4DB2-BD59-A6C34878D82A}">
                    <a16:rowId xmlns:a16="http://schemas.microsoft.com/office/drawing/2014/main" val="2617812768"/>
                  </a:ext>
                </a:extLst>
              </a:tr>
              <a:tr h="516361">
                <a:tc>
                  <a:txBody>
                    <a:bodyPr/>
                    <a:lstStyle/>
                    <a:p>
                      <a:r>
                        <a:rPr lang="en-GB" sz="1200" b="1" dirty="0">
                          <a:solidFill>
                            <a:srgbClr val="FF5C39"/>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Greenfield Primary School</a:t>
                      </a:r>
                      <a:endParaRPr lang="en-GB" sz="1200" b="1" dirty="0">
                        <a:solidFill>
                          <a:srgbClr val="FF5C39"/>
                        </a:solidFill>
                        <a:latin typeface="Arial" panose="020B0604020202020204" pitchFamily="34" charset="0"/>
                        <a:cs typeface="Arial" panose="020B0604020202020204" pitchFamily="34" charset="0"/>
                      </a:endParaRPr>
                    </a:p>
                  </a:txBody>
                  <a:tcPr anchor="ctr">
                    <a:solidFill>
                      <a:srgbClr val="FFEBE7"/>
                    </a:solidFill>
                  </a:tcPr>
                </a:tc>
                <a:extLst>
                  <a:ext uri="{0D108BD9-81ED-4DB2-BD59-A6C34878D82A}">
                    <a16:rowId xmlns:a16="http://schemas.microsoft.com/office/drawing/2014/main" val="3135758248"/>
                  </a:ext>
                </a:extLst>
              </a:tr>
              <a:tr h="516361">
                <a:tc>
                  <a:txBody>
                    <a:bodyPr/>
                    <a:lstStyle/>
                    <a:p>
                      <a:r>
                        <a:rPr lang="en-GB" sz="1200" b="1" dirty="0">
                          <a:solidFill>
                            <a:srgbClr val="FF5C39"/>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Pelsall Village School</a:t>
                      </a:r>
                      <a:endParaRPr lang="en-GB" sz="1200" b="1" dirty="0">
                        <a:solidFill>
                          <a:srgbClr val="FF5C39"/>
                        </a:solidFill>
                        <a:latin typeface="Arial" panose="020B0604020202020204" pitchFamily="34" charset="0"/>
                        <a:cs typeface="Arial" panose="020B0604020202020204" pitchFamily="34" charset="0"/>
                      </a:endParaRPr>
                    </a:p>
                  </a:txBody>
                  <a:tcPr anchor="ctr">
                    <a:solidFill>
                      <a:srgbClr val="FFEBE7"/>
                    </a:solidFill>
                  </a:tcPr>
                </a:tc>
                <a:extLst>
                  <a:ext uri="{0D108BD9-81ED-4DB2-BD59-A6C34878D82A}">
                    <a16:rowId xmlns:a16="http://schemas.microsoft.com/office/drawing/2014/main" val="2080562864"/>
                  </a:ext>
                </a:extLst>
              </a:tr>
              <a:tr h="516361">
                <a:tc>
                  <a:txBody>
                    <a:bodyPr/>
                    <a:lstStyle/>
                    <a:p>
                      <a:r>
                        <a:rPr lang="en-GB" sz="1200" b="1" dirty="0">
                          <a:solidFill>
                            <a:srgbClr val="FF5C39"/>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Watling Street Primary School</a:t>
                      </a:r>
                      <a:endParaRPr lang="en-GB" sz="1200" b="1" dirty="0">
                        <a:solidFill>
                          <a:srgbClr val="FF5C39"/>
                        </a:solidFill>
                        <a:latin typeface="Arial" panose="020B0604020202020204" pitchFamily="34" charset="0"/>
                        <a:cs typeface="Arial" panose="020B0604020202020204" pitchFamily="34" charset="0"/>
                      </a:endParaRPr>
                    </a:p>
                  </a:txBody>
                  <a:tcPr anchor="ctr">
                    <a:solidFill>
                      <a:srgbClr val="FFEBE7"/>
                    </a:solidFill>
                  </a:tcPr>
                </a:tc>
                <a:extLst>
                  <a:ext uri="{0D108BD9-81ED-4DB2-BD59-A6C34878D82A}">
                    <a16:rowId xmlns:a16="http://schemas.microsoft.com/office/drawing/2014/main" val="1182519560"/>
                  </a:ext>
                </a:extLst>
              </a:tr>
            </a:tbl>
          </a:graphicData>
        </a:graphic>
      </p:graphicFrame>
    </p:spTree>
    <p:extLst>
      <p:ext uri="{BB962C8B-B14F-4D97-AF65-F5344CB8AC3E}">
        <p14:creationId xmlns:p14="http://schemas.microsoft.com/office/powerpoint/2010/main" val="1172307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video game&#10;&#10;Description automatically generated with low confidence">
            <a:extLst>
              <a:ext uri="{FF2B5EF4-FFF2-40B4-BE49-F238E27FC236}">
                <a16:creationId xmlns:a16="http://schemas.microsoft.com/office/drawing/2014/main" id="{5E94503B-2AA4-6C4C-8327-6506C2E9C0A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56621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10;&#10;Description automatically generated with low confidence">
            <a:extLst>
              <a:ext uri="{FF2B5EF4-FFF2-40B4-BE49-F238E27FC236}">
                <a16:creationId xmlns:a16="http://schemas.microsoft.com/office/drawing/2014/main" id="{C2B1F0C9-7A05-EE1D-3624-0D465E1B9187}"/>
              </a:ext>
            </a:extLst>
          </p:cNvPr>
          <p:cNvPicPr>
            <a:picLocks noGrp="1" noRot="1" noChangeAspect="1" noMove="1" noResize="1" noEditPoints="1" noAdjustHandles="1" noChangeArrowheads="1" noChangeShapeType="1" noCrop="1"/>
          </p:cNvPicPr>
          <p:nvPr/>
        </p:nvPicPr>
        <p:blipFill>
          <a:blip r:embed="rId3"/>
          <a:stretch>
            <a:fillRect/>
          </a:stretch>
        </p:blipFill>
        <p:spPr>
          <a:xfrm>
            <a:off x="-3885" y="-1652"/>
            <a:ext cx="12192000" cy="6858000"/>
          </a:xfrm>
          <a:prstGeom prst="rect">
            <a:avLst/>
          </a:prstGeom>
        </p:spPr>
      </p:pic>
      <p:pic>
        <p:nvPicPr>
          <p:cNvPr id="5" name="Picture 4" descr="Major League Baseball - Wikipedia">
            <a:extLst>
              <a:ext uri="{FF2B5EF4-FFF2-40B4-BE49-F238E27FC236}">
                <a16:creationId xmlns:a16="http://schemas.microsoft.com/office/drawing/2014/main" id="{8EFE3F41-2411-F3B0-3EC8-25CD824D6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4537" y="5961010"/>
            <a:ext cx="1088208" cy="588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white text on a black background&#10;&#10;Description automatically generated">
            <a:extLst>
              <a:ext uri="{FF2B5EF4-FFF2-40B4-BE49-F238E27FC236}">
                <a16:creationId xmlns:a16="http://schemas.microsoft.com/office/drawing/2014/main" id="{4E39C601-6907-1E77-A498-C5B30FDF6A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0538" y="5939061"/>
            <a:ext cx="1584476" cy="589762"/>
          </a:xfrm>
          <a:prstGeom prst="rect">
            <a:avLst/>
          </a:prstGeom>
        </p:spPr>
      </p:pic>
      <p:sp>
        <p:nvSpPr>
          <p:cNvPr id="7" name="TextBox 6">
            <a:extLst>
              <a:ext uri="{FF2B5EF4-FFF2-40B4-BE49-F238E27FC236}">
                <a16:creationId xmlns:a16="http://schemas.microsoft.com/office/drawing/2014/main" id="{275DB4E0-D1C1-C53B-76A3-786BABA51244}"/>
              </a:ext>
            </a:extLst>
          </p:cNvPr>
          <p:cNvSpPr txBox="1"/>
          <p:nvPr/>
        </p:nvSpPr>
        <p:spPr>
          <a:xfrm>
            <a:off x="2257434" y="103678"/>
            <a:ext cx="7619999" cy="523220"/>
          </a:xfrm>
          <a:prstGeom prst="rect">
            <a:avLst/>
          </a:prstGeom>
          <a:noFill/>
        </p:spPr>
        <p:txBody>
          <a:bodyPr wrap="square" rtlCol="0">
            <a:spAutoFit/>
          </a:bodyPr>
          <a:lstStyle/>
          <a:p>
            <a:pPr algn="ctr"/>
            <a:r>
              <a:rPr lang="en-GB" sz="2800" b="1" u="sng" dirty="0">
                <a:solidFill>
                  <a:schemeClr val="bg1"/>
                </a:solidFill>
                <a:latin typeface="Arial" panose="020B0604020202020204" pitchFamily="34" charset="0"/>
                <a:cs typeface="Arial" panose="020B0604020202020204" pitchFamily="34" charset="0"/>
              </a:rPr>
              <a:t>MLB First Pitch 2025 – Executive Summary </a:t>
            </a:r>
          </a:p>
        </p:txBody>
      </p:sp>
      <p:sp>
        <p:nvSpPr>
          <p:cNvPr id="8" name="Rectangle: Rounded Corners 7">
            <a:extLst>
              <a:ext uri="{FF2B5EF4-FFF2-40B4-BE49-F238E27FC236}">
                <a16:creationId xmlns:a16="http://schemas.microsoft.com/office/drawing/2014/main" id="{A4D23D45-CF7E-BB75-06DB-C7D1C7BD1068}"/>
              </a:ext>
            </a:extLst>
          </p:cNvPr>
          <p:cNvSpPr/>
          <p:nvPr/>
        </p:nvSpPr>
        <p:spPr>
          <a:xfrm>
            <a:off x="2280627" y="726125"/>
            <a:ext cx="2610464" cy="1185003"/>
          </a:xfrm>
          <a:prstGeom prst="roundRect">
            <a:avLst/>
          </a:prstGeom>
          <a:solidFill>
            <a:srgbClr val="00B74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eaLnBrk="1" hangingPunct="1"/>
            <a:r>
              <a:rPr lang="en-GB" sz="1200" dirty="0">
                <a:solidFill>
                  <a:schemeClr val="bg1"/>
                </a:solidFill>
                <a:latin typeface="Arial" panose="020B0604020202020204" pitchFamily="34" charset="0"/>
                <a:cs typeface="Arial" panose="020B0604020202020204" pitchFamily="34" charset="0"/>
              </a:rPr>
              <a:t>Major League Baseball (MLB) First Pitch is a programme that offers fun and inclusive resources to spark an interest in physical activity and sport through play and basic skill development. </a:t>
            </a:r>
          </a:p>
        </p:txBody>
      </p:sp>
      <p:sp>
        <p:nvSpPr>
          <p:cNvPr id="9" name="TextBox 8">
            <a:extLst>
              <a:ext uri="{FF2B5EF4-FFF2-40B4-BE49-F238E27FC236}">
                <a16:creationId xmlns:a16="http://schemas.microsoft.com/office/drawing/2014/main" id="{B9602B56-C2F8-E3C4-8A97-FBF9E6C1D6A6}"/>
              </a:ext>
            </a:extLst>
          </p:cNvPr>
          <p:cNvSpPr txBox="1"/>
          <p:nvPr/>
        </p:nvSpPr>
        <p:spPr>
          <a:xfrm>
            <a:off x="193414" y="2088573"/>
            <a:ext cx="1012722" cy="646331"/>
          </a:xfrm>
          <a:prstGeom prst="rect">
            <a:avLst/>
          </a:prstGeom>
          <a:noFill/>
        </p:spPr>
        <p:txBody>
          <a:bodyPr wrap="square" rtlCol="0">
            <a:spAutoFit/>
          </a:bodyPr>
          <a:lstStyle/>
          <a:p>
            <a:r>
              <a:rPr lang="en-GB" sz="3600" b="1" dirty="0">
                <a:solidFill>
                  <a:srgbClr val="FF5C39"/>
                </a:solidFill>
                <a:latin typeface="Arial" panose="020B0604020202020204" pitchFamily="34" charset="0"/>
                <a:cs typeface="Arial" panose="020B0604020202020204" pitchFamily="34" charset="0"/>
              </a:rPr>
              <a:t>313</a:t>
            </a:r>
          </a:p>
        </p:txBody>
      </p:sp>
      <p:sp>
        <p:nvSpPr>
          <p:cNvPr id="10" name="TextBox 9">
            <a:extLst>
              <a:ext uri="{FF2B5EF4-FFF2-40B4-BE49-F238E27FC236}">
                <a16:creationId xmlns:a16="http://schemas.microsoft.com/office/drawing/2014/main" id="{58A9AF43-D061-1EFE-D5A8-1CD4132D7E32}"/>
              </a:ext>
            </a:extLst>
          </p:cNvPr>
          <p:cNvSpPr txBox="1"/>
          <p:nvPr/>
        </p:nvSpPr>
        <p:spPr>
          <a:xfrm>
            <a:off x="1065279" y="2144537"/>
            <a:ext cx="3037357" cy="523220"/>
          </a:xfrm>
          <a:prstGeom prst="rect">
            <a:avLst/>
          </a:prstGeom>
          <a:noFill/>
        </p:spPr>
        <p:txBody>
          <a:bodyPr wrap="square" rtlCol="0">
            <a:spAutoFit/>
          </a:bodyPr>
          <a:lstStyle/>
          <a:p>
            <a:r>
              <a:rPr lang="en-GB" sz="1400" b="1" dirty="0">
                <a:solidFill>
                  <a:srgbClr val="FF5C39"/>
                </a:solidFill>
                <a:latin typeface="Arial" panose="020B0604020202020204" pitchFamily="34" charset="0"/>
                <a:cs typeface="Arial" panose="020B0604020202020204" pitchFamily="34" charset="0"/>
              </a:rPr>
              <a:t>practitioners were trained or supported programme delivery </a:t>
            </a:r>
            <a:endParaRPr lang="en-GB" sz="1400" b="1" dirty="0">
              <a:solidFill>
                <a:schemeClr val="bg1"/>
              </a:solidFill>
              <a:latin typeface="Arial" panose="020B0604020202020204" pitchFamily="34" charset="0"/>
              <a:cs typeface="Arial" panose="020B0604020202020204" pitchFamily="34" charset="0"/>
            </a:endParaRPr>
          </a:p>
        </p:txBody>
      </p:sp>
      <p:pic>
        <p:nvPicPr>
          <p:cNvPr id="13" name="Graphic 12" descr="Head with gears outline">
            <a:extLst>
              <a:ext uri="{FF2B5EF4-FFF2-40B4-BE49-F238E27FC236}">
                <a16:creationId xmlns:a16="http://schemas.microsoft.com/office/drawing/2014/main" id="{28B637C3-5606-4803-3AF9-B5EA847184C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9593" y="3093405"/>
            <a:ext cx="435769" cy="435769"/>
          </a:xfrm>
          <a:prstGeom prst="rect">
            <a:avLst/>
          </a:prstGeom>
        </p:spPr>
      </p:pic>
      <p:sp>
        <p:nvSpPr>
          <p:cNvPr id="15" name="TextBox 14">
            <a:extLst>
              <a:ext uri="{FF2B5EF4-FFF2-40B4-BE49-F238E27FC236}">
                <a16:creationId xmlns:a16="http://schemas.microsoft.com/office/drawing/2014/main" id="{11A0DCA3-45A1-B761-0299-4DDD6465EAAB}"/>
              </a:ext>
            </a:extLst>
          </p:cNvPr>
          <p:cNvSpPr txBox="1"/>
          <p:nvPr/>
        </p:nvSpPr>
        <p:spPr>
          <a:xfrm>
            <a:off x="228670" y="2737116"/>
            <a:ext cx="4720821" cy="307777"/>
          </a:xfrm>
          <a:prstGeom prst="rect">
            <a:avLst/>
          </a:prstGeom>
          <a:noFill/>
        </p:spPr>
        <p:txBody>
          <a:bodyPr wrap="square">
            <a:spAutoFit/>
          </a:bodyPr>
          <a:lstStyle/>
          <a:p>
            <a:r>
              <a:rPr lang="en-GB" sz="1400" dirty="0">
                <a:solidFill>
                  <a:schemeClr val="bg1"/>
                </a:solidFill>
                <a:latin typeface="Arial" panose="020B0604020202020204" pitchFamily="34" charset="0"/>
                <a:cs typeface="Arial" panose="020B0604020202020204" pitchFamily="34" charset="0"/>
              </a:rPr>
              <a:t>The majority who attended the training improved their:</a:t>
            </a:r>
            <a:endParaRPr lang="en-GB" sz="1400" dirty="0"/>
          </a:p>
        </p:txBody>
      </p:sp>
      <p:pic>
        <p:nvPicPr>
          <p:cNvPr id="16" name="Graphic 15" descr="Aspiration outline">
            <a:extLst>
              <a:ext uri="{FF2B5EF4-FFF2-40B4-BE49-F238E27FC236}">
                <a16:creationId xmlns:a16="http://schemas.microsoft.com/office/drawing/2014/main" id="{A7340AA0-60E6-3B17-D466-CFB8E278F95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5362" y="3533287"/>
            <a:ext cx="540000" cy="540000"/>
          </a:xfrm>
          <a:prstGeom prst="rect">
            <a:avLst/>
          </a:prstGeom>
        </p:spPr>
      </p:pic>
      <p:pic>
        <p:nvPicPr>
          <p:cNvPr id="17" name="Graphic 16" descr="Clapping hands outline">
            <a:extLst>
              <a:ext uri="{FF2B5EF4-FFF2-40B4-BE49-F238E27FC236}">
                <a16:creationId xmlns:a16="http://schemas.microsoft.com/office/drawing/2014/main" id="{9F38861D-BA50-7178-A313-7C65CA49A87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0130" y="4046961"/>
            <a:ext cx="540000" cy="540000"/>
          </a:xfrm>
          <a:prstGeom prst="rect">
            <a:avLst/>
          </a:prstGeom>
        </p:spPr>
      </p:pic>
      <p:sp>
        <p:nvSpPr>
          <p:cNvPr id="18" name="TextBox 17">
            <a:extLst>
              <a:ext uri="{FF2B5EF4-FFF2-40B4-BE49-F238E27FC236}">
                <a16:creationId xmlns:a16="http://schemas.microsoft.com/office/drawing/2014/main" id="{EA86F2E8-1DAE-BE03-6F42-AD0D3D6D7AD8}"/>
              </a:ext>
            </a:extLst>
          </p:cNvPr>
          <p:cNvSpPr txBox="1"/>
          <p:nvPr/>
        </p:nvSpPr>
        <p:spPr>
          <a:xfrm>
            <a:off x="736095" y="3149128"/>
            <a:ext cx="1573935" cy="1323439"/>
          </a:xfrm>
          <a:prstGeom prst="rect">
            <a:avLst/>
          </a:prstGeom>
          <a:noFill/>
        </p:spPr>
        <p:txBody>
          <a:bodyPr wrap="square">
            <a:spAutoFit/>
          </a:bodyPr>
          <a:lstStyle/>
          <a:p>
            <a:pPr>
              <a:spcAft>
                <a:spcPts val="600"/>
              </a:spcAft>
            </a:pPr>
            <a:r>
              <a:rPr lang="en-GB" sz="1400" dirty="0">
                <a:solidFill>
                  <a:schemeClr val="bg1"/>
                </a:solidFill>
                <a:latin typeface="Arial" panose="020B0604020202020204" pitchFamily="34" charset="0"/>
                <a:cs typeface="Arial" panose="020B0604020202020204" pitchFamily="34" charset="0"/>
              </a:rPr>
              <a:t>Competence</a:t>
            </a:r>
          </a:p>
          <a:p>
            <a:pPr>
              <a:spcAft>
                <a:spcPts val="600"/>
              </a:spcAft>
            </a:pPr>
            <a:br>
              <a:rPr lang="en-GB" sz="1400" dirty="0">
                <a:solidFill>
                  <a:schemeClr val="bg1"/>
                </a:solidFill>
                <a:latin typeface="Arial" panose="020B0604020202020204" pitchFamily="34" charset="0"/>
                <a:cs typeface="Arial" panose="020B0604020202020204" pitchFamily="34" charset="0"/>
              </a:rPr>
            </a:br>
            <a:r>
              <a:rPr lang="en-GB" sz="1400" dirty="0">
                <a:solidFill>
                  <a:schemeClr val="bg1"/>
                </a:solidFill>
                <a:latin typeface="Arial" panose="020B0604020202020204" pitchFamily="34" charset="0"/>
                <a:cs typeface="Arial" panose="020B0604020202020204" pitchFamily="34" charset="0"/>
              </a:rPr>
              <a:t>Confidence</a:t>
            </a:r>
          </a:p>
          <a:p>
            <a:pPr>
              <a:spcAft>
                <a:spcPts val="600"/>
              </a:spcAft>
            </a:pPr>
            <a:br>
              <a:rPr lang="en-GB" sz="1400" dirty="0">
                <a:solidFill>
                  <a:schemeClr val="bg1"/>
                </a:solidFill>
                <a:latin typeface="Arial" panose="020B0604020202020204" pitchFamily="34" charset="0"/>
                <a:cs typeface="Arial" panose="020B0604020202020204" pitchFamily="34" charset="0"/>
              </a:rPr>
            </a:br>
            <a:r>
              <a:rPr lang="en-GB" sz="1400" dirty="0">
                <a:solidFill>
                  <a:schemeClr val="bg1"/>
                </a:solidFill>
                <a:latin typeface="Arial" panose="020B0604020202020204" pitchFamily="34" charset="0"/>
                <a:cs typeface="Arial" panose="020B0604020202020204" pitchFamily="34" charset="0"/>
              </a:rPr>
              <a:t>Motivation</a:t>
            </a:r>
            <a:endParaRPr lang="en-GB" sz="1400" dirty="0"/>
          </a:p>
        </p:txBody>
      </p:sp>
      <p:sp>
        <p:nvSpPr>
          <p:cNvPr id="19" name="Speech Bubble: Rectangle with Corners Rounded 18">
            <a:extLst>
              <a:ext uri="{FF2B5EF4-FFF2-40B4-BE49-F238E27FC236}">
                <a16:creationId xmlns:a16="http://schemas.microsoft.com/office/drawing/2014/main" id="{27D7F6F9-B375-FACE-DE90-3CD2E2F1A540}"/>
              </a:ext>
            </a:extLst>
          </p:cNvPr>
          <p:cNvSpPr/>
          <p:nvPr/>
        </p:nvSpPr>
        <p:spPr>
          <a:xfrm>
            <a:off x="2170966" y="3225749"/>
            <a:ext cx="2720125" cy="1089789"/>
          </a:xfrm>
          <a:prstGeom prst="wedgeRoundRectCallout">
            <a:avLst>
              <a:gd name="adj1" fmla="val -55165"/>
              <a:gd name="adj2" fmla="val -10862"/>
              <a:gd name="adj3" fmla="val 16667"/>
            </a:avLst>
          </a:prstGeom>
          <a:solidFill>
            <a:srgbClr val="2CCCD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i="1" dirty="0">
                <a:latin typeface="Arial" panose="020B0604020202020204" pitchFamily="34" charset="0"/>
                <a:cs typeface="Arial" panose="020B0604020202020204" pitchFamily="34" charset="0"/>
              </a:rPr>
              <a:t>Great session delivered really well with great content that’s provided me with confidence and motivation to teach baseball at my school.</a:t>
            </a:r>
          </a:p>
        </p:txBody>
      </p:sp>
      <p:sp>
        <p:nvSpPr>
          <p:cNvPr id="20" name="Speech Bubble: Rectangle with Corners Rounded 19">
            <a:extLst>
              <a:ext uri="{FF2B5EF4-FFF2-40B4-BE49-F238E27FC236}">
                <a16:creationId xmlns:a16="http://schemas.microsoft.com/office/drawing/2014/main" id="{7E1CB412-3E26-F92E-3FCA-C04EB4534F3C}"/>
              </a:ext>
            </a:extLst>
          </p:cNvPr>
          <p:cNvSpPr/>
          <p:nvPr/>
        </p:nvSpPr>
        <p:spPr>
          <a:xfrm>
            <a:off x="166834" y="4711787"/>
            <a:ext cx="2297954" cy="1454858"/>
          </a:xfrm>
          <a:prstGeom prst="wedgeRoundRectCallout">
            <a:avLst>
              <a:gd name="adj1" fmla="val -7856"/>
              <a:gd name="adj2" fmla="val -59478"/>
              <a:gd name="adj3" fmla="val 16667"/>
            </a:avLst>
          </a:prstGeom>
          <a:solidFill>
            <a:srgbClr val="E31C7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i="1" dirty="0">
                <a:latin typeface="Arial" panose="020B0604020202020204" pitchFamily="34" charset="0"/>
                <a:cs typeface="Arial" panose="020B0604020202020204" pitchFamily="34" charset="0"/>
              </a:rPr>
              <a:t>Provided lots of ideas and support on how to get it running in our schools. I am leaving the sessions feeling enthusiastic about delivering baseball in school.</a:t>
            </a:r>
          </a:p>
        </p:txBody>
      </p:sp>
      <p:sp>
        <p:nvSpPr>
          <p:cNvPr id="21" name="Rectangle: Rounded Corners 20">
            <a:extLst>
              <a:ext uri="{FF2B5EF4-FFF2-40B4-BE49-F238E27FC236}">
                <a16:creationId xmlns:a16="http://schemas.microsoft.com/office/drawing/2014/main" id="{6535B5D0-93EF-8CCC-5603-BC43FB56F34E}"/>
              </a:ext>
            </a:extLst>
          </p:cNvPr>
          <p:cNvSpPr/>
          <p:nvPr/>
        </p:nvSpPr>
        <p:spPr>
          <a:xfrm>
            <a:off x="5064237" y="720798"/>
            <a:ext cx="1580683" cy="3042824"/>
          </a:xfrm>
          <a:prstGeom prst="roundRect">
            <a:avLst/>
          </a:prstGeom>
          <a:solidFill>
            <a:srgbClr val="FF5C3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dirty="0">
                <a:latin typeface="Arial" panose="020B0604020202020204" pitchFamily="34" charset="0"/>
                <a:cs typeface="Arial" panose="020B0604020202020204" pitchFamily="34" charset="0"/>
              </a:rPr>
              <a:t>2025 Delivery:</a:t>
            </a:r>
          </a:p>
          <a:p>
            <a:endParaRPr lang="en-GB" sz="14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1,757 </a:t>
            </a:r>
            <a:r>
              <a:rPr lang="en-GB" sz="1400" dirty="0">
                <a:latin typeface="Arial" panose="020B0604020202020204" pitchFamily="34" charset="0"/>
                <a:cs typeface="Arial" panose="020B0604020202020204" pitchFamily="34" charset="0"/>
              </a:rPr>
              <a:t>MLB First Pitch sessions</a:t>
            </a:r>
            <a:br>
              <a:rPr lang="en-GB" sz="1400" dirty="0">
                <a:latin typeface="Arial" panose="020B0604020202020204" pitchFamily="34" charset="0"/>
                <a:cs typeface="Arial" panose="020B0604020202020204" pitchFamily="34" charset="0"/>
              </a:rPr>
            </a:br>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109</a:t>
            </a:r>
            <a:r>
              <a:rPr lang="en-GB" sz="1400" dirty="0">
                <a:latin typeface="Arial" panose="020B0604020202020204" pitchFamily="34" charset="0"/>
                <a:cs typeface="Arial" panose="020B0604020202020204" pitchFamily="34" charset="0"/>
              </a:rPr>
              <a:t> MLB First Pitch Festivals</a:t>
            </a:r>
            <a:br>
              <a:rPr lang="en-GB" sz="1400" dirty="0">
                <a:latin typeface="Arial" panose="020B0604020202020204" pitchFamily="34" charset="0"/>
                <a:cs typeface="Arial" panose="020B0604020202020204" pitchFamily="34" charset="0"/>
              </a:rPr>
            </a:br>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59</a:t>
            </a:r>
            <a:r>
              <a:rPr lang="en-GB" sz="1400" dirty="0">
                <a:latin typeface="Arial" panose="020B0604020202020204" pitchFamily="34" charset="0"/>
                <a:cs typeface="Arial" panose="020B0604020202020204" pitchFamily="34" charset="0"/>
              </a:rPr>
              <a:t> MLB First Pitch Championships</a:t>
            </a:r>
          </a:p>
        </p:txBody>
      </p:sp>
      <p:sp>
        <p:nvSpPr>
          <p:cNvPr id="22" name="TextBox 21">
            <a:extLst>
              <a:ext uri="{FF2B5EF4-FFF2-40B4-BE49-F238E27FC236}">
                <a16:creationId xmlns:a16="http://schemas.microsoft.com/office/drawing/2014/main" id="{2CC8B28E-C419-D4C0-7D5A-143147AC23BC}"/>
              </a:ext>
            </a:extLst>
          </p:cNvPr>
          <p:cNvSpPr txBox="1"/>
          <p:nvPr/>
        </p:nvSpPr>
        <p:spPr>
          <a:xfrm>
            <a:off x="2601864" y="4571985"/>
            <a:ext cx="2623795" cy="2308324"/>
          </a:xfrm>
          <a:prstGeom prst="rect">
            <a:avLst/>
          </a:prstGeom>
          <a:noFill/>
        </p:spPr>
        <p:txBody>
          <a:bodyPr wrap="square" rtlCol="0">
            <a:spAutoFit/>
          </a:bodyPr>
          <a:lstStyle/>
          <a:p>
            <a:r>
              <a:rPr lang="en-GB" sz="3600" b="1" dirty="0">
                <a:solidFill>
                  <a:srgbClr val="00B74F"/>
                </a:solidFill>
                <a:latin typeface="Arial" panose="020B0604020202020204" pitchFamily="34" charset="0"/>
                <a:cs typeface="Arial" panose="020B0604020202020204" pitchFamily="34" charset="0"/>
              </a:rPr>
              <a:t>      13,187</a:t>
            </a:r>
            <a:r>
              <a:rPr lang="en-GB" b="1" dirty="0">
                <a:solidFill>
                  <a:srgbClr val="00B74F"/>
                </a:solidFill>
                <a:latin typeface="Arial" panose="020B0604020202020204" pitchFamily="34" charset="0"/>
                <a:cs typeface="Arial" panose="020B0604020202020204" pitchFamily="34" charset="0"/>
              </a:rPr>
              <a:t> </a:t>
            </a:r>
            <a:br>
              <a:rPr lang="en-GB" b="1" dirty="0">
                <a:solidFill>
                  <a:srgbClr val="00B74F"/>
                </a:solidFill>
                <a:latin typeface="Arial" panose="020B0604020202020204" pitchFamily="34" charset="0"/>
                <a:cs typeface="Arial" panose="020B0604020202020204" pitchFamily="34" charset="0"/>
              </a:rPr>
            </a:br>
            <a:r>
              <a:rPr lang="en-GB" b="1" dirty="0">
                <a:solidFill>
                  <a:srgbClr val="00B74F"/>
                </a:solidFill>
                <a:latin typeface="Arial" panose="020B0604020202020204" pitchFamily="34" charset="0"/>
                <a:cs typeface="Arial" panose="020B0604020202020204" pitchFamily="34" charset="0"/>
              </a:rPr>
              <a:t>            </a:t>
            </a:r>
            <a:r>
              <a:rPr lang="en-GB" sz="1400" b="1" dirty="0">
                <a:solidFill>
                  <a:srgbClr val="00B74F"/>
                </a:solidFill>
                <a:latin typeface="Arial" panose="020B0604020202020204" pitchFamily="34" charset="0"/>
                <a:cs typeface="Arial" panose="020B0604020202020204" pitchFamily="34" charset="0"/>
              </a:rPr>
              <a:t>young people </a:t>
            </a:r>
            <a:br>
              <a:rPr lang="en-GB" sz="1200" b="1" dirty="0">
                <a:solidFill>
                  <a:srgbClr val="00B74F"/>
                </a:solidFill>
                <a:latin typeface="Arial" panose="020B0604020202020204" pitchFamily="34" charset="0"/>
                <a:cs typeface="Arial" panose="020B0604020202020204" pitchFamily="34" charset="0"/>
              </a:rPr>
            </a:br>
            <a:r>
              <a:rPr lang="en-GB" sz="1200" b="1" dirty="0">
                <a:solidFill>
                  <a:srgbClr val="00B74F"/>
                </a:solidFill>
                <a:latin typeface="Arial" panose="020B0604020202020204" pitchFamily="34" charset="0"/>
                <a:cs typeface="Arial" panose="020B0604020202020204" pitchFamily="34" charset="0"/>
              </a:rPr>
              <a:t>                  </a:t>
            </a:r>
            <a:r>
              <a:rPr lang="en-GB" sz="1200" b="1" dirty="0">
                <a:solidFill>
                  <a:schemeClr val="bg1"/>
                </a:solidFill>
                <a:latin typeface="Arial" panose="020B0604020202020204" pitchFamily="34" charset="0"/>
                <a:cs typeface="Arial" panose="020B0604020202020204" pitchFamily="34" charset="0"/>
              </a:rPr>
              <a:t>and</a:t>
            </a:r>
            <a:r>
              <a:rPr lang="en-GB" sz="3600" b="1" dirty="0">
                <a:solidFill>
                  <a:srgbClr val="00B74F"/>
                </a:solidFill>
                <a:latin typeface="Arial" panose="020B0604020202020204" pitchFamily="34" charset="0"/>
                <a:cs typeface="Arial" panose="020B0604020202020204" pitchFamily="34" charset="0"/>
              </a:rPr>
              <a:t> 272</a:t>
            </a:r>
            <a:br>
              <a:rPr lang="en-GB" b="1" dirty="0">
                <a:solidFill>
                  <a:srgbClr val="00B74F"/>
                </a:solidFill>
                <a:latin typeface="Arial" panose="020B0604020202020204" pitchFamily="34" charset="0"/>
                <a:cs typeface="Arial" panose="020B0604020202020204" pitchFamily="34" charset="0"/>
              </a:rPr>
            </a:br>
            <a:r>
              <a:rPr lang="en-GB" b="1" dirty="0">
                <a:solidFill>
                  <a:srgbClr val="00B74F"/>
                </a:solidFill>
                <a:latin typeface="Arial" panose="020B0604020202020204" pitchFamily="34" charset="0"/>
                <a:cs typeface="Arial" panose="020B0604020202020204" pitchFamily="34" charset="0"/>
              </a:rPr>
              <a:t>            </a:t>
            </a:r>
            <a:r>
              <a:rPr lang="en-GB" sz="1400" b="1" dirty="0">
                <a:solidFill>
                  <a:srgbClr val="00B74F"/>
                </a:solidFill>
                <a:latin typeface="Arial" panose="020B0604020202020204" pitchFamily="34" charset="0"/>
                <a:cs typeface="Arial" panose="020B0604020202020204" pitchFamily="34" charset="0"/>
              </a:rPr>
              <a:t>schools engaged</a:t>
            </a:r>
            <a:endParaRPr lang="en-GB" b="1" dirty="0">
              <a:solidFill>
                <a:srgbClr val="00B74F"/>
              </a:solidFill>
              <a:latin typeface="Arial" panose="020B0604020202020204" pitchFamily="34" charset="0"/>
              <a:cs typeface="Arial" panose="020B0604020202020204" pitchFamily="34" charset="0"/>
            </a:endParaRPr>
          </a:p>
          <a:p>
            <a:r>
              <a:rPr lang="en-GB" sz="3600" b="1" dirty="0">
                <a:solidFill>
                  <a:srgbClr val="FF5C39"/>
                </a:solidFill>
                <a:latin typeface="Arial" panose="020B0604020202020204" pitchFamily="34" charset="0"/>
                <a:cs typeface="Arial" panose="020B0604020202020204" pitchFamily="34" charset="0"/>
              </a:rPr>
              <a:t> </a:t>
            </a:r>
          </a:p>
        </p:txBody>
      </p:sp>
      <p:pic>
        <p:nvPicPr>
          <p:cNvPr id="26" name="Graphic 25" descr="Baseball with solid fill">
            <a:extLst>
              <a:ext uri="{FF2B5EF4-FFF2-40B4-BE49-F238E27FC236}">
                <a16:creationId xmlns:a16="http://schemas.microsoft.com/office/drawing/2014/main" id="{47BE71F9-F9C2-4DA4-A852-2D06B0FD87A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641759" y="4682964"/>
            <a:ext cx="720000" cy="720000"/>
          </a:xfrm>
          <a:prstGeom prst="rect">
            <a:avLst/>
          </a:prstGeom>
        </p:spPr>
      </p:pic>
      <p:pic>
        <p:nvPicPr>
          <p:cNvPr id="28" name="Graphic 27" descr="Schoolhouse with solid fill">
            <a:extLst>
              <a:ext uri="{FF2B5EF4-FFF2-40B4-BE49-F238E27FC236}">
                <a16:creationId xmlns:a16="http://schemas.microsoft.com/office/drawing/2014/main" id="{B9C98576-016A-9384-81D6-4FB6707B3D2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696054" y="5513942"/>
            <a:ext cx="720000" cy="720000"/>
          </a:xfrm>
          <a:prstGeom prst="rect">
            <a:avLst/>
          </a:prstGeom>
        </p:spPr>
      </p:pic>
      <p:sp>
        <p:nvSpPr>
          <p:cNvPr id="31" name="Speech Bubble: Rectangle with Corners Rounded 30">
            <a:extLst>
              <a:ext uri="{FF2B5EF4-FFF2-40B4-BE49-F238E27FC236}">
                <a16:creationId xmlns:a16="http://schemas.microsoft.com/office/drawing/2014/main" id="{682B2D5E-F324-6D14-6284-A23F1FBE7699}"/>
              </a:ext>
            </a:extLst>
          </p:cNvPr>
          <p:cNvSpPr/>
          <p:nvPr/>
        </p:nvSpPr>
        <p:spPr>
          <a:xfrm>
            <a:off x="7152862" y="3192891"/>
            <a:ext cx="4822024" cy="1517434"/>
          </a:xfrm>
          <a:prstGeom prst="wedgeRoundRectCallout">
            <a:avLst>
              <a:gd name="adj1" fmla="val 7057"/>
              <a:gd name="adj2" fmla="val -63626"/>
              <a:gd name="adj3" fmla="val 16667"/>
            </a:avLst>
          </a:prstGeom>
          <a:solidFill>
            <a:srgbClr val="E31C7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i="1" dirty="0">
                <a:latin typeface="Arial" panose="020B0604020202020204" pitchFamily="34" charset="0"/>
                <a:cs typeface="Arial" panose="020B0604020202020204" pitchFamily="34" charset="0"/>
              </a:rPr>
              <a:t>All children have benefited from the MLB First Pitch programme at our school but especially those with additional SEND and neurodiversity… It has been a vehicle to boost confidence and engagement in physical activity. We have seen a positive impact across social, emotional and physical health. Class teachers have noticed the difference this sport has made to their class’s general self-esteem and well-being.</a:t>
            </a:r>
          </a:p>
        </p:txBody>
      </p:sp>
      <p:pic>
        <p:nvPicPr>
          <p:cNvPr id="32" name="Graphic 31" descr="Social network outline">
            <a:extLst>
              <a:ext uri="{FF2B5EF4-FFF2-40B4-BE49-F238E27FC236}">
                <a16:creationId xmlns:a16="http://schemas.microsoft.com/office/drawing/2014/main" id="{AC8F2470-A697-A78A-C07B-C8A82C6799F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333321" y="4945925"/>
            <a:ext cx="720000" cy="720000"/>
          </a:xfrm>
          <a:prstGeom prst="rect">
            <a:avLst/>
          </a:prstGeom>
        </p:spPr>
      </p:pic>
      <p:sp>
        <p:nvSpPr>
          <p:cNvPr id="33" name="TextBox 32">
            <a:extLst>
              <a:ext uri="{FF2B5EF4-FFF2-40B4-BE49-F238E27FC236}">
                <a16:creationId xmlns:a16="http://schemas.microsoft.com/office/drawing/2014/main" id="{C328BFF7-069B-6044-F7E0-2A40CC828D65}"/>
              </a:ext>
            </a:extLst>
          </p:cNvPr>
          <p:cNvSpPr txBox="1"/>
          <p:nvPr/>
        </p:nvSpPr>
        <p:spPr>
          <a:xfrm>
            <a:off x="7949125" y="4981431"/>
            <a:ext cx="1376453" cy="646331"/>
          </a:xfrm>
          <a:prstGeom prst="rect">
            <a:avLst/>
          </a:prstGeom>
          <a:noFill/>
        </p:spPr>
        <p:txBody>
          <a:bodyPr wrap="square" rtlCol="0">
            <a:spAutoFit/>
          </a:bodyPr>
          <a:lstStyle/>
          <a:p>
            <a:r>
              <a:rPr lang="en-GB" sz="3600" b="1" dirty="0">
                <a:solidFill>
                  <a:srgbClr val="2CCCD3"/>
                </a:solidFill>
                <a:latin typeface="Arial" panose="020B0604020202020204" pitchFamily="34" charset="0"/>
                <a:cs typeface="Arial" panose="020B0604020202020204" pitchFamily="34" charset="0"/>
              </a:rPr>
              <a:t>12% </a:t>
            </a:r>
          </a:p>
        </p:txBody>
      </p:sp>
      <p:sp>
        <p:nvSpPr>
          <p:cNvPr id="34" name="TextBox 33">
            <a:extLst>
              <a:ext uri="{FF2B5EF4-FFF2-40B4-BE49-F238E27FC236}">
                <a16:creationId xmlns:a16="http://schemas.microsoft.com/office/drawing/2014/main" id="{21A2CC5F-5639-7A22-AF10-B96D4AD50A12}"/>
              </a:ext>
            </a:extLst>
          </p:cNvPr>
          <p:cNvSpPr txBox="1"/>
          <p:nvPr/>
        </p:nvSpPr>
        <p:spPr>
          <a:xfrm>
            <a:off x="8915009" y="5096796"/>
            <a:ext cx="2180768" cy="461665"/>
          </a:xfrm>
          <a:prstGeom prst="rect">
            <a:avLst/>
          </a:prstGeom>
          <a:noFill/>
        </p:spPr>
        <p:txBody>
          <a:bodyPr wrap="square" rtlCol="0">
            <a:spAutoFit/>
          </a:bodyPr>
          <a:lstStyle/>
          <a:p>
            <a:r>
              <a:rPr lang="en-GB" sz="1200" b="1" dirty="0">
                <a:solidFill>
                  <a:srgbClr val="2CCCD3"/>
                </a:solidFill>
                <a:latin typeface="Arial" panose="020B0604020202020204" pitchFamily="34" charset="0"/>
                <a:cs typeface="Arial" panose="020B0604020202020204" pitchFamily="34" charset="0"/>
              </a:rPr>
              <a:t>of schools created community club links</a:t>
            </a:r>
          </a:p>
        </p:txBody>
      </p:sp>
      <p:sp>
        <p:nvSpPr>
          <p:cNvPr id="35" name="Rectangle: Rounded Corners 34">
            <a:extLst>
              <a:ext uri="{FF2B5EF4-FFF2-40B4-BE49-F238E27FC236}">
                <a16:creationId xmlns:a16="http://schemas.microsoft.com/office/drawing/2014/main" id="{0EF06A80-913A-5329-1CD4-8E1625854E80}"/>
              </a:ext>
            </a:extLst>
          </p:cNvPr>
          <p:cNvSpPr/>
          <p:nvPr/>
        </p:nvSpPr>
        <p:spPr>
          <a:xfrm>
            <a:off x="7299543" y="4954119"/>
            <a:ext cx="3376084" cy="705877"/>
          </a:xfrm>
          <a:prstGeom prst="roundRect">
            <a:avLst/>
          </a:prstGeom>
          <a:noFill/>
          <a:ln>
            <a:solidFill>
              <a:srgbClr val="2CCC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TextBox 35">
            <a:extLst>
              <a:ext uri="{FF2B5EF4-FFF2-40B4-BE49-F238E27FC236}">
                <a16:creationId xmlns:a16="http://schemas.microsoft.com/office/drawing/2014/main" id="{F7D144A5-14A9-BE92-020F-46845922AAA1}"/>
              </a:ext>
            </a:extLst>
          </p:cNvPr>
          <p:cNvSpPr txBox="1"/>
          <p:nvPr/>
        </p:nvSpPr>
        <p:spPr>
          <a:xfrm>
            <a:off x="6858249" y="733986"/>
            <a:ext cx="2763577"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Impact on young people:</a:t>
            </a:r>
          </a:p>
        </p:txBody>
      </p:sp>
      <p:sp>
        <p:nvSpPr>
          <p:cNvPr id="37" name="TextBox 36">
            <a:extLst>
              <a:ext uri="{FF2B5EF4-FFF2-40B4-BE49-F238E27FC236}">
                <a16:creationId xmlns:a16="http://schemas.microsoft.com/office/drawing/2014/main" id="{CD34AD7E-0383-B39A-2408-1E2E5F6CA84A}"/>
              </a:ext>
            </a:extLst>
          </p:cNvPr>
          <p:cNvSpPr txBox="1"/>
          <p:nvPr/>
        </p:nvSpPr>
        <p:spPr>
          <a:xfrm>
            <a:off x="6976612" y="1731629"/>
            <a:ext cx="682334" cy="646331"/>
          </a:xfrm>
          <a:prstGeom prst="rect">
            <a:avLst/>
          </a:prstGeom>
          <a:no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89%	</a:t>
            </a:r>
          </a:p>
        </p:txBody>
      </p:sp>
      <p:sp>
        <p:nvSpPr>
          <p:cNvPr id="38" name="TextBox 37">
            <a:extLst>
              <a:ext uri="{FF2B5EF4-FFF2-40B4-BE49-F238E27FC236}">
                <a16:creationId xmlns:a16="http://schemas.microsoft.com/office/drawing/2014/main" id="{5C8312D6-B023-08B3-97F6-E8F1AB2A6986}"/>
              </a:ext>
            </a:extLst>
          </p:cNvPr>
          <p:cNvSpPr txBox="1"/>
          <p:nvPr/>
        </p:nvSpPr>
        <p:spPr>
          <a:xfrm>
            <a:off x="6719645" y="2030886"/>
            <a:ext cx="1196268" cy="938719"/>
          </a:xfrm>
          <a:prstGeom prst="rect">
            <a:avLst/>
          </a:prstGeom>
          <a:noFill/>
        </p:spPr>
        <p:txBody>
          <a:bodyPr wrap="square" rtlCol="0">
            <a:spAutoFit/>
          </a:bodyPr>
          <a:lstStyle/>
          <a:p>
            <a:pPr algn="ctr"/>
            <a:r>
              <a:rPr lang="en-GB" sz="1100" dirty="0">
                <a:solidFill>
                  <a:schemeClr val="bg1"/>
                </a:solidFill>
                <a:latin typeface="Arial" panose="020B0604020202020204" pitchFamily="34" charset="0"/>
                <a:cs typeface="Arial" panose="020B0604020202020204" pitchFamily="34" charset="0"/>
              </a:rPr>
              <a:t>Improved their enjoyment of taking part in sport and physical activity</a:t>
            </a:r>
          </a:p>
        </p:txBody>
      </p:sp>
      <p:sp>
        <p:nvSpPr>
          <p:cNvPr id="39" name="TextBox 38">
            <a:extLst>
              <a:ext uri="{FF2B5EF4-FFF2-40B4-BE49-F238E27FC236}">
                <a16:creationId xmlns:a16="http://schemas.microsoft.com/office/drawing/2014/main" id="{4AEF8ACC-42B1-4E89-FD10-B1244759D6A8}"/>
              </a:ext>
            </a:extLst>
          </p:cNvPr>
          <p:cNvSpPr txBox="1"/>
          <p:nvPr/>
        </p:nvSpPr>
        <p:spPr>
          <a:xfrm>
            <a:off x="7896085" y="2023965"/>
            <a:ext cx="1196268" cy="938719"/>
          </a:xfrm>
          <a:prstGeom prst="rect">
            <a:avLst/>
          </a:prstGeom>
          <a:noFill/>
        </p:spPr>
        <p:txBody>
          <a:bodyPr wrap="square" rtlCol="0">
            <a:spAutoFit/>
          </a:bodyPr>
          <a:lstStyle/>
          <a:p>
            <a:pPr algn="ctr"/>
            <a:r>
              <a:rPr lang="en-GB" sz="1100" dirty="0">
                <a:solidFill>
                  <a:schemeClr val="bg1"/>
                </a:solidFill>
                <a:latin typeface="Arial" panose="020B0604020202020204" pitchFamily="34" charset="0"/>
                <a:cs typeface="Arial" panose="020B0604020202020204" pitchFamily="34" charset="0"/>
              </a:rPr>
              <a:t>Improved their confidence to take part in sport and physical activity</a:t>
            </a:r>
          </a:p>
        </p:txBody>
      </p:sp>
      <p:sp>
        <p:nvSpPr>
          <p:cNvPr id="40" name="TextBox 39">
            <a:extLst>
              <a:ext uri="{FF2B5EF4-FFF2-40B4-BE49-F238E27FC236}">
                <a16:creationId xmlns:a16="http://schemas.microsoft.com/office/drawing/2014/main" id="{018DA81E-7245-4BB5-FFDF-CA7DC47FB620}"/>
              </a:ext>
            </a:extLst>
          </p:cNvPr>
          <p:cNvSpPr txBox="1"/>
          <p:nvPr/>
        </p:nvSpPr>
        <p:spPr>
          <a:xfrm>
            <a:off x="9063734" y="2060097"/>
            <a:ext cx="892532" cy="600164"/>
          </a:xfrm>
          <a:prstGeom prst="rect">
            <a:avLst/>
          </a:prstGeom>
          <a:noFill/>
        </p:spPr>
        <p:txBody>
          <a:bodyPr wrap="square" rtlCol="0">
            <a:spAutoFit/>
          </a:bodyPr>
          <a:lstStyle/>
          <a:p>
            <a:pPr algn="ctr"/>
            <a:r>
              <a:rPr lang="en-GB" sz="1100" dirty="0">
                <a:solidFill>
                  <a:schemeClr val="bg1"/>
                </a:solidFill>
                <a:latin typeface="Arial" panose="020B0604020202020204" pitchFamily="34" charset="0"/>
                <a:cs typeface="Arial" panose="020B0604020202020204" pitchFamily="34" charset="0"/>
              </a:rPr>
              <a:t>Improved their happiness</a:t>
            </a:r>
          </a:p>
        </p:txBody>
      </p:sp>
      <p:pic>
        <p:nvPicPr>
          <p:cNvPr id="41" name="Graphic 40" descr="Comment Heart outline">
            <a:extLst>
              <a:ext uri="{FF2B5EF4-FFF2-40B4-BE49-F238E27FC236}">
                <a16:creationId xmlns:a16="http://schemas.microsoft.com/office/drawing/2014/main" id="{117DE62E-8853-5A2E-B52B-CAE20E98BD1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6957779" y="1123109"/>
            <a:ext cx="720000" cy="720000"/>
          </a:xfrm>
          <a:prstGeom prst="rect">
            <a:avLst/>
          </a:prstGeom>
        </p:spPr>
      </p:pic>
      <p:pic>
        <p:nvPicPr>
          <p:cNvPr id="42" name="Graphic 41" descr="Aspiration outline">
            <a:extLst>
              <a:ext uri="{FF2B5EF4-FFF2-40B4-BE49-F238E27FC236}">
                <a16:creationId xmlns:a16="http://schemas.microsoft.com/office/drawing/2014/main" id="{8A8B2DAD-6B71-0C64-4F2B-1EC6E3AA783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194801" y="1132792"/>
            <a:ext cx="598837" cy="598837"/>
          </a:xfrm>
          <a:prstGeom prst="rect">
            <a:avLst/>
          </a:prstGeom>
        </p:spPr>
      </p:pic>
      <p:cxnSp>
        <p:nvCxnSpPr>
          <p:cNvPr id="45" name="Straight Connector 44">
            <a:extLst>
              <a:ext uri="{FF2B5EF4-FFF2-40B4-BE49-F238E27FC236}">
                <a16:creationId xmlns:a16="http://schemas.microsoft.com/office/drawing/2014/main" id="{2D072651-1B7E-1831-01AD-DB4709800860}"/>
              </a:ext>
            </a:extLst>
          </p:cNvPr>
          <p:cNvCxnSpPr>
            <a:cxnSpLocks/>
          </p:cNvCxnSpPr>
          <p:nvPr/>
        </p:nvCxnSpPr>
        <p:spPr>
          <a:xfrm>
            <a:off x="4966550" y="783295"/>
            <a:ext cx="0" cy="3766067"/>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6A8C8850-31E3-C2F4-2623-A72D96FCA1C8}"/>
              </a:ext>
            </a:extLst>
          </p:cNvPr>
          <p:cNvCxnSpPr>
            <a:cxnSpLocks/>
          </p:cNvCxnSpPr>
          <p:nvPr/>
        </p:nvCxnSpPr>
        <p:spPr>
          <a:xfrm>
            <a:off x="226384" y="2008165"/>
            <a:ext cx="4740166" cy="0"/>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7D53D676-44AB-0E15-C9A3-4065CF7651F9}"/>
              </a:ext>
            </a:extLst>
          </p:cNvPr>
          <p:cNvCxnSpPr>
            <a:cxnSpLocks/>
          </p:cNvCxnSpPr>
          <p:nvPr/>
        </p:nvCxnSpPr>
        <p:spPr>
          <a:xfrm>
            <a:off x="2626649" y="4549362"/>
            <a:ext cx="2339901" cy="0"/>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BBC0DFC8-2067-8041-4DF3-C721AE49076F}"/>
              </a:ext>
            </a:extLst>
          </p:cNvPr>
          <p:cNvCxnSpPr>
            <a:cxnSpLocks/>
          </p:cNvCxnSpPr>
          <p:nvPr/>
        </p:nvCxnSpPr>
        <p:spPr>
          <a:xfrm>
            <a:off x="2626649" y="4552321"/>
            <a:ext cx="0" cy="1681621"/>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6CFA7900-7F73-8B25-E444-4AEEAF405CC9}"/>
              </a:ext>
            </a:extLst>
          </p:cNvPr>
          <p:cNvCxnSpPr>
            <a:cxnSpLocks/>
          </p:cNvCxnSpPr>
          <p:nvPr/>
        </p:nvCxnSpPr>
        <p:spPr>
          <a:xfrm>
            <a:off x="6743502" y="764466"/>
            <a:ext cx="0" cy="5185865"/>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68B07F2B-85D9-47D2-B38B-A54FEA03D003}"/>
              </a:ext>
            </a:extLst>
          </p:cNvPr>
          <p:cNvSpPr txBox="1"/>
          <p:nvPr/>
        </p:nvSpPr>
        <p:spPr>
          <a:xfrm>
            <a:off x="5094766" y="4107067"/>
            <a:ext cx="2058096" cy="2468946"/>
          </a:xfrm>
          <a:prstGeom prst="rect">
            <a:avLst/>
          </a:prstGeom>
          <a:noFill/>
        </p:spPr>
        <p:txBody>
          <a:bodyPr wrap="square">
            <a:spAutoFit/>
          </a:bodyPr>
          <a:lstStyle/>
          <a:p>
            <a:pPr>
              <a:lnSpc>
                <a:spcPct val="107000"/>
              </a:lnSpc>
              <a:spcAft>
                <a:spcPts val="800"/>
              </a:spcAft>
            </a:pPr>
            <a:r>
              <a:rPr lang="en-US" sz="1200" b="1" dirty="0">
                <a:solidFill>
                  <a:srgbClr val="00B74F"/>
                </a:solidFill>
                <a:latin typeface="Arial" panose="020B0604020202020204" pitchFamily="34" charset="0"/>
                <a:cs typeface="Arial" panose="020B0604020202020204" pitchFamily="34" charset="0"/>
              </a:rPr>
              <a:t>48% </a:t>
            </a:r>
            <a:r>
              <a:rPr lang="en-US" sz="1200" dirty="0">
                <a:solidFill>
                  <a:schemeClr val="bg1"/>
                </a:solidFill>
                <a:latin typeface="Arial" panose="020B0604020202020204" pitchFamily="34" charset="0"/>
                <a:cs typeface="Arial" panose="020B0604020202020204" pitchFamily="34" charset="0"/>
              </a:rPr>
              <a:t>female</a:t>
            </a:r>
          </a:p>
          <a:p>
            <a:pPr>
              <a:lnSpc>
                <a:spcPct val="107000"/>
              </a:lnSpc>
              <a:spcAft>
                <a:spcPts val="800"/>
              </a:spcAft>
            </a:pPr>
            <a:r>
              <a:rPr lang="en-US" sz="1200" b="1" dirty="0">
                <a:solidFill>
                  <a:srgbClr val="00B74F"/>
                </a:solidFill>
                <a:latin typeface="Arial" panose="020B0604020202020204" pitchFamily="34" charset="0"/>
                <a:cs typeface="Arial" panose="020B0604020202020204" pitchFamily="34" charset="0"/>
              </a:rPr>
              <a:t>52% </a:t>
            </a:r>
            <a:r>
              <a:rPr lang="en-US" sz="1200" dirty="0">
                <a:solidFill>
                  <a:schemeClr val="bg1"/>
                </a:solidFill>
                <a:latin typeface="Arial" panose="020B0604020202020204" pitchFamily="34" charset="0"/>
                <a:cs typeface="Arial" panose="020B0604020202020204" pitchFamily="34" charset="0"/>
              </a:rPr>
              <a:t>male</a:t>
            </a:r>
          </a:p>
          <a:p>
            <a:pPr>
              <a:lnSpc>
                <a:spcPct val="107000"/>
              </a:lnSpc>
              <a:spcAft>
                <a:spcPts val="800"/>
              </a:spcAft>
            </a:pPr>
            <a:r>
              <a:rPr lang="en-US" sz="1200" b="1" dirty="0">
                <a:solidFill>
                  <a:srgbClr val="00B74F"/>
                </a:solidFill>
                <a:latin typeface="Arial" panose="020B0604020202020204" pitchFamily="34" charset="0"/>
                <a:cs typeface="Arial" panose="020B0604020202020204" pitchFamily="34" charset="0"/>
              </a:rPr>
              <a:t>49% </a:t>
            </a:r>
            <a:r>
              <a:rPr lang="en-US" sz="1200" dirty="0">
                <a:solidFill>
                  <a:schemeClr val="bg1"/>
                </a:solidFill>
                <a:latin typeface="Arial" panose="020B0604020202020204" pitchFamily="34" charset="0"/>
                <a:cs typeface="Arial" panose="020B0604020202020204" pitchFamily="34" charset="0"/>
              </a:rPr>
              <a:t>from Ethnically Diverse Communities </a:t>
            </a:r>
          </a:p>
          <a:p>
            <a:pPr>
              <a:lnSpc>
                <a:spcPct val="107000"/>
              </a:lnSpc>
              <a:spcAft>
                <a:spcPts val="800"/>
              </a:spcAft>
            </a:pPr>
            <a:r>
              <a:rPr lang="en-US" sz="1200" b="1" dirty="0">
                <a:solidFill>
                  <a:srgbClr val="00B74F"/>
                </a:solidFill>
                <a:latin typeface="Arial" panose="020B0604020202020204" pitchFamily="34" charset="0"/>
                <a:cs typeface="Arial" panose="020B0604020202020204" pitchFamily="34" charset="0"/>
              </a:rPr>
              <a:t>33% </a:t>
            </a:r>
            <a:r>
              <a:rPr lang="en-US" sz="1200" dirty="0">
                <a:solidFill>
                  <a:schemeClr val="bg1"/>
                </a:solidFill>
                <a:latin typeface="Arial" panose="020B0604020202020204" pitchFamily="34" charset="0"/>
                <a:cs typeface="Arial" panose="020B0604020202020204" pitchFamily="34" charset="0"/>
              </a:rPr>
              <a:t>from low-income families</a:t>
            </a:r>
          </a:p>
          <a:p>
            <a:pPr>
              <a:lnSpc>
                <a:spcPct val="107000"/>
              </a:lnSpc>
              <a:spcAft>
                <a:spcPts val="800"/>
              </a:spcAft>
            </a:pPr>
            <a:r>
              <a:rPr lang="en-US" sz="1200" b="1" dirty="0">
                <a:solidFill>
                  <a:srgbClr val="00B74F"/>
                </a:solidFill>
                <a:latin typeface="Arial" panose="020B0604020202020204" pitchFamily="34" charset="0"/>
                <a:cs typeface="Arial" panose="020B0604020202020204" pitchFamily="34" charset="0"/>
              </a:rPr>
              <a:t>17% </a:t>
            </a:r>
            <a:r>
              <a:rPr lang="en-US" sz="1200" dirty="0">
                <a:solidFill>
                  <a:schemeClr val="bg1"/>
                </a:solidFill>
                <a:latin typeface="Arial" panose="020B0604020202020204" pitchFamily="34" charset="0"/>
                <a:cs typeface="Arial" panose="020B0604020202020204" pitchFamily="34" charset="0"/>
              </a:rPr>
              <a:t>have Special Educational </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Needs or </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Disabilities</a:t>
            </a:r>
            <a:endParaRPr lang="en-GB" sz="1200" dirty="0">
              <a:solidFill>
                <a:schemeClr val="bg1"/>
              </a:solidFill>
            </a:endParaRPr>
          </a:p>
        </p:txBody>
      </p:sp>
      <p:cxnSp>
        <p:nvCxnSpPr>
          <p:cNvPr id="61" name="Straight Connector 60">
            <a:extLst>
              <a:ext uri="{FF2B5EF4-FFF2-40B4-BE49-F238E27FC236}">
                <a16:creationId xmlns:a16="http://schemas.microsoft.com/office/drawing/2014/main" id="{C860AEC7-CE83-21C8-2F0B-59BF3FA9BC04}"/>
              </a:ext>
            </a:extLst>
          </p:cNvPr>
          <p:cNvCxnSpPr>
            <a:cxnSpLocks/>
          </p:cNvCxnSpPr>
          <p:nvPr/>
        </p:nvCxnSpPr>
        <p:spPr>
          <a:xfrm>
            <a:off x="5066832" y="4086747"/>
            <a:ext cx="0" cy="2489266"/>
          </a:xfrm>
          <a:prstGeom prst="line">
            <a:avLst/>
          </a:prstGeom>
          <a:ln w="38100">
            <a:solidFill>
              <a:srgbClr val="00B74F"/>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22DC309F-9739-D906-3316-2166A7355A3B}"/>
              </a:ext>
            </a:extLst>
          </p:cNvPr>
          <p:cNvCxnSpPr>
            <a:cxnSpLocks/>
          </p:cNvCxnSpPr>
          <p:nvPr/>
        </p:nvCxnSpPr>
        <p:spPr>
          <a:xfrm>
            <a:off x="5073259" y="4107067"/>
            <a:ext cx="216000" cy="0"/>
          </a:xfrm>
          <a:prstGeom prst="line">
            <a:avLst/>
          </a:prstGeom>
          <a:ln w="38100">
            <a:solidFill>
              <a:srgbClr val="00B74F"/>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AD334F72-FC0A-F825-5379-06E9DB6A5E00}"/>
              </a:ext>
            </a:extLst>
          </p:cNvPr>
          <p:cNvCxnSpPr>
            <a:cxnSpLocks/>
          </p:cNvCxnSpPr>
          <p:nvPr/>
        </p:nvCxnSpPr>
        <p:spPr>
          <a:xfrm>
            <a:off x="5047663" y="6560829"/>
            <a:ext cx="216000" cy="0"/>
          </a:xfrm>
          <a:prstGeom prst="line">
            <a:avLst/>
          </a:prstGeom>
          <a:ln w="38100">
            <a:solidFill>
              <a:srgbClr val="00B74F"/>
            </a:solidFill>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E41F03B2-FC3E-BAA8-B685-0893CBC034A6}"/>
              </a:ext>
            </a:extLst>
          </p:cNvPr>
          <p:cNvCxnSpPr>
            <a:cxnSpLocks/>
          </p:cNvCxnSpPr>
          <p:nvPr/>
        </p:nvCxnSpPr>
        <p:spPr>
          <a:xfrm>
            <a:off x="4679162" y="5341540"/>
            <a:ext cx="404871" cy="0"/>
          </a:xfrm>
          <a:prstGeom prst="straightConnector1">
            <a:avLst/>
          </a:prstGeom>
          <a:ln w="38100">
            <a:solidFill>
              <a:srgbClr val="00B74F"/>
            </a:solidFill>
            <a:prstDash val="sysDash"/>
            <a:tailEnd type="triangle"/>
          </a:ln>
        </p:spPr>
        <p:style>
          <a:lnRef idx="2">
            <a:schemeClr val="accent1"/>
          </a:lnRef>
          <a:fillRef idx="0">
            <a:schemeClr val="accent1"/>
          </a:fillRef>
          <a:effectRef idx="1">
            <a:schemeClr val="accent1"/>
          </a:effectRef>
          <a:fontRef idx="minor">
            <a:schemeClr val="tx1"/>
          </a:fontRef>
        </p:style>
      </p:cxnSp>
      <p:pic>
        <p:nvPicPr>
          <p:cNvPr id="70" name="Graphic 69" descr="Classroom with solid fill">
            <a:extLst>
              <a:ext uri="{FF2B5EF4-FFF2-40B4-BE49-F238E27FC236}">
                <a16:creationId xmlns:a16="http://schemas.microsoft.com/office/drawing/2014/main" id="{64E16391-BE1E-8D8D-69DF-F01CE6F2DBC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032274" y="2061178"/>
            <a:ext cx="720000" cy="720000"/>
          </a:xfrm>
          <a:prstGeom prst="rect">
            <a:avLst/>
          </a:prstGeom>
        </p:spPr>
      </p:pic>
      <p:pic>
        <p:nvPicPr>
          <p:cNvPr id="74" name="Picture 73" descr="A group of baseball bats on grass&#10;&#10;Description automatically generated">
            <a:extLst>
              <a:ext uri="{FF2B5EF4-FFF2-40B4-BE49-F238E27FC236}">
                <a16:creationId xmlns:a16="http://schemas.microsoft.com/office/drawing/2014/main" id="{E2043FD0-758B-C17C-A49A-11ACD791526F}"/>
              </a:ext>
            </a:extLst>
          </p:cNvPr>
          <p:cNvPicPr>
            <a:picLocks noChangeAspect="1"/>
          </p:cNvPicPr>
          <p:nvPr/>
        </p:nvPicPr>
        <p:blipFill rotWithShape="1">
          <a:blip r:embed="rId24">
            <a:extLst>
              <a:ext uri="{28A0092B-C50C-407E-A947-70E740481C1C}">
                <a14:useLocalDpi xmlns:a14="http://schemas.microsoft.com/office/drawing/2010/main" val="0"/>
              </a:ext>
            </a:extLst>
          </a:blip>
          <a:srcRect t="16844" b="15847"/>
          <a:stretch/>
        </p:blipFill>
        <p:spPr>
          <a:xfrm>
            <a:off x="226384" y="210715"/>
            <a:ext cx="1894689" cy="1700414"/>
          </a:xfrm>
          <a:prstGeom prst="rect">
            <a:avLst/>
          </a:prstGeom>
        </p:spPr>
      </p:pic>
      <p:pic>
        <p:nvPicPr>
          <p:cNvPr id="3" name="Graphic 2" descr="Smiling face outline outline">
            <a:extLst>
              <a:ext uri="{FF2B5EF4-FFF2-40B4-BE49-F238E27FC236}">
                <a16:creationId xmlns:a16="http://schemas.microsoft.com/office/drawing/2014/main" id="{669F0FAB-A647-DBBA-3DE4-FDF3B74D3D60}"/>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217400" y="1125264"/>
            <a:ext cx="585200" cy="585200"/>
          </a:xfrm>
          <a:prstGeom prst="rect">
            <a:avLst/>
          </a:prstGeom>
        </p:spPr>
      </p:pic>
      <p:sp>
        <p:nvSpPr>
          <p:cNvPr id="23" name="TextBox 22">
            <a:extLst>
              <a:ext uri="{FF2B5EF4-FFF2-40B4-BE49-F238E27FC236}">
                <a16:creationId xmlns:a16="http://schemas.microsoft.com/office/drawing/2014/main" id="{2CD9E123-298E-FA57-A0FC-32D698A5EC2A}"/>
              </a:ext>
            </a:extLst>
          </p:cNvPr>
          <p:cNvSpPr txBox="1"/>
          <p:nvPr/>
        </p:nvSpPr>
        <p:spPr>
          <a:xfrm>
            <a:off x="10146234" y="1731629"/>
            <a:ext cx="647630" cy="646331"/>
          </a:xfrm>
          <a:prstGeom prst="rect">
            <a:avLst/>
          </a:prstGeom>
          <a:no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79%	</a:t>
            </a:r>
          </a:p>
        </p:txBody>
      </p:sp>
      <p:sp>
        <p:nvSpPr>
          <p:cNvPr id="24" name="TextBox 23">
            <a:extLst>
              <a:ext uri="{FF2B5EF4-FFF2-40B4-BE49-F238E27FC236}">
                <a16:creationId xmlns:a16="http://schemas.microsoft.com/office/drawing/2014/main" id="{4DDA8C2E-CB04-2F23-D059-9841B1766D44}"/>
              </a:ext>
            </a:extLst>
          </p:cNvPr>
          <p:cNvSpPr txBox="1"/>
          <p:nvPr/>
        </p:nvSpPr>
        <p:spPr>
          <a:xfrm>
            <a:off x="9949626" y="2060097"/>
            <a:ext cx="1040847" cy="600164"/>
          </a:xfrm>
          <a:prstGeom prst="rect">
            <a:avLst/>
          </a:prstGeom>
          <a:noFill/>
        </p:spPr>
        <p:txBody>
          <a:bodyPr wrap="square" rtlCol="0">
            <a:spAutoFit/>
          </a:bodyPr>
          <a:lstStyle/>
          <a:p>
            <a:pPr algn="ctr"/>
            <a:r>
              <a:rPr lang="en-GB" sz="1100" dirty="0">
                <a:solidFill>
                  <a:schemeClr val="bg1"/>
                </a:solidFill>
                <a:latin typeface="Arial" panose="020B0604020202020204" pitchFamily="34" charset="0"/>
                <a:cs typeface="Arial" panose="020B0604020202020204" pitchFamily="34" charset="0"/>
              </a:rPr>
              <a:t>Improved their resilience</a:t>
            </a:r>
          </a:p>
        </p:txBody>
      </p:sp>
      <p:sp>
        <p:nvSpPr>
          <p:cNvPr id="25" name="TextBox 24">
            <a:extLst>
              <a:ext uri="{FF2B5EF4-FFF2-40B4-BE49-F238E27FC236}">
                <a16:creationId xmlns:a16="http://schemas.microsoft.com/office/drawing/2014/main" id="{151350BA-97A7-C5B2-E309-9F3E4E495C4F}"/>
              </a:ext>
            </a:extLst>
          </p:cNvPr>
          <p:cNvSpPr txBox="1"/>
          <p:nvPr/>
        </p:nvSpPr>
        <p:spPr>
          <a:xfrm>
            <a:off x="10936926" y="2060097"/>
            <a:ext cx="1139430" cy="600164"/>
          </a:xfrm>
          <a:prstGeom prst="rect">
            <a:avLst/>
          </a:prstGeom>
          <a:noFill/>
        </p:spPr>
        <p:txBody>
          <a:bodyPr wrap="square" rtlCol="0">
            <a:spAutoFit/>
          </a:bodyPr>
          <a:lstStyle/>
          <a:p>
            <a:pPr algn="ctr"/>
            <a:r>
              <a:rPr lang="en-GB" sz="1100" dirty="0">
                <a:solidFill>
                  <a:schemeClr val="bg1"/>
                </a:solidFill>
                <a:latin typeface="Arial" panose="020B0604020202020204" pitchFamily="34" charset="0"/>
                <a:cs typeface="Arial" panose="020B0604020202020204" pitchFamily="34" charset="0"/>
              </a:rPr>
              <a:t>Improved their connectedness to others</a:t>
            </a:r>
          </a:p>
        </p:txBody>
      </p:sp>
      <p:pic>
        <p:nvPicPr>
          <p:cNvPr id="29" name="Graphic 28" descr="Cheers outline">
            <a:extLst>
              <a:ext uri="{FF2B5EF4-FFF2-40B4-BE49-F238E27FC236}">
                <a16:creationId xmlns:a16="http://schemas.microsoft.com/office/drawing/2014/main" id="{776410D1-1376-EC98-97D2-2BE1309A18DC}"/>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1182605" y="1108174"/>
            <a:ext cx="648072" cy="648072"/>
          </a:xfrm>
          <a:prstGeom prst="rect">
            <a:avLst/>
          </a:prstGeom>
        </p:spPr>
      </p:pic>
      <p:pic>
        <p:nvPicPr>
          <p:cNvPr id="30" name="Graphic 29" descr="Body builder outline">
            <a:extLst>
              <a:ext uri="{FF2B5EF4-FFF2-40B4-BE49-F238E27FC236}">
                <a16:creationId xmlns:a16="http://schemas.microsoft.com/office/drawing/2014/main" id="{4AFB8A35-1597-C935-E2CB-504EC9ABB1A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p:blipFill>
        <p:spPr>
          <a:xfrm>
            <a:off x="10146013" y="1084138"/>
            <a:ext cx="648072" cy="648072"/>
          </a:xfrm>
          <a:prstGeom prst="rect">
            <a:avLst/>
          </a:prstGeom>
        </p:spPr>
      </p:pic>
      <p:sp>
        <p:nvSpPr>
          <p:cNvPr id="55" name="TextBox 54">
            <a:extLst>
              <a:ext uri="{FF2B5EF4-FFF2-40B4-BE49-F238E27FC236}">
                <a16:creationId xmlns:a16="http://schemas.microsoft.com/office/drawing/2014/main" id="{6CCDAAC8-2214-3C9D-6308-4ED21F275564}"/>
              </a:ext>
            </a:extLst>
          </p:cNvPr>
          <p:cNvSpPr txBox="1"/>
          <p:nvPr/>
        </p:nvSpPr>
        <p:spPr>
          <a:xfrm>
            <a:off x="8153052" y="1731629"/>
            <a:ext cx="682334" cy="646331"/>
          </a:xfrm>
          <a:prstGeom prst="rect">
            <a:avLst/>
          </a:prstGeom>
          <a:no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84%	</a:t>
            </a:r>
          </a:p>
        </p:txBody>
      </p:sp>
      <p:sp>
        <p:nvSpPr>
          <p:cNvPr id="56" name="TextBox 55">
            <a:extLst>
              <a:ext uri="{FF2B5EF4-FFF2-40B4-BE49-F238E27FC236}">
                <a16:creationId xmlns:a16="http://schemas.microsoft.com/office/drawing/2014/main" id="{8EB66C55-7C29-282F-D0A1-CA065656F4D6}"/>
              </a:ext>
            </a:extLst>
          </p:cNvPr>
          <p:cNvSpPr txBox="1"/>
          <p:nvPr/>
        </p:nvSpPr>
        <p:spPr>
          <a:xfrm>
            <a:off x="9172901" y="1731629"/>
            <a:ext cx="674199" cy="646331"/>
          </a:xfrm>
          <a:prstGeom prst="rect">
            <a:avLst/>
          </a:prstGeom>
          <a:no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86%	</a:t>
            </a:r>
          </a:p>
        </p:txBody>
      </p:sp>
      <p:sp>
        <p:nvSpPr>
          <p:cNvPr id="58" name="TextBox 57">
            <a:extLst>
              <a:ext uri="{FF2B5EF4-FFF2-40B4-BE49-F238E27FC236}">
                <a16:creationId xmlns:a16="http://schemas.microsoft.com/office/drawing/2014/main" id="{31160704-6F66-D66B-865B-418F57B45BAE}"/>
              </a:ext>
            </a:extLst>
          </p:cNvPr>
          <p:cNvSpPr txBox="1"/>
          <p:nvPr/>
        </p:nvSpPr>
        <p:spPr>
          <a:xfrm>
            <a:off x="11150027" y="1731629"/>
            <a:ext cx="713229" cy="369332"/>
          </a:xfrm>
          <a:prstGeom prst="rect">
            <a:avLst/>
          </a:prstGeom>
          <a:no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77%</a:t>
            </a:r>
          </a:p>
        </p:txBody>
      </p:sp>
    </p:spTree>
    <p:extLst>
      <p:ext uri="{BB962C8B-B14F-4D97-AF65-F5344CB8AC3E}">
        <p14:creationId xmlns:p14="http://schemas.microsoft.com/office/powerpoint/2010/main" val="4223892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FA962F55-783D-1349-B690-CC4EE127F41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1">
            <a:extLst>
              <a:ext uri="{FF2B5EF4-FFF2-40B4-BE49-F238E27FC236}">
                <a16:creationId xmlns:a16="http://schemas.microsoft.com/office/drawing/2014/main" id="{FB24EE0C-408C-4DCF-8DE8-199ACFF3EA1F}"/>
              </a:ext>
            </a:extLst>
          </p:cNvPr>
          <p:cNvSpPr txBox="1">
            <a:spLocks noChangeArrowheads="1"/>
          </p:cNvSpPr>
          <p:nvPr/>
        </p:nvSpPr>
        <p:spPr bwMode="auto">
          <a:xfrm>
            <a:off x="298477" y="343102"/>
            <a:ext cx="11370609"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4800" b="1" dirty="0">
                <a:solidFill>
                  <a:srgbClr val="1E22AA"/>
                </a:solidFill>
                <a:cs typeface="Arial" charset="0"/>
              </a:rPr>
              <a:t>Engagement - Overall</a:t>
            </a:r>
          </a:p>
          <a:p>
            <a:pPr eaLnBrk="1" hangingPunct="1"/>
            <a:r>
              <a:rPr lang="en-GB" sz="1800" b="1" dirty="0">
                <a:solidFill>
                  <a:srgbClr val="FF5C39"/>
                </a:solidFill>
                <a:cs typeface="Arial" charset="0"/>
              </a:rPr>
              <a:t>Total number of schools engaged in MLB First Pitch 2025 and the reported reach / demographics of practitioners trained and young people participating.</a:t>
            </a:r>
          </a:p>
        </p:txBody>
      </p:sp>
      <p:sp>
        <p:nvSpPr>
          <p:cNvPr id="20" name="Rectangle: Rounded Corners 19">
            <a:extLst>
              <a:ext uri="{FF2B5EF4-FFF2-40B4-BE49-F238E27FC236}">
                <a16:creationId xmlns:a16="http://schemas.microsoft.com/office/drawing/2014/main" id="{26E79DFB-3A96-48C9-BD10-2B7A07A5CB08}"/>
              </a:ext>
            </a:extLst>
          </p:cNvPr>
          <p:cNvSpPr/>
          <p:nvPr/>
        </p:nvSpPr>
        <p:spPr>
          <a:xfrm>
            <a:off x="590918" y="2225281"/>
            <a:ext cx="3281597" cy="910833"/>
          </a:xfrm>
          <a:prstGeom prst="roundRect">
            <a:avLst/>
          </a:prstGeom>
          <a:solidFill>
            <a:schemeClr val="bg1">
              <a:lumMod val="95000"/>
            </a:schemeClr>
          </a:solidFill>
          <a:ln w="19050">
            <a:solidFill>
              <a:srgbClr val="1E2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0" lang="en-GB" sz="1100" b="0" i="0" u="none" strike="noStrike" kern="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3C1280CE-ED12-4630-A82A-625A8A06C3E9}"/>
              </a:ext>
            </a:extLst>
          </p:cNvPr>
          <p:cNvSpPr txBox="1"/>
          <p:nvPr/>
        </p:nvSpPr>
        <p:spPr>
          <a:xfrm>
            <a:off x="720972" y="2473907"/>
            <a:ext cx="3208316" cy="696537"/>
          </a:xfrm>
          <a:prstGeom prst="rect">
            <a:avLst/>
          </a:prstGeom>
          <a:noFill/>
        </p:spPr>
        <p:txBody>
          <a:bodyPr wrap="square">
            <a:spAutoFit/>
          </a:bodyPr>
          <a:lstStyle/>
          <a:p>
            <a:pPr>
              <a:lnSpc>
                <a:spcPct val="107000"/>
              </a:lnSpc>
              <a:spcAft>
                <a:spcPts val="800"/>
              </a:spcAft>
            </a:pPr>
            <a:r>
              <a:rPr lang="en-US" sz="2000" b="1" dirty="0">
                <a:solidFill>
                  <a:srgbClr val="1E22AA"/>
                </a:solidFill>
                <a:latin typeface="Arial" panose="020B0604020202020204" pitchFamily="34" charset="0"/>
                <a:cs typeface="Arial" panose="020B0604020202020204" pitchFamily="34" charset="0"/>
              </a:rPr>
              <a:t>272</a:t>
            </a:r>
            <a:r>
              <a:rPr lang="en-US" b="1" dirty="0">
                <a:solidFill>
                  <a:srgbClr val="1E22AA"/>
                </a:solidFill>
                <a:latin typeface="Arial" panose="020B0604020202020204" pitchFamily="34" charset="0"/>
                <a:cs typeface="Arial" panose="020B0604020202020204" pitchFamily="34" charset="0"/>
              </a:rPr>
              <a:t> schools engaged</a:t>
            </a:r>
            <a:br>
              <a:rPr lang="en-US" b="1" dirty="0">
                <a:solidFill>
                  <a:srgbClr val="1E22AA"/>
                </a:solidFill>
                <a:latin typeface="Arial" panose="020B0604020202020204" pitchFamily="34" charset="0"/>
                <a:cs typeface="Arial" panose="020B0604020202020204" pitchFamily="34" charset="0"/>
              </a:rPr>
            </a:br>
            <a:endParaRPr lang="en-US" dirty="0">
              <a:solidFill>
                <a:srgbClr val="1E22AA"/>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47C14075-029B-475F-AFA4-7E8CFA6AAC64}"/>
              </a:ext>
            </a:extLst>
          </p:cNvPr>
          <p:cNvSpPr/>
          <p:nvPr/>
        </p:nvSpPr>
        <p:spPr>
          <a:xfrm>
            <a:off x="8656491" y="2174489"/>
            <a:ext cx="2157695" cy="1537053"/>
          </a:xfrm>
          <a:prstGeom prst="roundRect">
            <a:avLst/>
          </a:prstGeom>
          <a:solidFill>
            <a:schemeClr val="bg1">
              <a:lumMod val="95000"/>
            </a:schemeClr>
          </a:solidFill>
          <a:ln w="19050">
            <a:solidFill>
              <a:srgbClr val="FF5C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kern="0" dirty="0">
              <a:solidFill>
                <a:schemeClr val="tx1"/>
              </a:solidFill>
              <a:latin typeface="Arial" panose="020B060402020202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DF9BC348-FD51-482B-9734-8A8196F9D272}"/>
              </a:ext>
            </a:extLst>
          </p:cNvPr>
          <p:cNvSpPr/>
          <p:nvPr/>
        </p:nvSpPr>
        <p:spPr>
          <a:xfrm>
            <a:off x="4844250" y="2174482"/>
            <a:ext cx="3037611" cy="1537054"/>
          </a:xfrm>
          <a:prstGeom prst="roundRect">
            <a:avLst/>
          </a:prstGeom>
          <a:solidFill>
            <a:schemeClr val="bg1">
              <a:lumMod val="95000"/>
            </a:schemeClr>
          </a:solidFill>
          <a:ln w="19050">
            <a:solidFill>
              <a:srgbClr val="00B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b="1" kern="0" dirty="0">
              <a:solidFill>
                <a:srgbClr val="00B74F"/>
              </a:solidFill>
              <a:latin typeface="Arial" panose="020B060402020202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0FFB59CD-2A8E-4C21-A4E3-7327ABD0C5A9}"/>
              </a:ext>
            </a:extLst>
          </p:cNvPr>
          <p:cNvSpPr txBox="1"/>
          <p:nvPr/>
        </p:nvSpPr>
        <p:spPr>
          <a:xfrm>
            <a:off x="5021276" y="2330760"/>
            <a:ext cx="2974131" cy="1292662"/>
          </a:xfrm>
          <a:prstGeom prst="rect">
            <a:avLst/>
          </a:prstGeom>
          <a:noFill/>
        </p:spPr>
        <p:txBody>
          <a:bodyPr wrap="square">
            <a:spAutoFit/>
          </a:bodyPr>
          <a:lstStyle/>
          <a:p>
            <a:r>
              <a:rPr lang="en-GB" b="1" dirty="0">
                <a:solidFill>
                  <a:srgbClr val="00B74F"/>
                </a:solidFill>
                <a:latin typeface="Arial" panose="020B0604020202020204" pitchFamily="34" charset="0"/>
                <a:cs typeface="Arial" panose="020B0604020202020204" pitchFamily="34" charset="0"/>
              </a:rPr>
              <a:t>13,187 young people participating </a:t>
            </a:r>
            <a:endParaRPr lang="en-GB" sz="1600" dirty="0">
              <a:solidFill>
                <a:srgbClr val="00B74F"/>
              </a:solidFill>
              <a:latin typeface="Arial" panose="020B0604020202020204" pitchFamily="34" charset="0"/>
              <a:cs typeface="Arial" panose="020B0604020202020204" pitchFamily="34" charset="0"/>
            </a:endParaRPr>
          </a:p>
          <a:p>
            <a:br>
              <a:rPr lang="en-GB" sz="1050" b="1" dirty="0">
                <a:solidFill>
                  <a:srgbClr val="00B74F"/>
                </a:solidFill>
                <a:latin typeface="Arial" panose="020B0604020202020204" pitchFamily="34" charset="0"/>
                <a:cs typeface="Arial" panose="020B0604020202020204" pitchFamily="34" charset="0"/>
              </a:rPr>
            </a:br>
            <a:r>
              <a:rPr lang="en-GB" sz="1050" b="1" dirty="0">
                <a:solidFill>
                  <a:srgbClr val="00B74F"/>
                </a:solidFill>
                <a:latin typeface="Arial" panose="020B0604020202020204" pitchFamily="34" charset="0"/>
                <a:cs typeface="Arial" panose="020B0604020202020204" pitchFamily="34" charset="0"/>
              </a:rPr>
              <a:t>Average 79 per school</a:t>
            </a:r>
          </a:p>
          <a:p>
            <a:r>
              <a:rPr lang="en-GB" sz="1050" b="1" dirty="0">
                <a:solidFill>
                  <a:srgbClr val="00B74F"/>
                </a:solidFill>
                <a:latin typeface="Arial" panose="020B0604020202020204" pitchFamily="34" charset="0"/>
                <a:cs typeface="Arial" panose="020B0604020202020204" pitchFamily="34" charset="0"/>
              </a:rPr>
              <a:t>6,236 new; average 70 per school</a:t>
            </a:r>
            <a:endParaRPr lang="en-GB" sz="1600" b="1" dirty="0">
              <a:solidFill>
                <a:srgbClr val="00B74F"/>
              </a:solidFill>
              <a:latin typeface="Arial" panose="020B0604020202020204" pitchFamily="34" charset="0"/>
              <a:cs typeface="Arial" panose="020B0604020202020204" pitchFamily="34" charset="0"/>
            </a:endParaRPr>
          </a:p>
          <a:p>
            <a:r>
              <a:rPr lang="en-GB" sz="1050" b="1" dirty="0">
                <a:solidFill>
                  <a:srgbClr val="00B74F"/>
                </a:solidFill>
                <a:latin typeface="Arial" panose="020B0604020202020204" pitchFamily="34" charset="0"/>
                <a:cs typeface="Arial" panose="020B0604020202020204" pitchFamily="34" charset="0"/>
              </a:rPr>
              <a:t>6,951 retained; average 90 per school</a:t>
            </a:r>
          </a:p>
        </p:txBody>
      </p:sp>
      <p:sp>
        <p:nvSpPr>
          <p:cNvPr id="11" name="TextBox 10">
            <a:extLst>
              <a:ext uri="{FF2B5EF4-FFF2-40B4-BE49-F238E27FC236}">
                <a16:creationId xmlns:a16="http://schemas.microsoft.com/office/drawing/2014/main" id="{74AD9393-5C35-47CE-BD5D-4325A08B3268}"/>
              </a:ext>
            </a:extLst>
          </p:cNvPr>
          <p:cNvSpPr txBox="1"/>
          <p:nvPr/>
        </p:nvSpPr>
        <p:spPr>
          <a:xfrm>
            <a:off x="8747805" y="2276707"/>
            <a:ext cx="2235441" cy="1289264"/>
          </a:xfrm>
          <a:prstGeom prst="rect">
            <a:avLst/>
          </a:prstGeom>
          <a:noFill/>
        </p:spPr>
        <p:txBody>
          <a:bodyPr wrap="square">
            <a:spAutoFit/>
          </a:bodyPr>
          <a:lstStyle/>
          <a:p>
            <a:pPr>
              <a:lnSpc>
                <a:spcPct val="107000"/>
              </a:lnSpc>
              <a:spcAft>
                <a:spcPts val="800"/>
              </a:spcAft>
            </a:pPr>
            <a:r>
              <a:rPr lang="en-US" sz="2000" b="1" dirty="0">
                <a:solidFill>
                  <a:srgbClr val="FF5C39"/>
                </a:solidFill>
                <a:latin typeface="Arial" panose="020B0604020202020204" pitchFamily="34" charset="0"/>
                <a:cs typeface="Arial" panose="020B0604020202020204" pitchFamily="34" charset="0"/>
              </a:rPr>
              <a:t>313 </a:t>
            </a:r>
            <a:r>
              <a:rPr lang="en-US" b="1" dirty="0">
                <a:solidFill>
                  <a:srgbClr val="FF5C39"/>
                </a:solidFill>
                <a:latin typeface="Arial" panose="020B0604020202020204" pitchFamily="34" charset="0"/>
                <a:cs typeface="Arial" panose="020B0604020202020204" pitchFamily="34" charset="0"/>
              </a:rPr>
              <a:t>practitioners trained</a:t>
            </a:r>
            <a:r>
              <a:rPr lang="en-US" b="1" baseline="30000" dirty="0">
                <a:solidFill>
                  <a:srgbClr val="FF5C39"/>
                </a:solidFill>
                <a:latin typeface="Arial" panose="020B0604020202020204" pitchFamily="34" charset="0"/>
                <a:cs typeface="Arial" panose="020B0604020202020204" pitchFamily="34" charset="0"/>
              </a:rPr>
              <a:t> </a:t>
            </a:r>
            <a:r>
              <a:rPr lang="en-US" b="1" dirty="0">
                <a:solidFill>
                  <a:srgbClr val="FF5C39"/>
                </a:solidFill>
                <a:latin typeface="Arial" panose="020B0604020202020204" pitchFamily="34" charset="0"/>
                <a:cs typeface="Arial" panose="020B0604020202020204" pitchFamily="34" charset="0"/>
              </a:rPr>
              <a:t>/ supporting delivery</a:t>
            </a:r>
          </a:p>
        </p:txBody>
      </p:sp>
      <p:pic>
        <p:nvPicPr>
          <p:cNvPr id="27" name="Graphic 26" descr="Children outline">
            <a:extLst>
              <a:ext uri="{FF2B5EF4-FFF2-40B4-BE49-F238E27FC236}">
                <a16:creationId xmlns:a16="http://schemas.microsoft.com/office/drawing/2014/main" id="{94A12471-F7A4-46E1-A477-E72A87BF4A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79548" y="1596591"/>
            <a:ext cx="792261" cy="792261"/>
          </a:xfrm>
          <a:prstGeom prst="rect">
            <a:avLst/>
          </a:prstGeom>
        </p:spPr>
      </p:pic>
      <p:pic>
        <p:nvPicPr>
          <p:cNvPr id="31" name="Graphic 30" descr="Teacher outline">
            <a:extLst>
              <a:ext uri="{FF2B5EF4-FFF2-40B4-BE49-F238E27FC236}">
                <a16:creationId xmlns:a16="http://schemas.microsoft.com/office/drawing/2014/main" id="{35CF605C-1BC1-4F6E-B240-91CE6D838A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23106" y="1635403"/>
            <a:ext cx="653520" cy="653520"/>
          </a:xfrm>
          <a:prstGeom prst="rect">
            <a:avLst/>
          </a:prstGeom>
        </p:spPr>
      </p:pic>
      <p:sp>
        <p:nvSpPr>
          <p:cNvPr id="6" name="TextBox 5">
            <a:extLst>
              <a:ext uri="{FF2B5EF4-FFF2-40B4-BE49-F238E27FC236}">
                <a16:creationId xmlns:a16="http://schemas.microsoft.com/office/drawing/2014/main" id="{A11C70B5-C7DE-CCE0-AEE0-9A3AF72E1914}"/>
              </a:ext>
            </a:extLst>
          </p:cNvPr>
          <p:cNvSpPr txBox="1"/>
          <p:nvPr/>
        </p:nvSpPr>
        <p:spPr>
          <a:xfrm>
            <a:off x="4909229" y="3815759"/>
            <a:ext cx="3627358" cy="2317366"/>
          </a:xfrm>
          <a:prstGeom prst="rect">
            <a:avLst/>
          </a:prstGeom>
          <a:noFill/>
        </p:spPr>
        <p:txBody>
          <a:bodyPr wrap="square">
            <a:spAutoFit/>
          </a:bodyPr>
          <a:lstStyle/>
          <a:p>
            <a:pPr>
              <a:lnSpc>
                <a:spcPct val="107000"/>
              </a:lnSpc>
              <a:spcAft>
                <a:spcPts val="800"/>
              </a:spcAft>
            </a:pPr>
            <a:r>
              <a:rPr lang="en-US" sz="1400" b="1" dirty="0">
                <a:solidFill>
                  <a:srgbClr val="00B74F"/>
                </a:solidFill>
                <a:latin typeface="Arial" panose="020B0604020202020204" pitchFamily="34" charset="0"/>
                <a:cs typeface="Arial" panose="020B0604020202020204" pitchFamily="34" charset="0"/>
              </a:rPr>
              <a:t>48% female; 52% male</a:t>
            </a:r>
          </a:p>
          <a:p>
            <a:pPr>
              <a:lnSpc>
                <a:spcPct val="107000"/>
              </a:lnSpc>
              <a:spcAft>
                <a:spcPts val="800"/>
              </a:spcAft>
            </a:pPr>
            <a:r>
              <a:rPr lang="en-US" sz="1400" b="1" dirty="0">
                <a:solidFill>
                  <a:srgbClr val="00B74F"/>
                </a:solidFill>
                <a:latin typeface="Arial" panose="020B0604020202020204" pitchFamily="34" charset="0"/>
                <a:cs typeface="Arial" panose="020B0604020202020204" pitchFamily="34" charset="0"/>
              </a:rPr>
              <a:t>49% EDC </a:t>
            </a:r>
            <a:r>
              <a:rPr lang="en-US" sz="1050" b="1" dirty="0">
                <a:solidFill>
                  <a:srgbClr val="00B74F"/>
                </a:solidFill>
                <a:latin typeface="Arial" panose="020B0604020202020204" pitchFamily="34" charset="0"/>
                <a:cs typeface="Arial" panose="020B0604020202020204" pitchFamily="34" charset="0"/>
              </a:rPr>
              <a:t>(38.0% national average</a:t>
            </a:r>
            <a:r>
              <a:rPr lang="en-US" sz="1050" b="1" baseline="30000" dirty="0">
                <a:solidFill>
                  <a:srgbClr val="00B74F"/>
                </a:solidFill>
                <a:latin typeface="Arial" panose="020B0604020202020204" pitchFamily="34" charset="0"/>
                <a:cs typeface="Arial" panose="020B0604020202020204" pitchFamily="34" charset="0"/>
              </a:rPr>
              <a:t>†</a:t>
            </a:r>
            <a:r>
              <a:rPr lang="en-US" sz="1050" b="1" dirty="0">
                <a:solidFill>
                  <a:srgbClr val="00B74F"/>
                </a:solidFill>
                <a:latin typeface="Arial" panose="020B0604020202020204" pitchFamily="34" charset="0"/>
                <a:cs typeface="Arial" panose="020B0604020202020204" pitchFamily="34" charset="0"/>
              </a:rPr>
              <a:t>)</a:t>
            </a:r>
          </a:p>
          <a:p>
            <a:pPr>
              <a:lnSpc>
                <a:spcPct val="107000"/>
              </a:lnSpc>
              <a:spcAft>
                <a:spcPts val="800"/>
              </a:spcAft>
            </a:pPr>
            <a:r>
              <a:rPr lang="en-US" sz="1400" b="1" dirty="0">
                <a:solidFill>
                  <a:srgbClr val="00B74F"/>
                </a:solidFill>
                <a:latin typeface="Arial" panose="020B0604020202020204" pitchFamily="34" charset="0"/>
                <a:cs typeface="Arial" panose="020B0604020202020204" pitchFamily="34" charset="0"/>
              </a:rPr>
              <a:t>33% From low-income families* </a:t>
            </a:r>
            <a:r>
              <a:rPr lang="en-US" sz="1050" b="1" dirty="0">
                <a:solidFill>
                  <a:srgbClr val="00B74F"/>
                </a:solidFill>
                <a:latin typeface="Arial" panose="020B0604020202020204" pitchFamily="34" charset="0"/>
                <a:cs typeface="Arial" panose="020B0604020202020204" pitchFamily="34" charset="0"/>
              </a:rPr>
              <a:t>(26.7% national average</a:t>
            </a:r>
            <a:r>
              <a:rPr lang="en-US" sz="1050" b="1" baseline="30000" dirty="0">
                <a:solidFill>
                  <a:srgbClr val="00B74F"/>
                </a:solidFill>
                <a:latin typeface="Arial" panose="020B0604020202020204" pitchFamily="34" charset="0"/>
                <a:cs typeface="Arial" panose="020B0604020202020204" pitchFamily="34" charset="0"/>
              </a:rPr>
              <a:t>*</a:t>
            </a:r>
            <a:r>
              <a:rPr lang="en-US" sz="1050" b="1" dirty="0">
                <a:solidFill>
                  <a:srgbClr val="00B74F"/>
                </a:solidFill>
                <a:latin typeface="Arial" panose="020B0604020202020204" pitchFamily="34" charset="0"/>
                <a:cs typeface="Arial" panose="020B0604020202020204" pitchFamily="34" charset="0"/>
              </a:rPr>
              <a:t>) </a:t>
            </a:r>
          </a:p>
          <a:p>
            <a:pPr>
              <a:lnSpc>
                <a:spcPct val="107000"/>
              </a:lnSpc>
              <a:spcAft>
                <a:spcPts val="800"/>
              </a:spcAft>
            </a:pPr>
            <a:r>
              <a:rPr lang="en-US" sz="1400" b="1" dirty="0">
                <a:solidFill>
                  <a:srgbClr val="00B74F"/>
                </a:solidFill>
                <a:latin typeface="Arial" panose="020B0604020202020204" pitchFamily="34" charset="0"/>
                <a:cs typeface="Arial" panose="020B0604020202020204" pitchFamily="34" charset="0"/>
              </a:rPr>
              <a:t>17% SEND </a:t>
            </a:r>
            <a:r>
              <a:rPr lang="en-US" sz="1050" b="1" dirty="0">
                <a:solidFill>
                  <a:srgbClr val="00B74F"/>
                </a:solidFill>
                <a:latin typeface="Arial" panose="020B0604020202020204" pitchFamily="34" charset="0"/>
                <a:cs typeface="Arial" panose="020B0604020202020204" pitchFamily="34" charset="0"/>
              </a:rPr>
              <a:t>(14.2% national average)</a:t>
            </a:r>
            <a:br>
              <a:rPr lang="en-US" sz="1050" b="1" dirty="0">
                <a:solidFill>
                  <a:srgbClr val="00B74F"/>
                </a:solidFill>
                <a:latin typeface="Arial" panose="020B0604020202020204" pitchFamily="34" charset="0"/>
                <a:cs typeface="Arial" panose="020B0604020202020204" pitchFamily="34" charset="0"/>
              </a:rPr>
            </a:br>
            <a:r>
              <a:rPr lang="en-US" sz="1050" b="1" dirty="0">
                <a:solidFill>
                  <a:srgbClr val="00B74F"/>
                </a:solidFill>
                <a:latin typeface="Arial" panose="020B0604020202020204" pitchFamily="34" charset="0"/>
                <a:cs typeface="Arial" panose="020B0604020202020204" pitchFamily="34" charset="0"/>
              </a:rPr>
              <a:t>	     (</a:t>
            </a:r>
            <a:r>
              <a:rPr lang="en-US" sz="700" b="1" dirty="0">
                <a:solidFill>
                  <a:srgbClr val="00B74F"/>
                </a:solidFill>
                <a:latin typeface="Arial" panose="020B0604020202020204" pitchFamily="34" charset="0"/>
                <a:cs typeface="Arial" panose="020B0604020202020204" pitchFamily="34" charset="0"/>
              </a:rPr>
              <a:t>not including those with EHCP</a:t>
            </a:r>
            <a:r>
              <a:rPr lang="en-US" sz="1050" b="1" dirty="0">
                <a:solidFill>
                  <a:srgbClr val="00B74F"/>
                </a:solidFill>
                <a:latin typeface="Arial" panose="020B0604020202020204" pitchFamily="34" charset="0"/>
                <a:cs typeface="Arial" panose="020B0604020202020204" pitchFamily="34" charset="0"/>
              </a:rPr>
              <a:t>)</a:t>
            </a:r>
            <a:r>
              <a:rPr lang="en-US" sz="1050" b="1" baseline="30000" dirty="0">
                <a:solidFill>
                  <a:srgbClr val="00B74F"/>
                </a:solidFill>
                <a:latin typeface="Arial" panose="020B0604020202020204" pitchFamily="34" charset="0"/>
                <a:cs typeface="Arial" panose="020B0604020202020204" pitchFamily="34" charset="0"/>
              </a:rPr>
              <a:t>^</a:t>
            </a:r>
            <a:endParaRPr lang="en-US" sz="1050" b="1" dirty="0">
              <a:solidFill>
                <a:srgbClr val="00B74F"/>
              </a:solidFill>
              <a:latin typeface="Arial" panose="020B0604020202020204" pitchFamily="34" charset="0"/>
              <a:cs typeface="Arial" panose="020B0604020202020204" pitchFamily="34" charset="0"/>
            </a:endParaRPr>
          </a:p>
          <a:p>
            <a:pPr>
              <a:lnSpc>
                <a:spcPct val="107000"/>
              </a:lnSpc>
              <a:spcAft>
                <a:spcPts val="800"/>
              </a:spcAft>
            </a:pPr>
            <a:r>
              <a:rPr lang="en-US" sz="1400" b="1" dirty="0">
                <a:solidFill>
                  <a:srgbClr val="00B74F"/>
                </a:solidFill>
                <a:latin typeface="Arial" panose="020B0604020202020204" pitchFamily="34" charset="0"/>
                <a:cs typeface="Arial" panose="020B0604020202020204" pitchFamily="34" charset="0"/>
              </a:rPr>
              <a:t>97% Primary-age</a:t>
            </a:r>
          </a:p>
          <a:p>
            <a:pPr>
              <a:lnSpc>
                <a:spcPct val="107000"/>
              </a:lnSpc>
              <a:spcAft>
                <a:spcPts val="800"/>
              </a:spcAft>
            </a:pPr>
            <a:endParaRPr lang="en-US" sz="1400" b="1" dirty="0">
              <a:solidFill>
                <a:srgbClr val="00B74F"/>
              </a:solidFill>
              <a:latin typeface="Arial" panose="020B0604020202020204" pitchFamily="34" charset="0"/>
              <a:cs typeface="Arial" panose="020B0604020202020204" pitchFamily="34" charset="0"/>
            </a:endParaRPr>
          </a:p>
        </p:txBody>
      </p:sp>
      <p:pic>
        <p:nvPicPr>
          <p:cNvPr id="7" name="Picture 4" descr="Major League Baseball - Wikipedia">
            <a:extLst>
              <a:ext uri="{FF2B5EF4-FFF2-40B4-BE49-F238E27FC236}">
                <a16:creationId xmlns:a16="http://schemas.microsoft.com/office/drawing/2014/main" id="{614EAE4C-F12F-10C2-7509-E2157E95F8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31206" y="5824039"/>
            <a:ext cx="1376779" cy="7446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bout | What is BaseballSoftballUK? | BaseballSoftballUK">
            <a:extLst>
              <a:ext uri="{FF2B5EF4-FFF2-40B4-BE49-F238E27FC236}">
                <a16:creationId xmlns:a16="http://schemas.microsoft.com/office/drawing/2014/main" id="{0E4FF8FA-7F9E-CDEE-1614-A3D90360470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14610" y="5920763"/>
            <a:ext cx="1456959" cy="6745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A9CFED-1674-7947-082C-68D331786FD9}"/>
              </a:ext>
            </a:extLst>
          </p:cNvPr>
          <p:cNvSpPr txBox="1"/>
          <p:nvPr/>
        </p:nvSpPr>
        <p:spPr>
          <a:xfrm>
            <a:off x="8671088" y="3838312"/>
            <a:ext cx="3395720" cy="1068754"/>
          </a:xfrm>
          <a:prstGeom prst="rect">
            <a:avLst/>
          </a:prstGeom>
          <a:noFill/>
        </p:spPr>
        <p:txBody>
          <a:bodyPr wrap="square">
            <a:spAutoFit/>
          </a:bodyPr>
          <a:lstStyle/>
          <a:p>
            <a:pPr>
              <a:lnSpc>
                <a:spcPct val="107000"/>
              </a:lnSpc>
              <a:spcAft>
                <a:spcPts val="800"/>
              </a:spcAft>
            </a:pPr>
            <a:r>
              <a:rPr lang="en-US" sz="1600" b="1" dirty="0">
                <a:solidFill>
                  <a:srgbClr val="FF5C39"/>
                </a:solidFill>
                <a:latin typeface="Arial" panose="020B0604020202020204" pitchFamily="34" charset="0"/>
                <a:cs typeface="Arial" panose="020B0604020202020204" pitchFamily="34" charset="0"/>
              </a:rPr>
              <a:t>53% female; 47% male</a:t>
            </a:r>
          </a:p>
          <a:p>
            <a:pPr>
              <a:lnSpc>
                <a:spcPct val="107000"/>
              </a:lnSpc>
              <a:spcAft>
                <a:spcPts val="800"/>
              </a:spcAft>
            </a:pPr>
            <a:r>
              <a:rPr lang="en-US" sz="1600" b="1" dirty="0">
                <a:solidFill>
                  <a:srgbClr val="FF5C39"/>
                </a:solidFill>
                <a:latin typeface="Arial" panose="020B0604020202020204" pitchFamily="34" charset="0"/>
                <a:cs typeface="Arial" panose="020B0604020202020204" pitchFamily="34" charset="0"/>
              </a:rPr>
              <a:t>32% EDC </a:t>
            </a:r>
            <a:r>
              <a:rPr lang="en-US" sz="1100" b="1" dirty="0">
                <a:solidFill>
                  <a:srgbClr val="FF5C39"/>
                </a:solidFill>
                <a:latin typeface="Arial" panose="020B0604020202020204" pitchFamily="34" charset="0"/>
                <a:cs typeface="Arial" panose="020B0604020202020204" pitchFamily="34" charset="0"/>
              </a:rPr>
              <a:t>(36% national average</a:t>
            </a:r>
            <a:r>
              <a:rPr lang="en-US" sz="1100" b="1" baseline="30000" dirty="0">
                <a:solidFill>
                  <a:srgbClr val="FF5C39"/>
                </a:solidFill>
                <a:latin typeface="Arial" panose="020B0604020202020204" pitchFamily="34" charset="0"/>
                <a:cs typeface="Arial" panose="020B0604020202020204" pitchFamily="34" charset="0"/>
              </a:rPr>
              <a:t>‡</a:t>
            </a:r>
            <a:r>
              <a:rPr lang="en-US" sz="1100" b="1" dirty="0">
                <a:solidFill>
                  <a:srgbClr val="FF5C39"/>
                </a:solidFill>
                <a:latin typeface="Arial" panose="020B0604020202020204" pitchFamily="34" charset="0"/>
                <a:cs typeface="Arial" panose="020B0604020202020204" pitchFamily="34" charset="0"/>
              </a:rPr>
              <a:t>)</a:t>
            </a:r>
          </a:p>
          <a:p>
            <a:pPr>
              <a:lnSpc>
                <a:spcPct val="107000"/>
              </a:lnSpc>
              <a:spcAft>
                <a:spcPts val="800"/>
              </a:spcAft>
            </a:pPr>
            <a:r>
              <a:rPr lang="en-US" sz="1600" b="1" dirty="0">
                <a:solidFill>
                  <a:srgbClr val="FF5C39"/>
                </a:solidFill>
                <a:latin typeface="Arial" panose="020B0604020202020204" pitchFamily="34" charset="0"/>
                <a:cs typeface="Arial" panose="020B0604020202020204" pitchFamily="34" charset="0"/>
              </a:rPr>
              <a:t>3% disability </a:t>
            </a:r>
            <a:r>
              <a:rPr lang="en-US" sz="1100" b="1" dirty="0">
                <a:solidFill>
                  <a:srgbClr val="FF5C39"/>
                </a:solidFill>
                <a:latin typeface="Arial" panose="020B0604020202020204" pitchFamily="34" charset="0"/>
                <a:cs typeface="Arial" panose="020B0604020202020204" pitchFamily="34" charset="0"/>
              </a:rPr>
              <a:t>(34% national average</a:t>
            </a:r>
            <a:r>
              <a:rPr lang="en-US" sz="1100" b="1" baseline="30000" dirty="0">
                <a:solidFill>
                  <a:srgbClr val="FF5C39"/>
                </a:solidFill>
                <a:latin typeface="Arial" panose="020B0604020202020204" pitchFamily="34" charset="0"/>
                <a:cs typeface="Arial" panose="020B0604020202020204" pitchFamily="34" charset="0"/>
              </a:rPr>
              <a:t>‡</a:t>
            </a:r>
            <a:r>
              <a:rPr lang="en-US" sz="1100" b="1" dirty="0">
                <a:solidFill>
                  <a:srgbClr val="FF5C39"/>
                </a:solidFill>
                <a:latin typeface="Arial" panose="020B0604020202020204" pitchFamily="34" charset="0"/>
                <a:cs typeface="Arial" panose="020B0604020202020204" pitchFamily="34" charset="0"/>
              </a:rPr>
              <a:t>)</a:t>
            </a:r>
            <a:endParaRPr lang="en-US" sz="1600" b="1" dirty="0">
              <a:solidFill>
                <a:srgbClr val="FF5C39"/>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2C1B73CA-3EBB-FDAF-08C7-2463B5EEBF81}"/>
              </a:ext>
            </a:extLst>
          </p:cNvPr>
          <p:cNvSpPr txBox="1"/>
          <p:nvPr/>
        </p:nvSpPr>
        <p:spPr>
          <a:xfrm>
            <a:off x="588309" y="3320404"/>
            <a:ext cx="4152816" cy="1844672"/>
          </a:xfrm>
          <a:prstGeom prst="rect">
            <a:avLst/>
          </a:prstGeom>
          <a:noFill/>
        </p:spPr>
        <p:txBody>
          <a:bodyPr wrap="square">
            <a:spAutoFit/>
          </a:bodyPr>
          <a:lstStyle/>
          <a:p>
            <a:pPr>
              <a:lnSpc>
                <a:spcPct val="107000"/>
              </a:lnSpc>
              <a:spcAft>
                <a:spcPts val="800"/>
              </a:spcAft>
            </a:pPr>
            <a:r>
              <a:rPr lang="en-US" b="1" dirty="0">
                <a:solidFill>
                  <a:srgbClr val="1E22AA"/>
                </a:solidFill>
                <a:latin typeface="Arial" panose="020B0604020202020204" pitchFamily="34" charset="0"/>
                <a:cs typeface="Arial" panose="020B0604020202020204" pitchFamily="34" charset="0"/>
              </a:rPr>
              <a:t>130 retained schools </a:t>
            </a:r>
            <a:endParaRPr lang="en-US" dirty="0">
              <a:solidFill>
                <a:srgbClr val="1E22AA"/>
              </a:solidFill>
              <a:latin typeface="Arial" panose="020B0604020202020204" pitchFamily="34" charset="0"/>
              <a:cs typeface="Arial" panose="020B0604020202020204" pitchFamily="34" charset="0"/>
            </a:endParaRPr>
          </a:p>
          <a:p>
            <a:pPr marL="171450" indent="-171450">
              <a:lnSpc>
                <a:spcPct val="107000"/>
              </a:lnSpc>
              <a:spcAft>
                <a:spcPts val="800"/>
              </a:spcAft>
              <a:buSzPct val="100000"/>
              <a:buFont typeface="Arial" panose="020B0604020202020204" pitchFamily="34" charset="0"/>
              <a:buChar char="•"/>
            </a:pPr>
            <a:r>
              <a:rPr lang="en-US" sz="1000" dirty="0">
                <a:solidFill>
                  <a:srgbClr val="1E22AA"/>
                </a:solidFill>
                <a:latin typeface="Arial" panose="020B0604020202020204" pitchFamily="34" charset="0"/>
                <a:cs typeface="Arial" panose="020B0604020202020204" pitchFamily="34" charset="0"/>
              </a:rPr>
              <a:t>115 retained schools linked to hub schools</a:t>
            </a:r>
          </a:p>
          <a:p>
            <a:pPr marL="171450" indent="-171450">
              <a:lnSpc>
                <a:spcPct val="107000"/>
              </a:lnSpc>
              <a:spcAft>
                <a:spcPts val="800"/>
              </a:spcAft>
              <a:buSzPct val="100000"/>
              <a:buFont typeface="Arial" panose="020B0604020202020204" pitchFamily="34" charset="0"/>
              <a:buChar char="•"/>
            </a:pPr>
            <a:r>
              <a:rPr lang="en-US" sz="1000" dirty="0">
                <a:solidFill>
                  <a:srgbClr val="1E22AA"/>
                </a:solidFill>
                <a:latin typeface="Arial" panose="020B0604020202020204" pitchFamily="34" charset="0"/>
                <a:cs typeface="Arial" panose="020B0604020202020204" pitchFamily="34" charset="0"/>
              </a:rPr>
              <a:t>15 retained schools not linked to a hub school</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b="1" dirty="0">
                <a:solidFill>
                  <a:srgbClr val="1E22AA"/>
                </a:solidFill>
                <a:latin typeface="Arial" panose="020B0604020202020204" pitchFamily="34" charset="0"/>
                <a:cs typeface="Arial" panose="020B0604020202020204" pitchFamily="34" charset="0"/>
              </a:rPr>
              <a:t>142 new schools</a:t>
            </a:r>
            <a:endParaRPr kumimoji="0" lang="en-US" sz="1200" b="0" i="0" u="none" strike="noStrike" kern="1200" cap="none" spc="0" normalizeH="0" baseline="0" noProof="0" dirty="0">
              <a:ln>
                <a:noFill/>
              </a:ln>
              <a:solidFill>
                <a:srgbClr val="1E22AA"/>
              </a:solidFill>
              <a:effectLst/>
              <a:uLnTx/>
              <a:uFillTx/>
              <a:latin typeface="Arial" panose="020B0604020202020204" pitchFamily="34" charset="0"/>
              <a:ea typeface="+mn-ea"/>
              <a:cs typeface="Arial" panose="020B0604020202020204" pitchFamily="34" charset="0"/>
            </a:endParaRPr>
          </a:p>
          <a:p>
            <a:pPr marL="171450" indent="-171450">
              <a:lnSpc>
                <a:spcPct val="107000"/>
              </a:lnSpc>
              <a:spcAft>
                <a:spcPts val="800"/>
              </a:spcAft>
              <a:buSzPct val="100000"/>
              <a:buFont typeface="Arial" panose="020B0604020202020204" pitchFamily="34" charset="0"/>
              <a:buChar char="•"/>
            </a:pPr>
            <a:r>
              <a:rPr lang="en-US" sz="1000" dirty="0">
                <a:solidFill>
                  <a:srgbClr val="1E22AA"/>
                </a:solidFill>
                <a:latin typeface="Arial" panose="020B0604020202020204" pitchFamily="34" charset="0"/>
                <a:cs typeface="Arial" panose="020B0604020202020204" pitchFamily="34" charset="0"/>
              </a:rPr>
              <a:t>107 new schools linked to hub schools</a:t>
            </a:r>
          </a:p>
          <a:p>
            <a:pPr marL="171450" indent="-171450">
              <a:lnSpc>
                <a:spcPct val="107000"/>
              </a:lnSpc>
              <a:spcAft>
                <a:spcPts val="800"/>
              </a:spcAft>
              <a:buSzPct val="100000"/>
              <a:buFont typeface="Arial" panose="020B0604020202020204" pitchFamily="34" charset="0"/>
              <a:buChar char="•"/>
            </a:pPr>
            <a:r>
              <a:rPr lang="en-US" sz="1000" dirty="0">
                <a:solidFill>
                  <a:srgbClr val="1E22AA"/>
                </a:solidFill>
                <a:latin typeface="Arial" panose="020B0604020202020204" pitchFamily="34" charset="0"/>
                <a:cs typeface="Arial" panose="020B0604020202020204" pitchFamily="34" charset="0"/>
              </a:rPr>
              <a:t>35 new schools not linked to a hub school</a:t>
            </a:r>
          </a:p>
        </p:txBody>
      </p:sp>
      <p:sp>
        <p:nvSpPr>
          <p:cNvPr id="14" name="TextBox 13">
            <a:extLst>
              <a:ext uri="{FF2B5EF4-FFF2-40B4-BE49-F238E27FC236}">
                <a16:creationId xmlns:a16="http://schemas.microsoft.com/office/drawing/2014/main" id="{238CF311-6D04-BC8C-9D7F-1B7AF1E1D4B4}"/>
              </a:ext>
            </a:extLst>
          </p:cNvPr>
          <p:cNvSpPr txBox="1"/>
          <p:nvPr/>
        </p:nvSpPr>
        <p:spPr>
          <a:xfrm>
            <a:off x="5021276" y="5810990"/>
            <a:ext cx="2860585" cy="325649"/>
          </a:xfrm>
          <a:prstGeom prst="rect">
            <a:avLst/>
          </a:prstGeom>
          <a:noFill/>
        </p:spPr>
        <p:txBody>
          <a:bodyPr wrap="square" lIns="0" tIns="0" rIns="0" bIns="0" rtlCol="0">
            <a:noAutofit/>
          </a:bodyPr>
          <a:lstStyle/>
          <a:p>
            <a:pPr marL="0" marR="0" lvl="0" indent="0" algn="l" defTabSz="1072636"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effectLst/>
                <a:uLnTx/>
                <a:uFillTx/>
                <a:latin typeface="Arial" panose="020B0604020202020204" pitchFamily="34" charset="0"/>
                <a:cs typeface="Arial" panose="020B0604020202020204" pitchFamily="34" charset="0"/>
              </a:rPr>
              <a:t>Sample: </a:t>
            </a:r>
            <a:r>
              <a:rPr lang="en-GB" sz="1000" dirty="0">
                <a:latin typeface="Arial" panose="020B0604020202020204" pitchFamily="34" charset="0"/>
                <a:cs typeface="Arial" panose="020B0604020202020204" pitchFamily="34" charset="0"/>
              </a:rPr>
              <a:t>n=147-166 lead practitioners (Programme Reporting)</a:t>
            </a:r>
            <a:endParaRPr kumimoji="0" lang="en-GB" sz="10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F29CA75-FA57-F67B-F840-D1AF3AAC6808}"/>
              </a:ext>
            </a:extLst>
          </p:cNvPr>
          <p:cNvSpPr txBox="1"/>
          <p:nvPr/>
        </p:nvSpPr>
        <p:spPr>
          <a:xfrm>
            <a:off x="8831542" y="4967869"/>
            <a:ext cx="2216760" cy="853888"/>
          </a:xfrm>
          <a:prstGeom prst="rect">
            <a:avLst/>
          </a:prstGeom>
          <a:noFill/>
        </p:spPr>
        <p:txBody>
          <a:bodyPr wrap="square" lIns="0" tIns="0" rIns="0" bIns="0" rtlCol="0">
            <a:noAutofit/>
          </a:bodyPr>
          <a:lstStyle/>
          <a:p>
            <a:pPr marL="0" marR="0" lvl="0" indent="0" algn="l" defTabSz="1072636"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effectLst/>
                <a:uLnTx/>
                <a:uFillTx/>
                <a:latin typeface="Arial" panose="020B0604020202020204" pitchFamily="34" charset="0"/>
                <a:cs typeface="Arial" panose="020B0604020202020204" pitchFamily="34" charset="0"/>
              </a:rPr>
              <a:t>Sample: </a:t>
            </a:r>
            <a:r>
              <a:rPr lang="en-GB" sz="1000" dirty="0">
                <a:latin typeface="Arial" panose="020B0604020202020204" pitchFamily="34" charset="0"/>
                <a:cs typeface="Arial" panose="020B0604020202020204" pitchFamily="34" charset="0"/>
              </a:rPr>
              <a:t>n=148-161 lead practitioners (Programme Reporting)</a:t>
            </a:r>
          </a:p>
        </p:txBody>
      </p:sp>
      <p:sp>
        <p:nvSpPr>
          <p:cNvPr id="2" name="TextBox 1">
            <a:extLst>
              <a:ext uri="{FF2B5EF4-FFF2-40B4-BE49-F238E27FC236}">
                <a16:creationId xmlns:a16="http://schemas.microsoft.com/office/drawing/2014/main" id="{27324669-0437-9F9C-23F5-C3B16B256586}"/>
              </a:ext>
            </a:extLst>
          </p:cNvPr>
          <p:cNvSpPr txBox="1"/>
          <p:nvPr/>
        </p:nvSpPr>
        <p:spPr>
          <a:xfrm>
            <a:off x="10857214" y="2038084"/>
            <a:ext cx="1060647" cy="1600438"/>
          </a:xfrm>
          <a:prstGeom prst="rect">
            <a:avLst/>
          </a:prstGeom>
          <a:noFill/>
        </p:spPr>
        <p:txBody>
          <a:bodyPr wrap="square">
            <a:spAutoFit/>
          </a:bodyPr>
          <a:lstStyle/>
          <a:p>
            <a:br>
              <a:rPr lang="en-GB" sz="700" dirty="0">
                <a:latin typeface="Arial" panose="020B0604020202020204" pitchFamily="34" charset="0"/>
                <a:cs typeface="Arial" panose="020B0604020202020204" pitchFamily="34" charset="0"/>
              </a:rPr>
            </a:br>
            <a:br>
              <a:rPr lang="en-GB" sz="700" dirty="0">
                <a:latin typeface="Arial" panose="020B0604020202020204" pitchFamily="34" charset="0"/>
                <a:cs typeface="Arial" panose="020B0604020202020204" pitchFamily="34" charset="0"/>
              </a:rPr>
            </a:br>
            <a:r>
              <a:rPr kumimoji="0" lang="en-GB" sz="700" i="0" u="none" strike="noStrike" kern="1200" cap="none" spc="0" normalizeH="0" baseline="30000" noProof="0" dirty="0">
                <a:ln>
                  <a:noFill/>
                </a:ln>
                <a:solidFill>
                  <a:srgbClr val="FF5C39"/>
                </a:solidFill>
                <a:effectLst/>
                <a:uLnTx/>
                <a:uFillTx/>
                <a:latin typeface="Arial" panose="020B0604020202020204" pitchFamily="34" charset="0"/>
                <a:cs typeface="Arial" panose="020B0604020202020204" pitchFamily="34" charset="0"/>
              </a:rPr>
              <a:t># </a:t>
            </a:r>
            <a:r>
              <a:rPr kumimoji="0" lang="en-GB" sz="700" i="0" u="none" strike="noStrike" kern="1200" cap="none" spc="0" normalizeH="0" baseline="0" noProof="0" dirty="0">
                <a:ln>
                  <a:noFill/>
                </a:ln>
                <a:solidFill>
                  <a:srgbClr val="FF5C39"/>
                </a:solidFill>
                <a:effectLst/>
                <a:uLnTx/>
                <a:uFillTx/>
                <a:latin typeface="Arial" panose="020B0604020202020204" pitchFamily="34" charset="0"/>
                <a:cs typeface="Arial" panose="020B0604020202020204" pitchFamily="34" charset="0"/>
              </a:rPr>
              <a:t>This number </a:t>
            </a:r>
            <a:r>
              <a:rPr lang="en-GB" sz="700" dirty="0">
                <a:solidFill>
                  <a:srgbClr val="FF5C39"/>
                </a:solidFill>
                <a:latin typeface="Arial" panose="020B0604020202020204" pitchFamily="34" charset="0"/>
                <a:cs typeface="Arial" panose="020B0604020202020204" pitchFamily="34" charset="0"/>
              </a:rPr>
              <a:t>includes any adult that we have delivered training to, or those that are supporting the delivery of the programme (but may not necessarily have received training during the current year)</a:t>
            </a:r>
            <a:endParaRPr lang="en-GB" sz="700" dirty="0"/>
          </a:p>
        </p:txBody>
      </p:sp>
      <p:sp>
        <p:nvSpPr>
          <p:cNvPr id="19" name="TextBox 18">
            <a:extLst>
              <a:ext uri="{FF2B5EF4-FFF2-40B4-BE49-F238E27FC236}">
                <a16:creationId xmlns:a16="http://schemas.microsoft.com/office/drawing/2014/main" id="{3D11D12F-4F92-D82B-8E86-709A219CEB8B}"/>
              </a:ext>
            </a:extLst>
          </p:cNvPr>
          <p:cNvSpPr txBox="1"/>
          <p:nvPr/>
        </p:nvSpPr>
        <p:spPr>
          <a:xfrm>
            <a:off x="171489" y="5795164"/>
            <a:ext cx="4846346" cy="538609"/>
          </a:xfrm>
          <a:prstGeom prst="rect">
            <a:avLst/>
          </a:prstGeom>
          <a:noFill/>
        </p:spPr>
        <p:txBody>
          <a:bodyPr wrap="square" rtlCol="0">
            <a:spAutoFit/>
          </a:bodyPr>
          <a:lstStyle/>
          <a:p>
            <a:r>
              <a:rPr lang="en-US" sz="700" u="sng" dirty="0">
                <a:latin typeface="Arial" panose="020B0604020202020204" pitchFamily="34" charset="0"/>
                <a:cs typeface="Arial" panose="020B0604020202020204" pitchFamily="34" charset="0"/>
              </a:rPr>
              <a:t>† </a:t>
            </a:r>
            <a:r>
              <a:rPr lang="en-US" sz="700" dirty="0">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https://explore-education-statistics.service.gov.uk/find-statistics/school-pupils-and-their-characteristics</a:t>
            </a:r>
            <a:br>
              <a:rPr lang="en-US" sz="700" dirty="0">
                <a:latin typeface="Arial" panose="020B0604020202020204" pitchFamily="34" charset="0"/>
                <a:cs typeface="Arial" panose="020B0604020202020204" pitchFamily="34" charset="0"/>
              </a:rPr>
            </a:br>
            <a:r>
              <a:rPr lang="en-US" sz="700" u="sng" dirty="0">
                <a:latin typeface="Arial" panose="020B0604020202020204" pitchFamily="34" charset="0"/>
                <a:cs typeface="Arial" panose="020B0604020202020204" pitchFamily="34" charset="0"/>
              </a:rPr>
              <a:t>^ </a:t>
            </a:r>
            <a:r>
              <a:rPr lang="en-US" sz="700" dirty="0">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https://explore-education-statistics.service.gov.uk/find-statistics/special-educational-needs-in-england</a:t>
            </a:r>
            <a:r>
              <a:rPr lang="en-US" sz="700" dirty="0">
                <a:latin typeface="Arial" panose="020B0604020202020204" pitchFamily="34" charset="0"/>
                <a:cs typeface="Arial" panose="020B0604020202020204" pitchFamily="34" charset="0"/>
              </a:rPr>
              <a:t> </a:t>
            </a:r>
          </a:p>
          <a:p>
            <a:r>
              <a:rPr lang="en-GB" sz="700" dirty="0">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 Pupil premium: allocations and conditions of grant 2025 to 2026 - GOV.UK</a:t>
            </a:r>
            <a:r>
              <a:rPr lang="en-US" sz="700" dirty="0">
                <a:latin typeface="Arial" panose="020B0604020202020204" pitchFamily="34" charset="0"/>
                <a:cs typeface="Arial" panose="020B0604020202020204" pitchFamily="34" charset="0"/>
              </a:rPr>
              <a:t> </a:t>
            </a:r>
          </a:p>
          <a:p>
            <a:r>
              <a:rPr lang="en-GB" sz="700" u="sng" dirty="0">
                <a:latin typeface="Arial" panose="020B0604020202020204" pitchFamily="34" charset="0"/>
                <a:cs typeface="Arial" panose="020B0604020202020204" pitchFamily="34" charset="0"/>
              </a:rPr>
              <a:t>‡ </a:t>
            </a:r>
            <a:r>
              <a:rPr lang="en-GB" sz="700" dirty="0">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https://www.ons.gov.uk/census</a:t>
            </a:r>
            <a:r>
              <a:rPr lang="en-GB" sz="700" dirty="0">
                <a:latin typeface="Arial" panose="020B0604020202020204" pitchFamily="34" charset="0"/>
                <a:cs typeface="Arial" panose="020B0604020202020204" pitchFamily="34" charset="0"/>
              </a:rPr>
              <a:t> </a:t>
            </a:r>
          </a:p>
        </p:txBody>
      </p:sp>
      <p:pic>
        <p:nvPicPr>
          <p:cNvPr id="10" name="Graphic 9" descr="Home outline">
            <a:extLst>
              <a:ext uri="{FF2B5EF4-FFF2-40B4-BE49-F238E27FC236}">
                <a16:creationId xmlns:a16="http://schemas.microsoft.com/office/drawing/2014/main" id="{69425321-8F71-6C51-EE20-B7EBA4ADAE4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89294" y="1786079"/>
            <a:ext cx="494068" cy="494068"/>
          </a:xfrm>
          <a:prstGeom prst="rect">
            <a:avLst/>
          </a:prstGeom>
        </p:spPr>
      </p:pic>
      <p:sp>
        <p:nvSpPr>
          <p:cNvPr id="3" name="TextBox 2">
            <a:extLst>
              <a:ext uri="{FF2B5EF4-FFF2-40B4-BE49-F238E27FC236}">
                <a16:creationId xmlns:a16="http://schemas.microsoft.com/office/drawing/2014/main" id="{7755D635-712D-4318-4175-E4E752045C9A}"/>
              </a:ext>
            </a:extLst>
          </p:cNvPr>
          <p:cNvSpPr txBox="1"/>
          <p:nvPr/>
        </p:nvSpPr>
        <p:spPr>
          <a:xfrm>
            <a:off x="168048" y="5692264"/>
            <a:ext cx="4206706" cy="199285"/>
          </a:xfrm>
          <a:prstGeom prst="rect">
            <a:avLst/>
          </a:prstGeom>
          <a:noFill/>
        </p:spPr>
        <p:txBody>
          <a:bodyPr wrap="square">
            <a:spAutoFit/>
          </a:bodyPr>
          <a:lstStyle/>
          <a:p>
            <a:pPr>
              <a:lnSpc>
                <a:spcPct val="107000"/>
              </a:lnSpc>
              <a:spcAft>
                <a:spcPts val="800"/>
              </a:spcAft>
            </a:pPr>
            <a:r>
              <a:rPr lang="en-US" sz="700" dirty="0">
                <a:latin typeface="Arial" panose="020B0604020202020204" pitchFamily="34" charset="0"/>
                <a:cs typeface="Arial" panose="020B0604020202020204" pitchFamily="34" charset="0"/>
              </a:rPr>
              <a:t>*this is measured by young people’s eligibility for pupil premium funding</a:t>
            </a:r>
          </a:p>
        </p:txBody>
      </p:sp>
    </p:spTree>
    <p:extLst>
      <p:ext uri="{BB962C8B-B14F-4D97-AF65-F5344CB8AC3E}">
        <p14:creationId xmlns:p14="http://schemas.microsoft.com/office/powerpoint/2010/main" val="3105776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CF779B-E183-A80F-CDF4-26071A959E7B}"/>
              </a:ext>
            </a:extLst>
          </p:cNvPr>
          <p:cNvSpPr txBox="1"/>
          <p:nvPr/>
        </p:nvSpPr>
        <p:spPr>
          <a:xfrm>
            <a:off x="3326193" y="2803053"/>
            <a:ext cx="4562881" cy="307777"/>
          </a:xfrm>
          <a:prstGeom prst="rect">
            <a:avLst/>
          </a:prstGeom>
          <a:noFill/>
        </p:spPr>
        <p:txBody>
          <a:bodyPr wrap="square" rtlCol="0">
            <a:spAutoFit/>
          </a:bodyPr>
          <a:lstStyle/>
          <a:p>
            <a:r>
              <a:rPr lang="en-GB" sz="1400" dirty="0">
                <a:highlight>
                  <a:srgbClr val="FFFF00"/>
                </a:highlight>
                <a:latin typeface="Arial" panose="020B0604020202020204" pitchFamily="34" charset="0"/>
                <a:cs typeface="Arial" panose="020B0604020202020204" pitchFamily="34" charset="0"/>
              </a:rPr>
              <a:t>Insert relevant quotes/examples of training feedback</a:t>
            </a:r>
          </a:p>
        </p:txBody>
      </p:sp>
      <p:pic>
        <p:nvPicPr>
          <p:cNvPr id="2" name="Picture 1" descr="Graphical user interface&#10;&#10;Description automatically generated with medium confidence">
            <a:extLst>
              <a:ext uri="{FF2B5EF4-FFF2-40B4-BE49-F238E27FC236}">
                <a16:creationId xmlns:a16="http://schemas.microsoft.com/office/drawing/2014/main" id="{8840CD42-F505-FF59-8389-D69D953145F4}"/>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1">
            <a:extLst>
              <a:ext uri="{FF2B5EF4-FFF2-40B4-BE49-F238E27FC236}">
                <a16:creationId xmlns:a16="http://schemas.microsoft.com/office/drawing/2014/main" id="{1A4C9A06-6FB6-C5E6-29F1-89EE653BC3D7}"/>
              </a:ext>
            </a:extLst>
          </p:cNvPr>
          <p:cNvSpPr txBox="1">
            <a:spLocks noChangeArrowheads="1"/>
          </p:cNvSpPr>
          <p:nvPr/>
        </p:nvSpPr>
        <p:spPr bwMode="auto">
          <a:xfrm>
            <a:off x="298477" y="343102"/>
            <a:ext cx="11471595"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4800" b="1" dirty="0">
                <a:solidFill>
                  <a:srgbClr val="1E22AA"/>
                </a:solidFill>
                <a:cs typeface="Arial" charset="0"/>
              </a:rPr>
              <a:t>Training Feedback</a:t>
            </a:r>
          </a:p>
          <a:p>
            <a:pPr eaLnBrk="1" hangingPunct="1"/>
            <a:r>
              <a:rPr lang="en-GB" sz="1800" b="1" dirty="0">
                <a:solidFill>
                  <a:srgbClr val="FF5C39"/>
                </a:solidFill>
                <a:cs typeface="Arial" charset="0"/>
              </a:rPr>
              <a:t>Overall feedback and recommendations from practitioners attending MLB First Pitch training in 2025.</a:t>
            </a:r>
          </a:p>
        </p:txBody>
      </p:sp>
      <p:pic>
        <p:nvPicPr>
          <p:cNvPr id="5" name="Picture 4" descr="Major League Baseball - Wikipedia">
            <a:extLst>
              <a:ext uri="{FF2B5EF4-FFF2-40B4-BE49-F238E27FC236}">
                <a16:creationId xmlns:a16="http://schemas.microsoft.com/office/drawing/2014/main" id="{F6DB1835-24D3-6878-39E7-E29E0BF95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1206" y="5824039"/>
            <a:ext cx="1376779" cy="7446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About | What is BaseballSoftballUK? | BaseballSoftballUK">
            <a:extLst>
              <a:ext uri="{FF2B5EF4-FFF2-40B4-BE49-F238E27FC236}">
                <a16:creationId xmlns:a16="http://schemas.microsoft.com/office/drawing/2014/main" id="{366CA152-525A-1D54-D4B9-C4BA61A2D3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4610" y="5920763"/>
            <a:ext cx="1456959" cy="67451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B5C9682-8B99-E3E1-1B3E-2AC4939370BB}"/>
              </a:ext>
            </a:extLst>
          </p:cNvPr>
          <p:cNvSpPr txBox="1"/>
          <p:nvPr/>
        </p:nvSpPr>
        <p:spPr>
          <a:xfrm>
            <a:off x="298477" y="6013311"/>
            <a:ext cx="9175824" cy="190949"/>
          </a:xfrm>
          <a:prstGeom prst="rect">
            <a:avLst/>
          </a:prstGeom>
          <a:noFill/>
        </p:spPr>
        <p:txBody>
          <a:bodyPr wrap="square" lIns="0" tIns="0" rIns="0" bIns="0" rtlCol="0">
            <a:noAutofit/>
          </a:bodyPr>
          <a:lstStyle/>
          <a:p>
            <a:pPr marL="0" marR="0" lvl="0" indent="0" algn="l" defTabSz="1072636"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effectLst/>
                <a:uLnTx/>
                <a:uFillTx/>
                <a:latin typeface="Arial" panose="020B0604020202020204" pitchFamily="34" charset="0"/>
                <a:cs typeface="Arial" panose="020B0604020202020204" pitchFamily="34" charset="0"/>
              </a:rPr>
              <a:t>Sample: </a:t>
            </a:r>
            <a:r>
              <a:rPr lang="en-GB" sz="1000" dirty="0">
                <a:latin typeface="Arial" panose="020B0604020202020204" pitchFamily="34" charset="0"/>
                <a:cs typeface="Arial" panose="020B0604020202020204" pitchFamily="34" charset="0"/>
              </a:rPr>
              <a:t>n=66 lead practitioners (Post-Training Survey)</a:t>
            </a:r>
            <a:endParaRPr kumimoji="0" lang="en-GB" sz="10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8" name="Speech Bubble: Rectangle with Corners Rounded 7">
            <a:extLst>
              <a:ext uri="{FF2B5EF4-FFF2-40B4-BE49-F238E27FC236}">
                <a16:creationId xmlns:a16="http://schemas.microsoft.com/office/drawing/2014/main" id="{CE63DC30-6614-5A64-0556-E4AC4FB80230}"/>
              </a:ext>
            </a:extLst>
          </p:cNvPr>
          <p:cNvSpPr/>
          <p:nvPr/>
        </p:nvSpPr>
        <p:spPr>
          <a:xfrm>
            <a:off x="405752" y="1668497"/>
            <a:ext cx="3013430" cy="1384994"/>
          </a:xfrm>
          <a:prstGeom prst="wedgeRoundRectCallout">
            <a:avLst>
              <a:gd name="adj1" fmla="val -2063"/>
              <a:gd name="adj2" fmla="val 61139"/>
              <a:gd name="adj3" fmla="val 16667"/>
            </a:avLst>
          </a:prstGeom>
          <a:solidFill>
            <a:srgbClr val="E31C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The resources provided are excellent and lots of ideas and suggestions were shared to help make it as inclusive and engaging as possible.</a:t>
            </a:r>
          </a:p>
        </p:txBody>
      </p:sp>
      <p:sp>
        <p:nvSpPr>
          <p:cNvPr id="12" name="Speech Bubble: Rectangle with Corners Rounded 11">
            <a:extLst>
              <a:ext uri="{FF2B5EF4-FFF2-40B4-BE49-F238E27FC236}">
                <a16:creationId xmlns:a16="http://schemas.microsoft.com/office/drawing/2014/main" id="{86A69457-FC27-A23F-703E-0C60CA9EBFCF}"/>
              </a:ext>
            </a:extLst>
          </p:cNvPr>
          <p:cNvSpPr/>
          <p:nvPr/>
        </p:nvSpPr>
        <p:spPr>
          <a:xfrm>
            <a:off x="3621591" y="4555029"/>
            <a:ext cx="2689389" cy="1107908"/>
          </a:xfrm>
          <a:prstGeom prst="wedgeRoundRectCallout">
            <a:avLst>
              <a:gd name="adj1" fmla="val 60137"/>
              <a:gd name="adj2" fmla="val -3017"/>
              <a:gd name="adj3" fmla="val 16667"/>
            </a:avLst>
          </a:prstGeom>
          <a:solidFill>
            <a:srgbClr val="E31C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Exceptional resources. Fantastic and practical session.</a:t>
            </a:r>
          </a:p>
        </p:txBody>
      </p:sp>
      <p:sp>
        <p:nvSpPr>
          <p:cNvPr id="13" name="Speech Bubble: Rectangle with Corners Rounded 12">
            <a:extLst>
              <a:ext uri="{FF2B5EF4-FFF2-40B4-BE49-F238E27FC236}">
                <a16:creationId xmlns:a16="http://schemas.microsoft.com/office/drawing/2014/main" id="{4A6F6A30-8DE1-175F-406B-20B0B450EE26}"/>
              </a:ext>
            </a:extLst>
          </p:cNvPr>
          <p:cNvSpPr/>
          <p:nvPr/>
        </p:nvSpPr>
        <p:spPr>
          <a:xfrm>
            <a:off x="6762530" y="1664504"/>
            <a:ext cx="3409999" cy="2064136"/>
          </a:xfrm>
          <a:prstGeom prst="wedgeRoundRectCallout">
            <a:avLst>
              <a:gd name="adj1" fmla="val -6001"/>
              <a:gd name="adj2" fmla="val 54880"/>
              <a:gd name="adj3" fmla="val 16667"/>
            </a:avLst>
          </a:prstGeom>
          <a:solidFill>
            <a:srgbClr val="1E22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Great morning with a very inspiring and motivated tutor. Activities were all very engaging and tailored to our working environments. It’s a great programme to embed in our school and add some fun, fresh and new to our school PE curriculum.</a:t>
            </a:r>
          </a:p>
        </p:txBody>
      </p:sp>
      <p:sp>
        <p:nvSpPr>
          <p:cNvPr id="14" name="Speech Bubble: Rectangle with Corners Rounded 13">
            <a:extLst>
              <a:ext uri="{FF2B5EF4-FFF2-40B4-BE49-F238E27FC236}">
                <a16:creationId xmlns:a16="http://schemas.microsoft.com/office/drawing/2014/main" id="{BEEC8C70-F067-21A9-8B97-94DFA9CA38FB}"/>
              </a:ext>
            </a:extLst>
          </p:cNvPr>
          <p:cNvSpPr/>
          <p:nvPr/>
        </p:nvSpPr>
        <p:spPr>
          <a:xfrm>
            <a:off x="9105989" y="3915971"/>
            <a:ext cx="2664083" cy="1031054"/>
          </a:xfrm>
          <a:prstGeom prst="wedgeRoundRectCallout">
            <a:avLst>
              <a:gd name="adj1" fmla="val 9521"/>
              <a:gd name="adj2" fmla="val 62743"/>
              <a:gd name="adj3" fmla="val 16667"/>
            </a:avLst>
          </a:prstGeom>
          <a:solidFill>
            <a:srgbClr val="FF5C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Very clear objectives and practical content. Equipment is great and means it will work in school.</a:t>
            </a:r>
          </a:p>
        </p:txBody>
      </p:sp>
      <p:sp>
        <p:nvSpPr>
          <p:cNvPr id="15" name="Speech Bubble: Rectangle with Corners Rounded 14">
            <a:extLst>
              <a:ext uri="{FF2B5EF4-FFF2-40B4-BE49-F238E27FC236}">
                <a16:creationId xmlns:a16="http://schemas.microsoft.com/office/drawing/2014/main" id="{8C52FF61-B626-49D2-9C90-E2FBBB264734}"/>
              </a:ext>
            </a:extLst>
          </p:cNvPr>
          <p:cNvSpPr/>
          <p:nvPr/>
        </p:nvSpPr>
        <p:spPr>
          <a:xfrm>
            <a:off x="418317" y="4527013"/>
            <a:ext cx="2689389" cy="1107908"/>
          </a:xfrm>
          <a:prstGeom prst="wedgeRoundRectCallout">
            <a:avLst>
              <a:gd name="adj1" fmla="val 63992"/>
              <a:gd name="adj2" fmla="val 1238"/>
              <a:gd name="adj3" fmla="val 16667"/>
            </a:avLst>
          </a:prstGeom>
          <a:solidFill>
            <a:srgbClr val="2CCC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Very informative and helpful in terms of how to deliver and get children involved.</a:t>
            </a:r>
          </a:p>
        </p:txBody>
      </p:sp>
      <p:sp>
        <p:nvSpPr>
          <p:cNvPr id="16" name="Speech Bubble: Rectangle with Corners Rounded 15">
            <a:extLst>
              <a:ext uri="{FF2B5EF4-FFF2-40B4-BE49-F238E27FC236}">
                <a16:creationId xmlns:a16="http://schemas.microsoft.com/office/drawing/2014/main" id="{AD901C46-009D-8792-BBC9-05EEA046A64B}"/>
              </a:ext>
            </a:extLst>
          </p:cNvPr>
          <p:cNvSpPr/>
          <p:nvPr/>
        </p:nvSpPr>
        <p:spPr>
          <a:xfrm>
            <a:off x="416941" y="3321752"/>
            <a:ext cx="2147152" cy="1052952"/>
          </a:xfrm>
          <a:prstGeom prst="wedgeRoundRectCallout">
            <a:avLst>
              <a:gd name="adj1" fmla="val 70048"/>
              <a:gd name="adj2" fmla="val -19865"/>
              <a:gd name="adj3" fmla="val 16667"/>
            </a:avLst>
          </a:prstGeom>
          <a:solidFill>
            <a:srgbClr val="1E22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Very good course delivered by a passionate tutor with great knowledge.</a:t>
            </a:r>
          </a:p>
        </p:txBody>
      </p:sp>
      <p:sp>
        <p:nvSpPr>
          <p:cNvPr id="17" name="Speech Bubble: Rectangle with Corners Rounded 16">
            <a:extLst>
              <a:ext uri="{FF2B5EF4-FFF2-40B4-BE49-F238E27FC236}">
                <a16:creationId xmlns:a16="http://schemas.microsoft.com/office/drawing/2014/main" id="{B40F5344-6651-7009-8596-8208C808C99E}"/>
              </a:ext>
            </a:extLst>
          </p:cNvPr>
          <p:cNvSpPr/>
          <p:nvPr/>
        </p:nvSpPr>
        <p:spPr>
          <a:xfrm>
            <a:off x="3107706" y="3402552"/>
            <a:ext cx="3409999" cy="1026841"/>
          </a:xfrm>
          <a:prstGeom prst="wedgeRoundRectCallout">
            <a:avLst>
              <a:gd name="adj1" fmla="val 36760"/>
              <a:gd name="adj2" fmla="val -66831"/>
              <a:gd name="adj3" fmla="val 16667"/>
            </a:avLst>
          </a:prstGeom>
          <a:solidFill>
            <a:srgbClr val="FF5C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Informative, motivational and constructive. Engaging throughout and can't wait to get started.</a:t>
            </a:r>
          </a:p>
        </p:txBody>
      </p:sp>
      <p:sp>
        <p:nvSpPr>
          <p:cNvPr id="18" name="Speech Bubble: Rectangle with Corners Rounded 17">
            <a:extLst>
              <a:ext uri="{FF2B5EF4-FFF2-40B4-BE49-F238E27FC236}">
                <a16:creationId xmlns:a16="http://schemas.microsoft.com/office/drawing/2014/main" id="{4402B4B8-190C-1BF9-CE4F-670F699B7352}"/>
              </a:ext>
            </a:extLst>
          </p:cNvPr>
          <p:cNvSpPr/>
          <p:nvPr/>
        </p:nvSpPr>
        <p:spPr>
          <a:xfrm>
            <a:off x="6762531" y="3915971"/>
            <a:ext cx="2179561" cy="1409543"/>
          </a:xfrm>
          <a:prstGeom prst="wedgeRoundRectCallout">
            <a:avLst>
              <a:gd name="adj1" fmla="val -39290"/>
              <a:gd name="adj2" fmla="val 71047"/>
              <a:gd name="adj3" fmla="val 16667"/>
            </a:avLst>
          </a:prstGeom>
          <a:solidFill>
            <a:srgbClr val="00B7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Great resources and clear structure to lessons easy for other staff to pick up.</a:t>
            </a:r>
          </a:p>
        </p:txBody>
      </p:sp>
      <p:sp>
        <p:nvSpPr>
          <p:cNvPr id="20" name="Speech Bubble: Rectangle with Corners Rounded 19">
            <a:extLst>
              <a:ext uri="{FF2B5EF4-FFF2-40B4-BE49-F238E27FC236}">
                <a16:creationId xmlns:a16="http://schemas.microsoft.com/office/drawing/2014/main" id="{44A468F7-99FB-1855-35C3-91E9BEE23522}"/>
              </a:ext>
            </a:extLst>
          </p:cNvPr>
          <p:cNvSpPr/>
          <p:nvPr/>
        </p:nvSpPr>
        <p:spPr>
          <a:xfrm>
            <a:off x="3638354" y="1668497"/>
            <a:ext cx="2879351" cy="1384994"/>
          </a:xfrm>
          <a:prstGeom prst="wedgeRoundRectCallout">
            <a:avLst>
              <a:gd name="adj1" fmla="val -39410"/>
              <a:gd name="adj2" fmla="val 69307"/>
              <a:gd name="adj3" fmla="val 16667"/>
            </a:avLst>
          </a:prstGeom>
          <a:solidFill>
            <a:srgbClr val="00B7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Because not many people know the rules to baseball so the course gives them a good introduction to the sport. Plus the resources you get are fantastic.</a:t>
            </a:r>
          </a:p>
        </p:txBody>
      </p:sp>
      <p:sp>
        <p:nvSpPr>
          <p:cNvPr id="10" name="Speech Bubble: Rectangle with Corners Rounded 9">
            <a:extLst>
              <a:ext uri="{FF2B5EF4-FFF2-40B4-BE49-F238E27FC236}">
                <a16:creationId xmlns:a16="http://schemas.microsoft.com/office/drawing/2014/main" id="{F5137794-BA82-CF34-44B2-C331E622007A}"/>
              </a:ext>
            </a:extLst>
          </p:cNvPr>
          <p:cNvSpPr/>
          <p:nvPr/>
        </p:nvSpPr>
        <p:spPr>
          <a:xfrm>
            <a:off x="10399298" y="1894927"/>
            <a:ext cx="1565932" cy="1409543"/>
          </a:xfrm>
          <a:prstGeom prst="wedgeRoundRectCallout">
            <a:avLst>
              <a:gd name="adj1" fmla="val 6346"/>
              <a:gd name="adj2" fmla="val 61857"/>
              <a:gd name="adj3" fmla="val 16667"/>
            </a:avLst>
          </a:prstGeom>
          <a:solidFill>
            <a:srgbClr val="1E22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It was a great experience with lots of fun.</a:t>
            </a:r>
          </a:p>
        </p:txBody>
      </p:sp>
    </p:spTree>
    <p:extLst>
      <p:ext uri="{BB962C8B-B14F-4D97-AF65-F5344CB8AC3E}">
        <p14:creationId xmlns:p14="http://schemas.microsoft.com/office/powerpoint/2010/main" val="410742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10;&#10;Description automatically generated with medium confidence">
            <a:extLst>
              <a:ext uri="{FF2B5EF4-FFF2-40B4-BE49-F238E27FC236}">
                <a16:creationId xmlns:a16="http://schemas.microsoft.com/office/drawing/2014/main" id="{8CCA473A-6280-D6F2-119C-9401E2D5B773}"/>
              </a:ext>
            </a:extLst>
          </p:cNvPr>
          <p:cNvPicPr/>
          <p:nvPr/>
        </p:nvPicPr>
        <p:blipFill>
          <a:blip r:embed="rId3"/>
          <a:stretch>
            <a:fillRect/>
          </a:stretch>
        </p:blipFill>
        <p:spPr>
          <a:xfrm>
            <a:off x="0" y="0"/>
            <a:ext cx="12192000" cy="6858000"/>
          </a:xfrm>
          <a:prstGeom prst="rect">
            <a:avLst/>
          </a:prstGeom>
        </p:spPr>
      </p:pic>
      <p:pic>
        <p:nvPicPr>
          <p:cNvPr id="10" name="Picture 4" descr="Major League Baseball - Wikipedia">
            <a:extLst>
              <a:ext uri="{FF2B5EF4-FFF2-40B4-BE49-F238E27FC236}">
                <a16:creationId xmlns:a16="http://schemas.microsoft.com/office/drawing/2014/main" id="{B686EFDF-3DAA-BA03-7F2D-E1D706B5FF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1206" y="5824039"/>
            <a:ext cx="1376779" cy="7446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About | What is BaseballSoftballUK? | BaseballSoftballUK">
            <a:extLst>
              <a:ext uri="{FF2B5EF4-FFF2-40B4-BE49-F238E27FC236}">
                <a16:creationId xmlns:a16="http://schemas.microsoft.com/office/drawing/2014/main" id="{DDBD525D-9AA5-577C-E59E-C560F64DF8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4610" y="5920763"/>
            <a:ext cx="1456959" cy="67451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
            <a:extLst>
              <a:ext uri="{FF2B5EF4-FFF2-40B4-BE49-F238E27FC236}">
                <a16:creationId xmlns:a16="http://schemas.microsoft.com/office/drawing/2014/main" id="{600DB3C6-610D-0FAB-B291-F7A0A0BC857B}"/>
              </a:ext>
            </a:extLst>
          </p:cNvPr>
          <p:cNvSpPr txBox="1">
            <a:spLocks noChangeArrowheads="1"/>
          </p:cNvSpPr>
          <p:nvPr/>
        </p:nvSpPr>
        <p:spPr bwMode="auto">
          <a:xfrm>
            <a:off x="298478" y="343102"/>
            <a:ext cx="11370392"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4200" b="1" dirty="0">
                <a:solidFill>
                  <a:srgbClr val="1E22AA"/>
                </a:solidFill>
                <a:cs typeface="Arial" charset="0"/>
              </a:rPr>
              <a:t>Positive feedback from teachers</a:t>
            </a:r>
          </a:p>
          <a:p>
            <a:pPr eaLnBrk="1" hangingPunct="1"/>
            <a:r>
              <a:rPr lang="en-GB" sz="1800" b="1" dirty="0">
                <a:solidFill>
                  <a:srgbClr val="FF5C39"/>
                </a:solidFill>
                <a:cs typeface="Arial" charset="0"/>
              </a:rPr>
              <a:t>Teachers reported that the children enjoyed taking part in MLB First Pitch activities, and that the resources and equipment were inclusive and allowed everyone to take part and enjoy a new sport.</a:t>
            </a:r>
          </a:p>
        </p:txBody>
      </p:sp>
      <p:sp>
        <p:nvSpPr>
          <p:cNvPr id="12" name="Rounded Rectangular Callout 28">
            <a:extLst>
              <a:ext uri="{FF2B5EF4-FFF2-40B4-BE49-F238E27FC236}">
                <a16:creationId xmlns:a16="http://schemas.microsoft.com/office/drawing/2014/main" id="{F7CC1331-5129-81F0-F9AA-A076F85C8275}"/>
              </a:ext>
            </a:extLst>
          </p:cNvPr>
          <p:cNvSpPr/>
          <p:nvPr/>
        </p:nvSpPr>
        <p:spPr>
          <a:xfrm>
            <a:off x="6505575" y="1668655"/>
            <a:ext cx="5163295" cy="1351857"/>
          </a:xfrm>
          <a:prstGeom prst="wedgeRoundRectCallout">
            <a:avLst>
              <a:gd name="adj1" fmla="val -7721"/>
              <a:gd name="adj2" fmla="val 56037"/>
              <a:gd name="adj3" fmla="val 16667"/>
            </a:avLst>
          </a:prstGeom>
          <a:solidFill>
            <a:srgbClr val="1E22AA"/>
          </a:solidFill>
          <a:ln w="25400" cap="flat" cmpd="sng" algn="ctr">
            <a:noFill/>
            <a:prstDash val="solid"/>
          </a:ln>
          <a:effectLst/>
        </p:spPr>
        <p:txBody>
          <a:bodyPr rot="0" spcFirstLastPara="0" vertOverflow="overflow" horzOverflow="overflow" vert="horz" wrap="square" lIns="91408" tIns="45706" rIns="91408" bIns="45706" numCol="1" spcCol="0" rtlCol="0" fromWordArt="0" anchor="ctr" anchorCtr="0" forceAA="0" compatLnSpc="1">
            <a:prstTxWarp prst="textNoShape">
              <a:avLst/>
            </a:prstTxWarp>
            <a:noAutofit/>
          </a:bodyPr>
          <a:lstStyle/>
          <a:p>
            <a:pPr algn="ctr" defTabSz="914104"/>
            <a:r>
              <a:rPr lang="en-GB" sz="1200" kern="0" dirty="0">
                <a:solidFill>
                  <a:prstClr val="white"/>
                </a:solidFill>
                <a:latin typeface="Arial" panose="020B0604020202020204" pitchFamily="34" charset="0"/>
                <a:cs typeface="Arial" panose="020B0604020202020204" pitchFamily="34" charset="0"/>
              </a:rPr>
              <a:t>The children have absolutely loved this activity. Being able to access the MLB First Pitch programme has enabled us to add baseball to the PE curriculum. It is so many of the children’s favourite sport of the year. We are connecting with local schools to play games and I will contact our local club to create a link for our children to access playing even more regularly.</a:t>
            </a:r>
          </a:p>
        </p:txBody>
      </p:sp>
      <p:sp>
        <p:nvSpPr>
          <p:cNvPr id="14" name="Rounded Rectangular Callout 28">
            <a:extLst>
              <a:ext uri="{FF2B5EF4-FFF2-40B4-BE49-F238E27FC236}">
                <a16:creationId xmlns:a16="http://schemas.microsoft.com/office/drawing/2014/main" id="{B64C3D70-D9AE-3D01-2FE9-C6A2284EDDED}"/>
              </a:ext>
            </a:extLst>
          </p:cNvPr>
          <p:cNvSpPr/>
          <p:nvPr/>
        </p:nvSpPr>
        <p:spPr>
          <a:xfrm>
            <a:off x="298478" y="1668655"/>
            <a:ext cx="6083809" cy="4122492"/>
          </a:xfrm>
          <a:prstGeom prst="wedgeRoundRectCallout">
            <a:avLst>
              <a:gd name="adj1" fmla="val -7518"/>
              <a:gd name="adj2" fmla="val 54757"/>
              <a:gd name="adj3" fmla="val 16667"/>
            </a:avLst>
          </a:prstGeom>
          <a:solidFill>
            <a:srgbClr val="FF5C39"/>
          </a:solidFill>
          <a:ln w="25400" cap="flat" cmpd="sng" algn="ctr">
            <a:noFill/>
            <a:prstDash val="solid"/>
          </a:ln>
          <a:effectLst/>
        </p:spPr>
        <p:txBody>
          <a:bodyPr rot="0" spcFirstLastPara="0" vertOverflow="overflow" horzOverflow="overflow" vert="horz" wrap="square" lIns="91408" tIns="45706" rIns="91408" bIns="45706" numCol="1" spcCol="0" rtlCol="0" fromWordArt="0" anchor="ctr" anchorCtr="0" forceAA="0" compatLnSpc="1">
            <a:prstTxWarp prst="textNoShape">
              <a:avLst/>
            </a:prstTxWarp>
            <a:noAutofit/>
          </a:bodyPr>
          <a:lstStyle/>
          <a:p>
            <a:pPr algn="ctr" defTabSz="914104"/>
            <a:r>
              <a:rPr lang="en-GB" sz="1200" kern="0" dirty="0">
                <a:solidFill>
                  <a:prstClr val="white"/>
                </a:solidFill>
                <a:latin typeface="Arial" panose="020B0604020202020204" pitchFamily="34" charset="0"/>
                <a:cs typeface="Arial" panose="020B0604020202020204" pitchFamily="34" charset="0"/>
              </a:rPr>
              <a:t>As a huge MLB fan, I absolutely loved delivering these sessions. It brought together children with a very wide range of disabilities, and they were all able to play together. They loved watching (or listening as two participants were blind) condensed baseball games before each session, which really increased their understanding of what they were doing and got them excited. They also really enjoyed dressing up in my hats and jerseys! </a:t>
            </a:r>
          </a:p>
          <a:p>
            <a:pPr algn="ctr" defTabSz="914104"/>
            <a:endParaRPr lang="en-GB" sz="1200" kern="0" dirty="0">
              <a:solidFill>
                <a:prstClr val="white"/>
              </a:solidFill>
              <a:latin typeface="Arial" panose="020B0604020202020204" pitchFamily="34" charset="0"/>
              <a:cs typeface="Arial" panose="020B0604020202020204" pitchFamily="34" charset="0"/>
            </a:endParaRPr>
          </a:p>
          <a:p>
            <a:pPr algn="ctr" defTabSz="914104"/>
            <a:r>
              <a:rPr lang="en-GB" sz="1200" kern="0" dirty="0">
                <a:solidFill>
                  <a:prstClr val="white"/>
                </a:solidFill>
                <a:latin typeface="Arial" panose="020B0604020202020204" pitchFamily="34" charset="0"/>
                <a:cs typeface="Arial" panose="020B0604020202020204" pitchFamily="34" charset="0"/>
              </a:rPr>
              <a:t>All of the children learned new skills. For example, a couple of wheelchair users refined their self-propelling skills by moving around the bases, other children developed their ability to grip and push objects or raise their heads….We really appreciated all of the resources that came with it. It was wonderful that there were different types of bats and balls to support children working at different levels. We used some of our own equipment to adapt for individuals with the more severe disabilities, which is usual when delivering any sport…</a:t>
            </a:r>
          </a:p>
          <a:p>
            <a:pPr algn="ctr" defTabSz="914104"/>
            <a:endParaRPr lang="en-GB" sz="1200" kern="0" dirty="0">
              <a:solidFill>
                <a:prstClr val="white"/>
              </a:solidFill>
              <a:latin typeface="Arial" panose="020B0604020202020204" pitchFamily="34" charset="0"/>
              <a:cs typeface="Arial" panose="020B0604020202020204" pitchFamily="34" charset="0"/>
            </a:endParaRPr>
          </a:p>
          <a:p>
            <a:pPr algn="ctr" defTabSz="914104"/>
            <a:r>
              <a:rPr lang="en-GB" sz="1200" kern="0" dirty="0">
                <a:solidFill>
                  <a:prstClr val="white"/>
                </a:solidFill>
                <a:latin typeface="Arial" panose="020B0604020202020204" pitchFamily="34" charset="0"/>
                <a:cs typeface="Arial" panose="020B0604020202020204" pitchFamily="34" charset="0"/>
              </a:rPr>
              <a:t>We really appreciated being a part of this. In my experience, children with complex needs are often excluded from mainstream sports in favour of 'tokenistic' adaptations that do not reflect the world they live in. Being able to take part in baseball shows the world that this cohort can play the same sports as anyone else. Thank you for respecting their right to do so by including our school.</a:t>
            </a:r>
          </a:p>
        </p:txBody>
      </p:sp>
      <p:sp>
        <p:nvSpPr>
          <p:cNvPr id="17" name="Rounded Rectangular Callout 28">
            <a:extLst>
              <a:ext uri="{FF2B5EF4-FFF2-40B4-BE49-F238E27FC236}">
                <a16:creationId xmlns:a16="http://schemas.microsoft.com/office/drawing/2014/main" id="{1B2980EF-F06E-0650-6818-3580F15BE348}"/>
              </a:ext>
            </a:extLst>
          </p:cNvPr>
          <p:cNvSpPr/>
          <p:nvPr/>
        </p:nvSpPr>
        <p:spPr>
          <a:xfrm>
            <a:off x="6505575" y="3164672"/>
            <a:ext cx="5163295" cy="744609"/>
          </a:xfrm>
          <a:prstGeom prst="wedgeRoundRectCallout">
            <a:avLst>
              <a:gd name="adj1" fmla="val -8063"/>
              <a:gd name="adj2" fmla="val 64091"/>
              <a:gd name="adj3" fmla="val 16667"/>
            </a:avLst>
          </a:prstGeom>
          <a:solidFill>
            <a:srgbClr val="2CCCD3"/>
          </a:solidFill>
          <a:ln w="25400" cap="flat" cmpd="sng" algn="ctr">
            <a:noFill/>
            <a:prstDash val="solid"/>
          </a:ln>
          <a:effectLst/>
        </p:spPr>
        <p:txBody>
          <a:bodyPr rot="0" spcFirstLastPara="0" vertOverflow="overflow" horzOverflow="overflow" vert="horz" wrap="square" lIns="91408" tIns="45706" rIns="91408" bIns="45706" numCol="1" spcCol="0" rtlCol="0" fromWordArt="0" anchor="ctr" anchorCtr="0" forceAA="0" compatLnSpc="1">
            <a:prstTxWarp prst="textNoShape">
              <a:avLst/>
            </a:prstTxWarp>
            <a:noAutofit/>
          </a:bodyPr>
          <a:lstStyle/>
          <a:p>
            <a:pPr algn="ctr" defTabSz="914104"/>
            <a:r>
              <a:rPr lang="en-GB" sz="1200" kern="0" dirty="0">
                <a:solidFill>
                  <a:prstClr val="white"/>
                </a:solidFill>
                <a:latin typeface="Arial" panose="020B0604020202020204" pitchFamily="34" charset="0"/>
                <a:cs typeface="Arial" panose="020B0604020202020204" pitchFamily="34" charset="0"/>
              </a:rPr>
              <a:t>It is an excellent programme and very simple to understand and implement with the activity cards. It is also adaptable for younger children because of the t ball stand.</a:t>
            </a:r>
          </a:p>
        </p:txBody>
      </p:sp>
      <p:sp>
        <p:nvSpPr>
          <p:cNvPr id="3" name="Rounded Rectangular Callout 28">
            <a:extLst>
              <a:ext uri="{FF2B5EF4-FFF2-40B4-BE49-F238E27FC236}">
                <a16:creationId xmlns:a16="http://schemas.microsoft.com/office/drawing/2014/main" id="{6839AAF5-9E8A-615E-F72F-F12829E21F5C}"/>
              </a:ext>
            </a:extLst>
          </p:cNvPr>
          <p:cNvSpPr/>
          <p:nvPr/>
        </p:nvSpPr>
        <p:spPr>
          <a:xfrm>
            <a:off x="6505575" y="4053441"/>
            <a:ext cx="5163295" cy="611506"/>
          </a:xfrm>
          <a:prstGeom prst="wedgeRoundRectCallout">
            <a:avLst>
              <a:gd name="adj1" fmla="val 7636"/>
              <a:gd name="adj2" fmla="val 75329"/>
              <a:gd name="adj3" fmla="val 16667"/>
            </a:avLst>
          </a:prstGeom>
          <a:solidFill>
            <a:srgbClr val="00B74F"/>
          </a:solidFill>
          <a:ln w="25400" cap="flat" cmpd="sng" algn="ctr">
            <a:noFill/>
            <a:prstDash val="solid"/>
          </a:ln>
          <a:effectLst/>
        </p:spPr>
        <p:txBody>
          <a:bodyPr rot="0" spcFirstLastPara="0" vertOverflow="overflow" horzOverflow="overflow" vert="horz" wrap="square" lIns="91408" tIns="45706" rIns="91408" bIns="45706" numCol="1" spcCol="0" rtlCol="0" fromWordArt="0" anchor="ctr" anchorCtr="0" forceAA="0" compatLnSpc="1">
            <a:prstTxWarp prst="textNoShape">
              <a:avLst/>
            </a:prstTxWarp>
            <a:noAutofit/>
          </a:bodyPr>
          <a:lstStyle/>
          <a:p>
            <a:pPr algn="ctr" defTabSz="914104"/>
            <a:r>
              <a:rPr lang="en-GB" sz="1200" kern="0" dirty="0">
                <a:solidFill>
                  <a:prstClr val="white"/>
                </a:solidFill>
                <a:latin typeface="Arial" panose="020B0604020202020204" pitchFamily="34" charset="0"/>
                <a:cs typeface="Arial" panose="020B0604020202020204" pitchFamily="34" charset="0"/>
              </a:rPr>
              <a:t>I love the fact that anyone can play. It’s differentiated so well all level of ability can access it.</a:t>
            </a:r>
          </a:p>
        </p:txBody>
      </p:sp>
      <p:sp>
        <p:nvSpPr>
          <p:cNvPr id="4" name="Rounded Rectangular Callout 28">
            <a:extLst>
              <a:ext uri="{FF2B5EF4-FFF2-40B4-BE49-F238E27FC236}">
                <a16:creationId xmlns:a16="http://schemas.microsoft.com/office/drawing/2014/main" id="{DE898C52-6F12-C889-FA5E-CE83DE94A464}"/>
              </a:ext>
            </a:extLst>
          </p:cNvPr>
          <p:cNvSpPr/>
          <p:nvPr/>
        </p:nvSpPr>
        <p:spPr>
          <a:xfrm>
            <a:off x="6505575" y="4809107"/>
            <a:ext cx="5163294" cy="674518"/>
          </a:xfrm>
          <a:prstGeom prst="wedgeRoundRectCallout">
            <a:avLst>
              <a:gd name="adj1" fmla="val 7636"/>
              <a:gd name="adj2" fmla="val 75329"/>
              <a:gd name="adj3" fmla="val 16667"/>
            </a:avLst>
          </a:prstGeom>
          <a:solidFill>
            <a:srgbClr val="1E22AA"/>
          </a:solidFill>
          <a:ln w="25400" cap="flat" cmpd="sng" algn="ctr">
            <a:noFill/>
            <a:prstDash val="solid"/>
          </a:ln>
          <a:effectLst/>
        </p:spPr>
        <p:txBody>
          <a:bodyPr rot="0" spcFirstLastPara="0" vertOverflow="overflow" horzOverflow="overflow" vert="horz" wrap="square" lIns="91408" tIns="45706" rIns="91408" bIns="45706" numCol="1" spcCol="0" rtlCol="0" fromWordArt="0" anchor="ctr" anchorCtr="0" forceAA="0" compatLnSpc="1">
            <a:prstTxWarp prst="textNoShape">
              <a:avLst/>
            </a:prstTxWarp>
            <a:noAutofit/>
          </a:bodyPr>
          <a:lstStyle/>
          <a:p>
            <a:pPr algn="ctr" defTabSz="914104"/>
            <a:r>
              <a:rPr lang="en-GB" sz="1200" kern="0" dirty="0">
                <a:solidFill>
                  <a:prstClr val="white"/>
                </a:solidFill>
                <a:latin typeface="Arial" panose="020B0604020202020204" pitchFamily="34" charset="0"/>
                <a:cs typeface="Arial" panose="020B0604020202020204" pitchFamily="34" charset="0"/>
              </a:rPr>
              <a:t>The children have enjoyed the unit of work. Furthermore, some of my more reluctant children have also been more active and involved.</a:t>
            </a:r>
          </a:p>
        </p:txBody>
      </p:sp>
      <p:sp>
        <p:nvSpPr>
          <p:cNvPr id="5" name="TextBox 4">
            <a:extLst>
              <a:ext uri="{FF2B5EF4-FFF2-40B4-BE49-F238E27FC236}">
                <a16:creationId xmlns:a16="http://schemas.microsoft.com/office/drawing/2014/main" id="{B7E0A8C9-48F3-AF33-19A8-0E9DD9972E92}"/>
              </a:ext>
            </a:extLst>
          </p:cNvPr>
          <p:cNvSpPr txBox="1"/>
          <p:nvPr/>
        </p:nvSpPr>
        <p:spPr>
          <a:xfrm>
            <a:off x="298477" y="6013311"/>
            <a:ext cx="9175824" cy="190949"/>
          </a:xfrm>
          <a:prstGeom prst="rect">
            <a:avLst/>
          </a:prstGeom>
          <a:noFill/>
        </p:spPr>
        <p:txBody>
          <a:bodyPr wrap="square" lIns="0" tIns="0" rIns="0" bIns="0" rtlCol="0">
            <a:noAutofit/>
          </a:bodyPr>
          <a:lstStyle/>
          <a:p>
            <a:pPr marL="0" marR="0" lvl="0" indent="0" algn="l" defTabSz="1072636"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effectLst/>
                <a:uLnTx/>
                <a:uFillTx/>
                <a:latin typeface="Arial" panose="020B0604020202020204" pitchFamily="34" charset="0"/>
                <a:cs typeface="Arial" panose="020B0604020202020204" pitchFamily="34" charset="0"/>
              </a:rPr>
              <a:t>Sample: </a:t>
            </a:r>
            <a:r>
              <a:rPr lang="en-GB" sz="1000" dirty="0">
                <a:latin typeface="Arial" panose="020B0604020202020204" pitchFamily="34" charset="0"/>
                <a:cs typeface="Arial" panose="020B0604020202020204" pitchFamily="34" charset="0"/>
              </a:rPr>
              <a:t>n=57 lead practitioners (Programme Reporting and Retained Surveys)</a:t>
            </a:r>
            <a:endParaRPr kumimoji="0" lang="en-GB" sz="10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373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ose-up of a baseball">
            <a:extLst>
              <a:ext uri="{FF2B5EF4-FFF2-40B4-BE49-F238E27FC236}">
                <a16:creationId xmlns:a16="http://schemas.microsoft.com/office/drawing/2014/main" id="{F92B5A5D-6D06-6D73-965E-EDACACFE9D74}"/>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t="12903" b="3425"/>
          <a:stretch/>
        </p:blipFill>
        <p:spPr>
          <a:xfrm>
            <a:off x="-1" y="-1"/>
            <a:ext cx="12192001" cy="6857999"/>
          </a:xfrm>
          <a:prstGeom prst="rect">
            <a:avLst/>
          </a:prstGeom>
          <a:ln w="38100">
            <a:solidFill>
              <a:srgbClr val="1E22AA"/>
            </a:solidFill>
          </a:ln>
        </p:spPr>
      </p:pic>
      <p:sp>
        <p:nvSpPr>
          <p:cNvPr id="4" name="TextBox 7">
            <a:extLst>
              <a:ext uri="{FF2B5EF4-FFF2-40B4-BE49-F238E27FC236}">
                <a16:creationId xmlns:a16="http://schemas.microsoft.com/office/drawing/2014/main" id="{B1E38101-8225-4249-AF09-42CB0E134141}"/>
              </a:ext>
            </a:extLst>
          </p:cNvPr>
          <p:cNvSpPr txBox="1">
            <a:spLocks noChangeArrowheads="1"/>
          </p:cNvSpPr>
          <p:nvPr/>
        </p:nvSpPr>
        <p:spPr bwMode="auto">
          <a:xfrm>
            <a:off x="298476" y="2921168"/>
            <a:ext cx="10901363"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6000" b="1" dirty="0">
                <a:solidFill>
                  <a:srgbClr val="1E22AA"/>
                </a:solidFill>
                <a:cs typeface="Arial" charset="0"/>
              </a:rPr>
              <a:t>Stories – 2024/2025</a:t>
            </a:r>
          </a:p>
        </p:txBody>
      </p:sp>
      <p:pic>
        <p:nvPicPr>
          <p:cNvPr id="2" name="Picture 4" descr="Major League Baseball - Wikipedia">
            <a:extLst>
              <a:ext uri="{FF2B5EF4-FFF2-40B4-BE49-F238E27FC236}">
                <a16:creationId xmlns:a16="http://schemas.microsoft.com/office/drawing/2014/main" id="{BC038531-13D9-728B-10F3-1276032CC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1206" y="5824039"/>
            <a:ext cx="1376779" cy="7446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ontact | British Softball Federation">
            <a:extLst>
              <a:ext uri="{FF2B5EF4-FFF2-40B4-BE49-F238E27FC236}">
                <a16:creationId xmlns:a16="http://schemas.microsoft.com/office/drawing/2014/main" id="{E1189EE5-CF1F-418C-5576-F8AC3F4EC9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65" y="5895447"/>
            <a:ext cx="1809872" cy="673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shape&#10;&#10;Description automatically generated">
            <a:extLst>
              <a:ext uri="{FF2B5EF4-FFF2-40B4-BE49-F238E27FC236}">
                <a16:creationId xmlns:a16="http://schemas.microsoft.com/office/drawing/2014/main" id="{0AA4B343-9774-77D5-623C-1B5C0A897E87}"/>
              </a:ext>
            </a:extLst>
          </p:cNvPr>
          <p:cNvPicPr>
            <a:picLocks noChangeAspect="1"/>
          </p:cNvPicPr>
          <p:nvPr/>
        </p:nvPicPr>
        <p:blipFill rotWithShape="1">
          <a:blip r:embed="rId5"/>
          <a:srcRect l="46811" t="74032"/>
          <a:stretch/>
        </p:blipFill>
        <p:spPr>
          <a:xfrm>
            <a:off x="10942320" y="5077096"/>
            <a:ext cx="1249680" cy="1780903"/>
          </a:xfrm>
          <a:prstGeom prst="rect">
            <a:avLst/>
          </a:prstGeom>
        </p:spPr>
      </p:pic>
      <p:sp>
        <p:nvSpPr>
          <p:cNvPr id="9" name="Rectangle 8">
            <a:extLst>
              <a:ext uri="{FF2B5EF4-FFF2-40B4-BE49-F238E27FC236}">
                <a16:creationId xmlns:a16="http://schemas.microsoft.com/office/drawing/2014/main" id="{6AF300C1-8176-EEC6-AE1F-E0CAD6088FC4}"/>
              </a:ext>
            </a:extLst>
          </p:cNvPr>
          <p:cNvSpPr/>
          <p:nvPr/>
        </p:nvSpPr>
        <p:spPr>
          <a:xfrm>
            <a:off x="10467749" y="5895447"/>
            <a:ext cx="782424" cy="744608"/>
          </a:xfrm>
          <a:prstGeom prst="rect">
            <a:avLst/>
          </a:prstGeom>
          <a:solidFill>
            <a:srgbClr val="D6D6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2">
            <a:extLst>
              <a:ext uri="{FF2B5EF4-FFF2-40B4-BE49-F238E27FC236}">
                <a16:creationId xmlns:a16="http://schemas.microsoft.com/office/drawing/2014/main" id="{8B0A8FBA-00F7-5F98-2BE6-6A2BAD52EF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93130" y="5894401"/>
            <a:ext cx="1515632" cy="603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979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with low confidence">
            <a:extLst>
              <a:ext uri="{FF2B5EF4-FFF2-40B4-BE49-F238E27FC236}">
                <a16:creationId xmlns:a16="http://schemas.microsoft.com/office/drawing/2014/main" id="{C86C2575-6AB4-8043-A90F-AB3D8A543E2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472B75C-8960-2BA1-2E01-C36233A183A9}"/>
              </a:ext>
            </a:extLst>
          </p:cNvPr>
          <p:cNvSpPr txBox="1"/>
          <p:nvPr/>
        </p:nvSpPr>
        <p:spPr>
          <a:xfrm>
            <a:off x="1155155" y="184131"/>
            <a:ext cx="739257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Hurstmere School – Hub School (1)</a:t>
            </a:r>
          </a:p>
        </p:txBody>
      </p:sp>
      <p:sp>
        <p:nvSpPr>
          <p:cNvPr id="7" name="TextBox 6">
            <a:extLst>
              <a:ext uri="{FF2B5EF4-FFF2-40B4-BE49-F238E27FC236}">
                <a16:creationId xmlns:a16="http://schemas.microsoft.com/office/drawing/2014/main" id="{F3456B4D-7D5A-E9A2-4DAA-6CD97BD6977C}"/>
              </a:ext>
            </a:extLst>
          </p:cNvPr>
          <p:cNvSpPr txBox="1"/>
          <p:nvPr/>
        </p:nvSpPr>
        <p:spPr>
          <a:xfrm>
            <a:off x="1155155" y="591288"/>
            <a:ext cx="67594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School Story</a:t>
            </a:r>
          </a:p>
        </p:txBody>
      </p:sp>
      <p:sp>
        <p:nvSpPr>
          <p:cNvPr id="8" name="TextBox 7">
            <a:extLst>
              <a:ext uri="{FF2B5EF4-FFF2-40B4-BE49-F238E27FC236}">
                <a16:creationId xmlns:a16="http://schemas.microsoft.com/office/drawing/2014/main" id="{70BA9C3A-933B-A600-1D2C-D78B04A4E6C5}"/>
              </a:ext>
            </a:extLst>
          </p:cNvPr>
          <p:cNvSpPr txBox="1"/>
          <p:nvPr/>
        </p:nvSpPr>
        <p:spPr>
          <a:xfrm>
            <a:off x="320323" y="1293103"/>
            <a:ext cx="10947848" cy="749141"/>
          </a:xfrm>
          <a:prstGeom prst="roundRect">
            <a:avLst/>
          </a:prstGeom>
          <a:solidFill>
            <a:srgbClr val="2CCCD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Context of your school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Hurstmere School is an all-boys secondary school in the London Borough of Bexley. The school hosts 2 School Games areas and we work very closely with our SGO. We have been an MLB Hub site for 2 years and the programme is driven by our SGO</a:t>
            </a: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3A498D16-ABB2-0216-1580-6DA68E25B4ED}"/>
              </a:ext>
            </a:extLst>
          </p:cNvPr>
          <p:cNvSpPr txBox="1"/>
          <p:nvPr/>
        </p:nvSpPr>
        <p:spPr>
          <a:xfrm>
            <a:off x="320323" y="2212068"/>
            <a:ext cx="10947850" cy="953453"/>
          </a:xfrm>
          <a:prstGeom prst="roundRect">
            <a:avLst/>
          </a:prstGeom>
          <a:solidFill>
            <a:srgbClr val="FF5C3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Motivation to be part of the MLB First Pitch Programme?</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Our SGO was looking for different sports to engage harder to reach groups of children in local primary schools to inspire them to be active. Baseball seemed like a good fit as no primary school was currently delivering the sport in the curriculum or after school. It was also a good opportunity to provide PE Leads with some CPD and resources to use back in school. We saw this as an opportunity to engage new audiences but also to support transition to secondary school.</a:t>
            </a: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0873D50F-A274-F19D-97FD-BE66C9A96898}"/>
              </a:ext>
            </a:extLst>
          </p:cNvPr>
          <p:cNvSpPr txBox="1"/>
          <p:nvPr/>
        </p:nvSpPr>
        <p:spPr>
          <a:xfrm>
            <a:off x="320323" y="3335346"/>
            <a:ext cx="10963768" cy="1770698"/>
          </a:xfrm>
          <a:prstGeom prst="roundRect">
            <a:avLst/>
          </a:prstGeom>
          <a:solidFill>
            <a:srgbClr val="00B74F"/>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Who have you involved? What have you delivered?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In year 1  the programme, we engaged 11 primary schools who attended face to face CPD and then delivered sessions within the curriculum as well as some extra curricula clubs. Schools either targeted year 5 pupil premium children or year 6 and used this as a transition activity as it is a sport they might play at secondary school. We also made links with Greenwich Giants who were our nearest community club, and their Coach visited several schools delivering assemblies and taster sessions. A Bexley and Bromley Festival was also held in September at Greenwich Giants and an England player visited to inspire the children. In year 2 of the programme, we maintained 10 schools and recruited 2 new schools onto the programme. This year, we have trained 18 sports leaders to deliver a baseball festival as part of our Just4Fun programme and worked with one of our schools who delivered a baseball day attended by 6 schools. We continue to work with Greenwich Giants providing schools with further opportunities and a pathway into community sport.</a:t>
            </a:r>
          </a:p>
        </p:txBody>
      </p:sp>
      <p:sp>
        <p:nvSpPr>
          <p:cNvPr id="4" name="TextBox 3">
            <a:extLst>
              <a:ext uri="{FF2B5EF4-FFF2-40B4-BE49-F238E27FC236}">
                <a16:creationId xmlns:a16="http://schemas.microsoft.com/office/drawing/2014/main" id="{4B5A6928-CB64-1F97-2A29-524A4E9DAFC0}"/>
              </a:ext>
            </a:extLst>
          </p:cNvPr>
          <p:cNvSpPr txBox="1"/>
          <p:nvPr/>
        </p:nvSpPr>
        <p:spPr>
          <a:xfrm>
            <a:off x="10093911" y="370227"/>
            <a:ext cx="209808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5C39"/>
                </a:solidFill>
                <a:effectLst/>
                <a:uLnTx/>
                <a:uFillTx/>
                <a:latin typeface="Arial" panose="020B0604020202020204" pitchFamily="34" charset="0"/>
                <a:ea typeface="+mn-ea"/>
                <a:cs typeface="Arial" panose="020B0604020202020204" pitchFamily="34" charset="0"/>
              </a:rPr>
              <a:t>Sidcup, Bexley</a:t>
            </a:r>
          </a:p>
        </p:txBody>
      </p:sp>
      <p:pic>
        <p:nvPicPr>
          <p:cNvPr id="6" name="Graphic 5" descr="Marker with solid fill">
            <a:extLst>
              <a:ext uri="{FF2B5EF4-FFF2-40B4-BE49-F238E27FC236}">
                <a16:creationId xmlns:a16="http://schemas.microsoft.com/office/drawing/2014/main" id="{5FB9F481-065D-1BD7-FD76-60146777E2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67007" y="205497"/>
            <a:ext cx="494706" cy="494706"/>
          </a:xfrm>
          <a:prstGeom prst="rect">
            <a:avLst/>
          </a:prstGeom>
        </p:spPr>
      </p:pic>
      <p:pic>
        <p:nvPicPr>
          <p:cNvPr id="10" name="Picture 4" descr="Major League Baseball - Wikipedia">
            <a:extLst>
              <a:ext uri="{FF2B5EF4-FFF2-40B4-BE49-F238E27FC236}">
                <a16:creationId xmlns:a16="http://schemas.microsoft.com/office/drawing/2014/main" id="{0342761F-0CAC-D378-6FFE-7D5CCD5274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4537" y="5961010"/>
            <a:ext cx="1088208" cy="5885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bout | What is BaseballSoftballUK? | BaseballSoftballUK">
            <a:extLst>
              <a:ext uri="{FF2B5EF4-FFF2-40B4-BE49-F238E27FC236}">
                <a16:creationId xmlns:a16="http://schemas.microsoft.com/office/drawing/2014/main" id="{4873E6B1-8472-1E62-5F6D-FBD0C0DFC7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3340" y="5970437"/>
            <a:ext cx="1273967" cy="5897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urstmere School - Vacancies">
            <a:extLst>
              <a:ext uri="{FF2B5EF4-FFF2-40B4-BE49-F238E27FC236}">
                <a16:creationId xmlns:a16="http://schemas.microsoft.com/office/drawing/2014/main" id="{2ED9EF5A-6934-7079-3303-CF8715EBBF5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6928" t="9627" r="26995" b="34740"/>
          <a:stretch>
            <a:fillRect/>
          </a:stretch>
        </p:blipFill>
        <p:spPr bwMode="auto">
          <a:xfrm>
            <a:off x="336242" y="147970"/>
            <a:ext cx="702017" cy="84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294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with low confidence">
            <a:extLst>
              <a:ext uri="{FF2B5EF4-FFF2-40B4-BE49-F238E27FC236}">
                <a16:creationId xmlns:a16="http://schemas.microsoft.com/office/drawing/2014/main" id="{C86C2575-6AB4-8043-A90F-AB3D8A543E2B}"/>
              </a:ext>
            </a:extLst>
          </p:cNvPr>
          <p:cNvPicPr>
            <a:picLocks noChangeAspect="1"/>
          </p:cNvPicPr>
          <p:nvPr/>
        </p:nvPicPr>
        <p:blipFill>
          <a:blip r:embed="rId3"/>
          <a:stretch>
            <a:fillRect/>
          </a:stretch>
        </p:blipFill>
        <p:spPr>
          <a:xfrm>
            <a:off x="4504" y="-2991"/>
            <a:ext cx="12192000" cy="6858000"/>
          </a:xfrm>
          <a:prstGeom prst="rect">
            <a:avLst/>
          </a:prstGeom>
        </p:spPr>
      </p:pic>
      <p:sp>
        <p:nvSpPr>
          <p:cNvPr id="8" name="TextBox 7">
            <a:extLst>
              <a:ext uri="{FF2B5EF4-FFF2-40B4-BE49-F238E27FC236}">
                <a16:creationId xmlns:a16="http://schemas.microsoft.com/office/drawing/2014/main" id="{70BA9C3A-933B-A600-1D2C-D78B04A4E6C5}"/>
              </a:ext>
            </a:extLst>
          </p:cNvPr>
          <p:cNvSpPr txBox="1"/>
          <p:nvPr/>
        </p:nvSpPr>
        <p:spPr>
          <a:xfrm>
            <a:off x="336242" y="2748003"/>
            <a:ext cx="10970854" cy="1157764"/>
          </a:xfrm>
          <a:prstGeom prst="roundRect">
            <a:avLst/>
          </a:prstGeom>
          <a:solidFill>
            <a:srgbClr val="FF5C39"/>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Have there been any successes? Have you seen the pupils develop through/following the programme?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a:ea typeface="Aptos" panose="020B0004020202020204" pitchFamily="34" charset="0"/>
                <a:cs typeface="Arial"/>
              </a:rPr>
              <a:t>The greatest success was forging a link with our community club, Greenwich Giants. The coach shares the same passion as us and has given up his own time to deliver taster days in schools, run festivals and work with us to build baseball across the area. We have also been able to tap into his wealth of knowledge and expertise. Schools are reporting that baseball is boosting self-esteem and inspiring children to try something new. One school told us that one of their pupils got teased at school because he wasn’t any good at football but when everyone saw him bat in baseball, he gained respect from everyone.</a:t>
            </a:r>
            <a:endParaRPr kumimoji="0" lang="en-GB" sz="1400" b="0" i="0" u="none" strike="noStrike" kern="1200" cap="none" spc="0" normalizeH="0" baseline="0" noProof="0" dirty="0">
              <a:ln>
                <a:noFill/>
              </a:ln>
              <a:solidFill>
                <a:prstClr val="white"/>
              </a:solidFill>
              <a:effectLst/>
              <a:uLnTx/>
              <a:uFillTx/>
              <a:latin typeface="Arial"/>
              <a:ea typeface="Aptos" panose="020B0004020202020204" pitchFamily="34" charset="0"/>
              <a:cs typeface="Arial"/>
            </a:endParaRPr>
          </a:p>
        </p:txBody>
      </p:sp>
      <p:sp>
        <p:nvSpPr>
          <p:cNvPr id="9" name="TextBox 8">
            <a:extLst>
              <a:ext uri="{FF2B5EF4-FFF2-40B4-BE49-F238E27FC236}">
                <a16:creationId xmlns:a16="http://schemas.microsoft.com/office/drawing/2014/main" id="{3A498D16-ABB2-0216-1580-6DA68E25B4ED}"/>
              </a:ext>
            </a:extLst>
          </p:cNvPr>
          <p:cNvSpPr txBox="1"/>
          <p:nvPr/>
        </p:nvSpPr>
        <p:spPr>
          <a:xfrm>
            <a:off x="336242" y="4160008"/>
            <a:ext cx="10949619" cy="749141"/>
          </a:xfrm>
          <a:prstGeom prst="roundRect">
            <a:avLst/>
          </a:prstGeom>
          <a:solidFill>
            <a:srgbClr val="00B74F"/>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are your next steps and plans to continue? Have you connected with a community club?</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a:ea typeface="Aptos" panose="020B0004020202020204" pitchFamily="34" charset="0"/>
                <a:cs typeface="Arial"/>
              </a:rPr>
              <a:t>We have strong links with Greenwich Giants and also link up with Bromley and Greenwich MLB Hub areas. </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Aptos" panose="020B0004020202020204" pitchFamily="34" charset="0"/>
                <a:cs typeface="Arial" panose="020B0604020202020204" pitchFamily="34" charset="0"/>
              </a:rPr>
              <a:t>In year 3 of the programme, we aim to train sports leaders from 3 schools to support delivery of the 3 festivals we have planned and hope to repeat the baseball day.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9F3842D1-FE64-9579-070C-ABA38E3B17A3}"/>
              </a:ext>
            </a:extLst>
          </p:cNvPr>
          <p:cNvSpPr txBox="1"/>
          <p:nvPr/>
        </p:nvSpPr>
        <p:spPr>
          <a:xfrm>
            <a:off x="10093911" y="370227"/>
            <a:ext cx="209808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5C39"/>
                </a:solidFill>
                <a:effectLst/>
                <a:uLnTx/>
                <a:uFillTx/>
                <a:latin typeface="Arial" panose="020B0604020202020204" pitchFamily="34" charset="0"/>
                <a:ea typeface="+mn-ea"/>
                <a:cs typeface="Arial" panose="020B0604020202020204" pitchFamily="34" charset="0"/>
              </a:rPr>
              <a:t>Sidcup, Bexley</a:t>
            </a:r>
          </a:p>
        </p:txBody>
      </p:sp>
      <p:pic>
        <p:nvPicPr>
          <p:cNvPr id="13" name="Graphic 12" descr="Marker with solid fill">
            <a:extLst>
              <a:ext uri="{FF2B5EF4-FFF2-40B4-BE49-F238E27FC236}">
                <a16:creationId xmlns:a16="http://schemas.microsoft.com/office/drawing/2014/main" id="{67660187-C75B-0CFC-6722-D1A47A3287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67007" y="205497"/>
            <a:ext cx="494706" cy="494706"/>
          </a:xfrm>
          <a:prstGeom prst="rect">
            <a:avLst/>
          </a:prstGeom>
        </p:spPr>
      </p:pic>
      <p:pic>
        <p:nvPicPr>
          <p:cNvPr id="10" name="Picture 4" descr="Major League Baseball - Wikipedia">
            <a:extLst>
              <a:ext uri="{FF2B5EF4-FFF2-40B4-BE49-F238E27FC236}">
                <a16:creationId xmlns:a16="http://schemas.microsoft.com/office/drawing/2014/main" id="{8F8C1A72-1C3D-FF8E-B5A8-F252EA5B88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4537" y="5961010"/>
            <a:ext cx="1088208" cy="5885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bout | What is BaseballSoftballUK? | BaseballSoftballUK">
            <a:extLst>
              <a:ext uri="{FF2B5EF4-FFF2-40B4-BE49-F238E27FC236}">
                <a16:creationId xmlns:a16="http://schemas.microsoft.com/office/drawing/2014/main" id="{54D9962C-7922-E4B9-F512-EA40ACD095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3340" y="5970437"/>
            <a:ext cx="1273967" cy="5897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38C6D8-EB87-9C5C-126E-E4A0F83C7654}"/>
              </a:ext>
            </a:extLst>
          </p:cNvPr>
          <p:cNvSpPr txBox="1"/>
          <p:nvPr/>
        </p:nvSpPr>
        <p:spPr>
          <a:xfrm>
            <a:off x="336242" y="1335999"/>
            <a:ext cx="10970854" cy="1157764"/>
          </a:xfrm>
          <a:prstGeom prst="roundRect">
            <a:avLst/>
          </a:prstGeom>
          <a:solidFill>
            <a:srgbClr val="2CCCD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Have there been any challenges?</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 year 1</a:t>
            </a:r>
            <a:r>
              <a:rPr lang="en-US" sz="1200" dirty="0">
                <a:solidFill>
                  <a:prstClr val="white"/>
                </a:solidFill>
                <a:latin typeface="Arial" panose="020B0604020202020204" pitchFamily="34" charset="0"/>
                <a:cs typeface="Arial" panose="020B0604020202020204" pitchFamily="34" charset="0"/>
              </a:rPr>
              <a:t> of the programme,</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we would have struggled to deliver the festival without any kit, fortunately Greenwich Giants stepped in and ran this with us. Year 2 of the programme, the festival packs were greatly received and have been put to good use. When festivals are delivered during the school day, it can be a challenge to get sports leaders out of school to support delivery. Schools also found it difficult to attend the cross curricular training sessions as they weren’t allowed off timetable to attend the online training or were delivering clubs after school.</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75CEDC17-980D-1A34-D209-1BF45B873E76}"/>
              </a:ext>
            </a:extLst>
          </p:cNvPr>
          <p:cNvSpPr txBox="1"/>
          <p:nvPr/>
        </p:nvSpPr>
        <p:spPr>
          <a:xfrm>
            <a:off x="1155155" y="184131"/>
            <a:ext cx="739257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Hurstmere School – Hub School (2)</a:t>
            </a:r>
          </a:p>
        </p:txBody>
      </p:sp>
      <p:sp>
        <p:nvSpPr>
          <p:cNvPr id="14" name="TextBox 13">
            <a:extLst>
              <a:ext uri="{FF2B5EF4-FFF2-40B4-BE49-F238E27FC236}">
                <a16:creationId xmlns:a16="http://schemas.microsoft.com/office/drawing/2014/main" id="{C6C885A8-9065-AAF5-B288-02EA242B654B}"/>
              </a:ext>
            </a:extLst>
          </p:cNvPr>
          <p:cNvSpPr txBox="1"/>
          <p:nvPr/>
        </p:nvSpPr>
        <p:spPr>
          <a:xfrm>
            <a:off x="1155155" y="591288"/>
            <a:ext cx="67594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School Story</a:t>
            </a:r>
          </a:p>
        </p:txBody>
      </p:sp>
      <p:pic>
        <p:nvPicPr>
          <p:cNvPr id="15" name="Picture 4" descr="Hurstmere School - Vacancies">
            <a:extLst>
              <a:ext uri="{FF2B5EF4-FFF2-40B4-BE49-F238E27FC236}">
                <a16:creationId xmlns:a16="http://schemas.microsoft.com/office/drawing/2014/main" id="{1BBD937E-DFC7-5CB7-218D-6B432BE5FE8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6928" t="9627" r="26995" b="34740"/>
          <a:stretch>
            <a:fillRect/>
          </a:stretch>
        </p:blipFill>
        <p:spPr bwMode="auto">
          <a:xfrm>
            <a:off x="336242" y="147970"/>
            <a:ext cx="702017" cy="84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973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with low confidence">
            <a:extLst>
              <a:ext uri="{FF2B5EF4-FFF2-40B4-BE49-F238E27FC236}">
                <a16:creationId xmlns:a16="http://schemas.microsoft.com/office/drawing/2014/main" id="{C86C2575-6AB4-8043-A90F-AB3D8A543E2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472B75C-8960-2BA1-2E01-C36233A183A9}"/>
              </a:ext>
            </a:extLst>
          </p:cNvPr>
          <p:cNvSpPr txBox="1"/>
          <p:nvPr/>
        </p:nvSpPr>
        <p:spPr>
          <a:xfrm>
            <a:off x="1315392" y="184131"/>
            <a:ext cx="739257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Upton Primary School (1) </a:t>
            </a:r>
          </a:p>
        </p:txBody>
      </p:sp>
      <p:sp>
        <p:nvSpPr>
          <p:cNvPr id="7" name="TextBox 6">
            <a:extLst>
              <a:ext uri="{FF2B5EF4-FFF2-40B4-BE49-F238E27FC236}">
                <a16:creationId xmlns:a16="http://schemas.microsoft.com/office/drawing/2014/main" id="{F3456B4D-7D5A-E9A2-4DAA-6CD97BD6977C}"/>
              </a:ext>
            </a:extLst>
          </p:cNvPr>
          <p:cNvSpPr txBox="1"/>
          <p:nvPr/>
        </p:nvSpPr>
        <p:spPr>
          <a:xfrm>
            <a:off x="1315392" y="591288"/>
            <a:ext cx="67594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School Story</a:t>
            </a:r>
          </a:p>
        </p:txBody>
      </p:sp>
      <p:sp>
        <p:nvSpPr>
          <p:cNvPr id="8" name="TextBox 7">
            <a:extLst>
              <a:ext uri="{FF2B5EF4-FFF2-40B4-BE49-F238E27FC236}">
                <a16:creationId xmlns:a16="http://schemas.microsoft.com/office/drawing/2014/main" id="{70BA9C3A-933B-A600-1D2C-D78B04A4E6C5}"/>
              </a:ext>
            </a:extLst>
          </p:cNvPr>
          <p:cNvSpPr txBox="1"/>
          <p:nvPr/>
        </p:nvSpPr>
        <p:spPr>
          <a:xfrm>
            <a:off x="316782" y="1305492"/>
            <a:ext cx="10519833" cy="1157764"/>
          </a:xfrm>
          <a:prstGeom prst="roundRect">
            <a:avLst/>
          </a:prstGeom>
          <a:solidFill>
            <a:srgbClr val="2CCCD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Context of your school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We are a two-form entry school based in Bexleyheath, Kent. At Upton Primary School, we pride ourselves on offering children as many opportunities as possible to engage in a broad range of sports. Our PE curriculum is designed to encourage participation and enthusiasm through in-class learning, intra-school competitions, inter-school competitions and borough festivals. We aim to develop every child’s physical literacy by exposing them to a variety of sporting experiences throughout their primary years.</a:t>
            </a: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3A498D16-ABB2-0216-1580-6DA68E25B4ED}"/>
              </a:ext>
            </a:extLst>
          </p:cNvPr>
          <p:cNvSpPr txBox="1"/>
          <p:nvPr/>
        </p:nvSpPr>
        <p:spPr>
          <a:xfrm>
            <a:off x="316782" y="2634430"/>
            <a:ext cx="10519833" cy="1566386"/>
          </a:xfrm>
          <a:prstGeom prst="roundRect">
            <a:avLst/>
          </a:prstGeom>
          <a:solidFill>
            <a:srgbClr val="FF5C3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Motivation to be part of the MLB First Pitch Programme?</a:t>
            </a:r>
            <a:b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Our motivation for joining the MLB First Pitch programme was to introduce baseball as a new and exciting sport within our school community. After being promoted by our School Games Organiser for Bexley Borough, Sue Allsop, we took the opportunity and signed up. In year 1 of the First Pitch Programme, I attended a brilliant CPD event in which we were given a start pack and resource pack. We saw this as a valuable opportunity to broaden our sport offer, promote new skills, and inspire a love for a new sport. The programme allowed us to give our pupils access to unique experiences that they wouldn’t typically encounter in primary school setting. In year 2 of the programme, we embedded baseball into the curriculum and also added in intra-school baseball competition.</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0873D50F-A274-F19D-97FD-BE66C9A96898}"/>
              </a:ext>
            </a:extLst>
          </p:cNvPr>
          <p:cNvSpPr txBox="1"/>
          <p:nvPr/>
        </p:nvSpPr>
        <p:spPr>
          <a:xfrm>
            <a:off x="316782" y="4336803"/>
            <a:ext cx="10519833" cy="1157764"/>
          </a:xfrm>
          <a:prstGeom prst="roundRect">
            <a:avLst/>
          </a:prstGeom>
          <a:solidFill>
            <a:srgbClr val="00B74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Who have you involved? What have you delivered?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All pupils from Year 1 to Year 6 were introduced to baseball both within PE lessons and through extracurricular lunchtime activities. Baseball quickly became a popular addition to our sports offering. Pupils took part in local borough festivals and, as part of the MLB First Pitch initiative, attended the main festival event in Stratford. This was followed by an incredible experience at the MLB Hitting Day held at the London Stadium, further deepening their connection to the sport and providing unforgettable memories. </a:t>
            </a:r>
            <a:endPar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4B5A6928-CB64-1F97-2A29-524A4E9DAFC0}"/>
              </a:ext>
            </a:extLst>
          </p:cNvPr>
          <p:cNvSpPr txBox="1"/>
          <p:nvPr/>
        </p:nvSpPr>
        <p:spPr>
          <a:xfrm>
            <a:off x="10093911" y="370227"/>
            <a:ext cx="209808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5C39"/>
                </a:solidFill>
                <a:effectLst/>
                <a:uLnTx/>
                <a:uFillTx/>
                <a:latin typeface="Arial" panose="020B0604020202020204" pitchFamily="34" charset="0"/>
                <a:ea typeface="+mn-ea"/>
                <a:cs typeface="Arial" panose="020B0604020202020204" pitchFamily="34" charset="0"/>
              </a:rPr>
              <a:t>Bexleyheath, Kent	</a:t>
            </a:r>
          </a:p>
        </p:txBody>
      </p:sp>
      <p:pic>
        <p:nvPicPr>
          <p:cNvPr id="6" name="Graphic 5" descr="Marker with solid fill">
            <a:extLst>
              <a:ext uri="{FF2B5EF4-FFF2-40B4-BE49-F238E27FC236}">
                <a16:creationId xmlns:a16="http://schemas.microsoft.com/office/drawing/2014/main" id="{5FB9F481-065D-1BD7-FD76-60146777E2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67007" y="205497"/>
            <a:ext cx="494706" cy="494706"/>
          </a:xfrm>
          <a:prstGeom prst="rect">
            <a:avLst/>
          </a:prstGeom>
        </p:spPr>
      </p:pic>
      <p:pic>
        <p:nvPicPr>
          <p:cNvPr id="10" name="Picture 4" descr="Major League Baseball - Wikipedia">
            <a:extLst>
              <a:ext uri="{FF2B5EF4-FFF2-40B4-BE49-F238E27FC236}">
                <a16:creationId xmlns:a16="http://schemas.microsoft.com/office/drawing/2014/main" id="{0342761F-0CAC-D378-6FFE-7D5CCD5274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4537" y="5961010"/>
            <a:ext cx="1088208" cy="5885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bout | What is BaseballSoftballUK? | BaseballSoftballUK">
            <a:extLst>
              <a:ext uri="{FF2B5EF4-FFF2-40B4-BE49-F238E27FC236}">
                <a16:creationId xmlns:a16="http://schemas.microsoft.com/office/drawing/2014/main" id="{4873E6B1-8472-1E62-5F6D-FBD0C0DFC7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3340" y="5970437"/>
            <a:ext cx="1273967" cy="5897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pton Primary School (Fees &amp; Reviews) Bexley, England, London, United  Kingdom, Iris Avenue, Bexley, Kent">
            <a:extLst>
              <a:ext uri="{FF2B5EF4-FFF2-40B4-BE49-F238E27FC236}">
                <a16:creationId xmlns:a16="http://schemas.microsoft.com/office/drawing/2014/main" id="{D0A45CAC-D255-7E55-9026-56B01E031B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355" y="145538"/>
            <a:ext cx="891500" cy="89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28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d3efa58-a14a-4ea3-98bf-e1b903609242">
      <Terms xmlns="http://schemas.microsoft.com/office/infopath/2007/PartnerControls"/>
    </lcf76f155ced4ddcb4097134ff3c332f>
    <TaxCatchAll xmlns="bdf63a8f-c966-48cc-8331-13945e1078c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ADB6111FE0444AA1F5C82747F53729" ma:contentTypeVersion="18" ma:contentTypeDescription="Create a new document." ma:contentTypeScope="" ma:versionID="f38ef5da6c33353063205b9f93cc9192">
  <xsd:schema xmlns:xsd="http://www.w3.org/2001/XMLSchema" xmlns:xs="http://www.w3.org/2001/XMLSchema" xmlns:p="http://schemas.microsoft.com/office/2006/metadata/properties" xmlns:ns2="1d3efa58-a14a-4ea3-98bf-e1b903609242" xmlns:ns3="bdf63a8f-c966-48cc-8331-13945e1078c7" targetNamespace="http://schemas.microsoft.com/office/2006/metadata/properties" ma:root="true" ma:fieldsID="ff7b0c3bc41fe0fae92e8894d1bf13fc" ns2:_="" ns3:_="">
    <xsd:import namespace="1d3efa58-a14a-4ea3-98bf-e1b903609242"/>
    <xsd:import namespace="bdf63a8f-c966-48cc-8331-13945e1078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efa58-a14a-4ea3-98bf-e1b9036092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b9dadac-f2bd-473c-8b8b-f54f191ea6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df63a8f-c966-48cc-8331-13945e1078c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f82bd314-09ec-43b3-a64a-28c3d0b765cf}" ma:internalName="TaxCatchAll" ma:showField="CatchAllData" ma:web="bdf63a8f-c966-48cc-8331-13945e1078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F3A288-348D-4D11-914B-740A24A88BA1}">
  <ds:schemaRefs>
    <ds:schemaRef ds:uri="http://www.w3.org/XML/1998/namespace"/>
    <ds:schemaRef ds:uri="http://schemas.microsoft.com/office/2006/documentManagement/types"/>
    <ds:schemaRef ds:uri="bdf63a8f-c966-48cc-8331-13945e1078c7"/>
    <ds:schemaRef ds:uri="http://schemas.microsoft.com/office/2006/metadata/properties"/>
    <ds:schemaRef ds:uri="http://purl.org/dc/elements/1.1/"/>
    <ds:schemaRef ds:uri="http://schemas.microsoft.com/office/infopath/2007/PartnerControls"/>
    <ds:schemaRef ds:uri="http://purl.org/dc/dcmitype/"/>
    <ds:schemaRef ds:uri="http://schemas.openxmlformats.org/package/2006/metadata/core-properties"/>
    <ds:schemaRef ds:uri="1d3efa58-a14a-4ea3-98bf-e1b903609242"/>
    <ds:schemaRef ds:uri="http://purl.org/dc/terms/"/>
  </ds:schemaRefs>
</ds:datastoreItem>
</file>

<file path=customXml/itemProps2.xml><?xml version="1.0" encoding="utf-8"?>
<ds:datastoreItem xmlns:ds="http://schemas.openxmlformats.org/officeDocument/2006/customXml" ds:itemID="{A964B43E-7D02-4BC6-8395-15D0CA5125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3efa58-a14a-4ea3-98bf-e1b903609242"/>
    <ds:schemaRef ds:uri="bdf63a8f-c966-48cc-8331-13945e1078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A9269A-E052-4EDC-9E56-11D7510541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TotalTime>
  <Words>4308</Words>
  <Application>Microsoft Office PowerPoint</Application>
  <PresentationFormat>Widescreen</PresentationFormat>
  <Paragraphs>189</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HelveticaNeueLT Std Thin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Youth Sport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Lambert</dc:creator>
  <cp:lastModifiedBy>Hannah Geis</cp:lastModifiedBy>
  <cp:revision>96</cp:revision>
  <dcterms:created xsi:type="dcterms:W3CDTF">2023-10-26T09:30:16Z</dcterms:created>
  <dcterms:modified xsi:type="dcterms:W3CDTF">2025-11-17T16:16:13Z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0x01010080ADB6111FE0444AA1F5C82747F53729</vt:lpwstr>
  </property>
  <property fmtid="{D5CDD505-2E9C-101B-9397-08002B2CF9AE}" pid="3" name="Order">
    <vt:r8>4122400</vt:r8>
  </property>
</Properties>
</file>