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325" r:id="rId5"/>
    <p:sldId id="478" r:id="rId6"/>
    <p:sldId id="483" r:id="rId7"/>
    <p:sldId id="410" r:id="rId8"/>
    <p:sldId id="409" r:id="rId9"/>
    <p:sldId id="422" r:id="rId10"/>
    <p:sldId id="453" r:id="rId11"/>
    <p:sldId id="465" r:id="rId12"/>
    <p:sldId id="466" r:id="rId13"/>
    <p:sldId id="413" r:id="rId14"/>
    <p:sldId id="475" r:id="rId15"/>
    <p:sldId id="426" r:id="rId16"/>
    <p:sldId id="425" r:id="rId17"/>
    <p:sldId id="454" r:id="rId18"/>
    <p:sldId id="427" r:id="rId19"/>
    <p:sldId id="455" r:id="rId20"/>
    <p:sldId id="463" r:id="rId21"/>
    <p:sldId id="464" r:id="rId22"/>
    <p:sldId id="456" r:id="rId23"/>
    <p:sldId id="473" r:id="rId24"/>
    <p:sldId id="470" r:id="rId25"/>
    <p:sldId id="484" r:id="rId26"/>
    <p:sldId id="469" r:id="rId27"/>
    <p:sldId id="468" r:id="rId28"/>
    <p:sldId id="479" r:id="rId29"/>
    <p:sldId id="480" r:id="rId30"/>
    <p:sldId id="481" r:id="rId31"/>
    <p:sldId id="482" r:id="rId32"/>
    <p:sldId id="457" r:id="rId33"/>
    <p:sldId id="462" r:id="rId34"/>
    <p:sldId id="476" r:id="rId35"/>
    <p:sldId id="435" r:id="rId36"/>
    <p:sldId id="436" r:id="rId37"/>
    <p:sldId id="458" r:id="rId38"/>
    <p:sldId id="461" r:id="rId39"/>
    <p:sldId id="459" r:id="rId40"/>
    <p:sldId id="439" r:id="rId41"/>
    <p:sldId id="4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261365-85A3-E027-41D5-039C56F17FC4}" name="Gavin James" initials="" userId="S::gavin.james@youthsporttrust.org::52cb7de0-c349-4010-9999-fc48d21a307f" providerId="AD"/>
  <p188:author id="{348CF77E-239B-D1E5-742D-C3CEDB1E5D67}" name="Emma Mackenzie" initials="EM" userId="S::emma.mackenzie@youthsporttrust.org::ab8d0464-19c8-4830-a37e-0d75b3a558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C79"/>
    <a:srgbClr val="00464F"/>
    <a:srgbClr val="2CCCD3"/>
    <a:srgbClr val="00B74F"/>
    <a:srgbClr val="FFFAE8"/>
    <a:srgbClr val="FFDA02"/>
    <a:srgbClr val="FF5C39"/>
    <a:srgbClr val="1E22AA"/>
    <a:srgbClr val="009FE3"/>
    <a:srgbClr val="E83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065AE-2237-4BA5-9035-AB951D49814D}" v="1" dt="2024-11-06T10:42:06.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2"/>
    <p:restoredTop sz="62186" autoAdjust="0"/>
  </p:normalViewPr>
  <p:slideViewPr>
    <p:cSldViewPr snapToGrid="0" snapToObjects="1">
      <p:cViewPr varScale="1">
        <p:scale>
          <a:sx n="51" d="100"/>
          <a:sy n="51" d="100"/>
        </p:scale>
        <p:origin x="2054"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E58D5-4C23-E74C-83F2-F03A0FBD78EE}"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1A0F1-6387-944A-8EDE-D156E59E7AFE}" type="slidenum">
              <a:rPr lang="en-US" smtClean="0"/>
              <a:t>‹#›</a:t>
            </a:fld>
            <a:endParaRPr lang="en-US"/>
          </a:p>
        </p:txBody>
      </p:sp>
    </p:spTree>
    <p:extLst>
      <p:ext uri="{BB962C8B-B14F-4D97-AF65-F5344CB8AC3E}">
        <p14:creationId xmlns:p14="http://schemas.microsoft.com/office/powerpoint/2010/main" val="242707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01A0F1-6387-944A-8EDE-D156E59E7AFE}" type="slidenum">
              <a:rPr lang="en-US" smtClean="0"/>
              <a:t>1</a:t>
            </a:fld>
            <a:endParaRPr lang="en-US"/>
          </a:p>
        </p:txBody>
      </p:sp>
    </p:spTree>
    <p:extLst>
      <p:ext uri="{BB962C8B-B14F-4D97-AF65-F5344CB8AC3E}">
        <p14:creationId xmlns:p14="http://schemas.microsoft.com/office/powerpoint/2010/main" val="244839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5531"/>
                </a:solidFill>
                <a:latin typeface="+mj-lt"/>
                <a:cs typeface="Arial" panose="020B0604020202020204" pitchFamily="34" charset="0"/>
              </a:rPr>
              <a:t>Reflect and discuss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FF5531"/>
                </a:solidFill>
                <a:latin typeface="+mj-lt"/>
                <a:cs typeface="Arial" panose="020B0604020202020204" pitchFamily="34" charset="0"/>
              </a:rPr>
              <a:t>In small groups participants discuss their graph in relation to the questions</a:t>
            </a:r>
            <a:r>
              <a:rPr lang="en-GB" sz="2000" b="1" dirty="0">
                <a:solidFill>
                  <a:srgbClr val="FF5531"/>
                </a:solidFill>
                <a:latin typeface="+mj-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FF5531"/>
                </a:solidFill>
                <a:latin typeface="+mj-lt"/>
                <a:cs typeface="Arial" panose="020B0604020202020204" pitchFamily="34" charset="0"/>
              </a:rPr>
              <a:t>Take feedback from individuals/groups</a:t>
            </a:r>
            <a:endParaRPr lang="en-GB" sz="1600" dirty="0">
              <a:latin typeface="+mj-lt"/>
              <a:cs typeface="Arial" charset="0"/>
            </a:endParaRPr>
          </a:p>
          <a:p>
            <a:endParaRPr lang="en-GB" sz="1800" b="1" dirty="0">
              <a:effectLst/>
              <a:latin typeface="Calibri" panose="020F0502020204030204" pitchFamily="34" charset="0"/>
              <a:ea typeface="SimSun" panose="02010600030101010101" pitchFamily="2" charset="-122"/>
            </a:endParaRPr>
          </a:p>
          <a:p>
            <a:r>
              <a:rPr lang="en-GB" sz="1800" b="1" dirty="0">
                <a:effectLst/>
                <a:latin typeface="Calibri" panose="020F0502020204030204" pitchFamily="34" charset="0"/>
                <a:ea typeface="SimSun" panose="02010600030101010101" pitchFamily="2" charset="-122"/>
              </a:rPr>
              <a:t>Consolidation of contributions from participants</a:t>
            </a:r>
          </a:p>
          <a:p>
            <a:r>
              <a:rPr lang="en-GB" sz="1800" b="1" i="1" dirty="0">
                <a:effectLst/>
                <a:latin typeface="Calibri" panose="020F0502020204030204" pitchFamily="34" charset="0"/>
                <a:ea typeface="SimSun" panose="02010600030101010101" pitchFamily="2" charset="-122"/>
              </a:rPr>
              <a:t>-        </a:t>
            </a:r>
            <a:r>
              <a:rPr lang="en-GB" sz="1800" i="1" dirty="0">
                <a:effectLst/>
                <a:latin typeface="Calibri" panose="020F0502020204030204" pitchFamily="34" charset="0"/>
                <a:ea typeface="SimSun" panose="02010600030101010101" pitchFamily="2" charset="-122"/>
              </a:rPr>
              <a:t>the factors that effect engagement e.g. environment, opportunity, where people live, family influence, friends influence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Times New Roman" panose="02020603050405020304" pitchFamily="18" charset="0"/>
              <a:buChar char="-"/>
              <a:tabLst>
                <a:tab pos="457200" algn="l"/>
              </a:tabLst>
            </a:pPr>
            <a:r>
              <a:rPr lang="en-GB" sz="1800" i="1" dirty="0">
                <a:effectLst/>
                <a:latin typeface="Calibri" panose="020F0502020204030204" pitchFamily="34" charset="0"/>
                <a:ea typeface="SimSun" panose="02010600030101010101" pitchFamily="2" charset="-122"/>
              </a:rPr>
              <a:t>The key life moments that play a part e.g. transition points, starting work, relocation, starting a family, injury/illness</a:t>
            </a:r>
            <a:endParaRPr lang="en-GB" sz="1800" dirty="0">
              <a:effectLst/>
              <a:latin typeface="Times New Roman" panose="02020603050405020304" pitchFamily="18" charset="0"/>
              <a:ea typeface="Times New Roman" panose="02020603050405020304" pitchFamily="18" charset="0"/>
            </a:endParaRPr>
          </a:p>
          <a:p>
            <a:pPr marL="171450" indent="-171450">
              <a:buFontTx/>
              <a:buChar char="-"/>
            </a:pPr>
            <a:endParaRPr lang="en-GB" dirty="0"/>
          </a:p>
          <a:p>
            <a:pPr marL="0" indent="0">
              <a:buFontTx/>
              <a:buNone/>
            </a:pPr>
            <a:r>
              <a:rPr lang="en-GB" dirty="0"/>
              <a:t>Summarise discussions, pulling on specific examples from each of the angles above</a:t>
            </a:r>
          </a:p>
          <a:p>
            <a:endParaRPr lang="en-US" dirty="0"/>
          </a:p>
        </p:txBody>
      </p:sp>
      <p:sp>
        <p:nvSpPr>
          <p:cNvPr id="4" name="Slide Number Placeholder 3"/>
          <p:cNvSpPr>
            <a:spLocks noGrp="1"/>
          </p:cNvSpPr>
          <p:nvPr>
            <p:ph type="sldNum" sz="quarter" idx="5"/>
          </p:nvPr>
        </p:nvSpPr>
        <p:spPr/>
        <p:txBody>
          <a:bodyPr/>
          <a:lstStyle/>
          <a:p>
            <a:fld id="{4501A0F1-6387-944A-8EDE-D156E59E7AFE}" type="slidenum">
              <a:rPr lang="en-US" smtClean="0"/>
              <a:t>10</a:t>
            </a:fld>
            <a:endParaRPr lang="en-US"/>
          </a:p>
        </p:txBody>
      </p:sp>
    </p:spTree>
    <p:extLst>
      <p:ext uri="{BB962C8B-B14F-4D97-AF65-F5344CB8AC3E}">
        <p14:creationId xmlns:p14="http://schemas.microsoft.com/office/powerpoint/2010/main" val="94467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Task input: </a:t>
            </a:r>
            <a:r>
              <a:rPr lang="en-GB" dirty="0"/>
              <a:t>Discuss and write down all of the skills, competences and capabilities that you believe have helped you to develop and maintain a positive relationship with movement and physical activity. </a:t>
            </a:r>
          </a:p>
          <a:p>
            <a:r>
              <a:rPr lang="en-GB" dirty="0"/>
              <a:t>This could also be flipped to consider what may be  lacking that has contributed to a more negative relationship.</a:t>
            </a:r>
          </a:p>
        </p:txBody>
      </p:sp>
      <p:sp>
        <p:nvSpPr>
          <p:cNvPr id="4" name="Slide Number Placeholder 3"/>
          <p:cNvSpPr>
            <a:spLocks noGrp="1"/>
          </p:cNvSpPr>
          <p:nvPr>
            <p:ph type="sldNum" sz="quarter" idx="5"/>
          </p:nvPr>
        </p:nvSpPr>
        <p:spPr/>
        <p:txBody>
          <a:bodyPr/>
          <a:lstStyle/>
          <a:p>
            <a:fld id="{4501A0F1-6387-944A-8EDE-D156E59E7AFE}" type="slidenum">
              <a:rPr lang="en-US" smtClean="0"/>
              <a:t>11</a:t>
            </a:fld>
            <a:endParaRPr lang="en-US"/>
          </a:p>
        </p:txBody>
      </p:sp>
    </p:spTree>
    <p:extLst>
      <p:ext uri="{BB962C8B-B14F-4D97-AF65-F5344CB8AC3E}">
        <p14:creationId xmlns:p14="http://schemas.microsoft.com/office/powerpoint/2010/main" val="2874524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effectLst/>
                <a:latin typeface="Calibri" panose="020F0502020204030204" pitchFamily="34" charset="0"/>
                <a:ea typeface="SimSun" panose="02010600030101010101" pitchFamily="2" charset="-122"/>
              </a:rPr>
              <a:t>Task input: </a:t>
            </a:r>
            <a:r>
              <a:rPr lang="en-GB" sz="2000" dirty="0">
                <a:effectLst/>
                <a:latin typeface="Calibri" panose="020F0502020204030204" pitchFamily="34" charset="0"/>
                <a:ea typeface="SimSun" panose="02010600030101010101" pitchFamily="2" charset="-122"/>
              </a:rPr>
              <a:t>Encourage participants to delve deeper into a specific moment/memory of Physical Activity and sport that features on their timeline.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Calibri" panose="020F0502020204030204" pitchFamily="34" charset="0"/>
                <a:ea typeface="SimSun" panose="02010600030101010101" pitchFamily="2" charset="-122"/>
              </a:rPr>
              <a:t>Discuss thoughts in relation to questions. </a:t>
            </a:r>
          </a:p>
        </p:txBody>
      </p:sp>
      <p:sp>
        <p:nvSpPr>
          <p:cNvPr id="4" name="Slide Number Placeholder 3"/>
          <p:cNvSpPr>
            <a:spLocks noGrp="1"/>
          </p:cNvSpPr>
          <p:nvPr>
            <p:ph type="sldNum" sz="quarter" idx="5"/>
          </p:nvPr>
        </p:nvSpPr>
        <p:spPr/>
        <p:txBody>
          <a:bodyPr/>
          <a:lstStyle/>
          <a:p>
            <a:fld id="{4501A0F1-6387-944A-8EDE-D156E59E7AFE}" type="slidenum">
              <a:rPr lang="en-US" smtClean="0"/>
              <a:t>12</a:t>
            </a:fld>
            <a:endParaRPr lang="en-US"/>
          </a:p>
        </p:txBody>
      </p:sp>
    </p:spTree>
    <p:extLst>
      <p:ext uri="{BB962C8B-B14F-4D97-AF65-F5344CB8AC3E}">
        <p14:creationId xmlns:p14="http://schemas.microsoft.com/office/powerpoint/2010/main" val="140991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Task input: </a:t>
            </a:r>
            <a:r>
              <a:rPr lang="en-GB" sz="2000" dirty="0"/>
              <a:t>Use the learnings from the task(s) to highlight and summarise how all of this is physical literacy </a:t>
            </a:r>
          </a:p>
          <a:p>
            <a:endParaRPr lang="en-GB" sz="2000" dirty="0"/>
          </a:p>
        </p:txBody>
      </p:sp>
      <p:sp>
        <p:nvSpPr>
          <p:cNvPr id="4" name="Slide Number Placeholder 3"/>
          <p:cNvSpPr>
            <a:spLocks noGrp="1"/>
          </p:cNvSpPr>
          <p:nvPr>
            <p:ph type="sldNum" sz="quarter" idx="5"/>
          </p:nvPr>
        </p:nvSpPr>
        <p:spPr/>
        <p:txBody>
          <a:bodyPr/>
          <a:lstStyle/>
          <a:p>
            <a:fld id="{4501A0F1-6387-944A-8EDE-D156E59E7AFE}" type="slidenum">
              <a:rPr lang="en-US" smtClean="0"/>
              <a:t>13</a:t>
            </a:fld>
            <a:endParaRPr lang="en-US"/>
          </a:p>
        </p:txBody>
      </p:sp>
    </p:spTree>
    <p:extLst>
      <p:ext uri="{BB962C8B-B14F-4D97-AF65-F5344CB8AC3E}">
        <p14:creationId xmlns:p14="http://schemas.microsoft.com/office/powerpoint/2010/main" val="1558257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1DB0C-2670-DED8-EA24-8B9D5215F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CB889-2761-906E-5A67-2DF57E4AB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33242-089B-2AC6-8815-4F173ADBCAF4}"/>
              </a:ext>
            </a:extLst>
          </p:cNvPr>
          <p:cNvSpPr>
            <a:spLocks noGrp="1"/>
          </p:cNvSpPr>
          <p:nvPr>
            <p:ph type="body" idx="1"/>
          </p:nvPr>
        </p:nvSpPr>
        <p:spPr/>
        <p:txBody>
          <a:bodyPr/>
          <a:lstStyle/>
          <a:p>
            <a:r>
              <a:rPr lang="en-US" dirty="0"/>
              <a:t>This task is similar to task 1 but focuses more specifically on the activities and the physical aspect of your journey/relationship with movement and physical activity.</a:t>
            </a:r>
          </a:p>
          <a:p>
            <a:endParaRPr lang="en-US" dirty="0"/>
          </a:p>
          <a:p>
            <a:r>
              <a:rPr lang="en-US" dirty="0"/>
              <a:t>Participants will consider how the activities they do have changed throughout their life phases and why this may be. </a:t>
            </a:r>
          </a:p>
          <a:p>
            <a:endParaRPr lang="en-US" dirty="0"/>
          </a:p>
          <a:p>
            <a:r>
              <a:rPr lang="en-US" dirty="0"/>
              <a:t>This will highlight:</a:t>
            </a:r>
          </a:p>
          <a:p>
            <a:endParaRPr lang="en-US" dirty="0"/>
          </a:p>
          <a:p>
            <a:pPr marL="171450" indent="-171450">
              <a:buFontTx/>
              <a:buChar char="-"/>
            </a:pPr>
            <a:r>
              <a:rPr lang="en-US" dirty="0"/>
              <a:t>The personal nature of physical literacy</a:t>
            </a:r>
          </a:p>
          <a:p>
            <a:pPr marL="171450" indent="-171450">
              <a:buFontTx/>
              <a:buChar char="-"/>
            </a:pPr>
            <a:r>
              <a:rPr lang="en-US" dirty="0"/>
              <a:t>The domains that are more dominant for different people and at different points in our lives. </a:t>
            </a:r>
          </a:p>
        </p:txBody>
      </p:sp>
      <p:sp>
        <p:nvSpPr>
          <p:cNvPr id="4" name="Slide Number Placeholder 3">
            <a:extLst>
              <a:ext uri="{FF2B5EF4-FFF2-40B4-BE49-F238E27FC236}">
                <a16:creationId xmlns:a16="http://schemas.microsoft.com/office/drawing/2014/main" id="{C340571F-24DC-50E0-486B-B525E30CC2F1}"/>
              </a:ext>
            </a:extLst>
          </p:cNvPr>
          <p:cNvSpPr>
            <a:spLocks noGrp="1"/>
          </p:cNvSpPr>
          <p:nvPr>
            <p:ph type="sldNum" sz="quarter" idx="5"/>
          </p:nvPr>
        </p:nvSpPr>
        <p:spPr/>
        <p:txBody>
          <a:bodyPr/>
          <a:lstStyle/>
          <a:p>
            <a:fld id="{4501A0F1-6387-944A-8EDE-D156E59E7AFE}" type="slidenum">
              <a:rPr lang="en-US" smtClean="0"/>
              <a:t>14</a:t>
            </a:fld>
            <a:endParaRPr lang="en-US"/>
          </a:p>
        </p:txBody>
      </p:sp>
    </p:spTree>
    <p:extLst>
      <p:ext uri="{BB962C8B-B14F-4D97-AF65-F5344CB8AC3E}">
        <p14:creationId xmlns:p14="http://schemas.microsoft.com/office/powerpoint/2010/main" val="3929964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Task input: </a:t>
            </a:r>
            <a:r>
              <a:rPr lang="en-US" dirty="0"/>
              <a:t>Record your activity portfolio throughout history. Discuss any changes to the types of activities, why this may have been.</a:t>
            </a:r>
          </a:p>
          <a:p>
            <a:endParaRPr lang="en-US" dirty="0"/>
          </a:p>
          <a:p>
            <a:r>
              <a:rPr lang="en-US" dirty="0"/>
              <a:t>Take feedback and </a:t>
            </a:r>
            <a:r>
              <a:rPr lang="en-US" dirty="0" err="1"/>
              <a:t>summarise</a:t>
            </a:r>
            <a:r>
              <a:rPr lang="en-US" dirty="0"/>
              <a:t>.</a:t>
            </a:r>
          </a:p>
        </p:txBody>
      </p:sp>
      <p:sp>
        <p:nvSpPr>
          <p:cNvPr id="4" name="Slide Number Placeholder 3"/>
          <p:cNvSpPr>
            <a:spLocks noGrp="1"/>
          </p:cNvSpPr>
          <p:nvPr>
            <p:ph type="sldNum" sz="quarter" idx="5"/>
          </p:nvPr>
        </p:nvSpPr>
        <p:spPr/>
        <p:txBody>
          <a:bodyPr/>
          <a:lstStyle/>
          <a:p>
            <a:fld id="{4501A0F1-6387-944A-8EDE-D156E59E7AFE}" type="slidenum">
              <a:rPr lang="en-US" smtClean="0"/>
              <a:t>15</a:t>
            </a:fld>
            <a:endParaRPr lang="en-US"/>
          </a:p>
        </p:txBody>
      </p:sp>
    </p:spTree>
    <p:extLst>
      <p:ext uri="{BB962C8B-B14F-4D97-AF65-F5344CB8AC3E}">
        <p14:creationId xmlns:p14="http://schemas.microsoft.com/office/powerpoint/2010/main" val="941627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135F-2A80-1831-C243-71DEAD64E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96E98-060A-792D-2DC5-B47359170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BF7B1-85BE-060A-3B46-DAA113222BE0}"/>
              </a:ext>
            </a:extLst>
          </p:cNvPr>
          <p:cNvSpPr>
            <a:spLocks noGrp="1"/>
          </p:cNvSpPr>
          <p:nvPr>
            <p:ph type="body" idx="1"/>
          </p:nvPr>
        </p:nvSpPr>
        <p:spPr/>
        <p:txBody>
          <a:bodyPr/>
          <a:lstStyle/>
          <a:p>
            <a:r>
              <a:rPr lang="en-US" dirty="0"/>
              <a:t>This task asks participants to think of the standout moments that they feel have impacted most on their relationship with physical activity. </a:t>
            </a:r>
          </a:p>
          <a:p>
            <a:endParaRPr lang="en-US" dirty="0"/>
          </a:p>
          <a:p>
            <a:r>
              <a:rPr lang="en-US" dirty="0"/>
              <a:t>This should spotlight key factors that are personal and unique to the individual such as people, environment, communities, circumstances and how experiences rooted in movement, but also thinking, feeling and connection can create moments of impact that drive enjoyment, meaning and value of physical activity. </a:t>
            </a:r>
          </a:p>
          <a:p>
            <a:r>
              <a:rPr lang="en-US" dirty="0"/>
              <a:t>It highlights how our past can have far reaching ripples (positive and negative), and the importance of creating positive moments of impact in the activities we offer and facilitate. </a:t>
            </a:r>
          </a:p>
        </p:txBody>
      </p:sp>
      <p:sp>
        <p:nvSpPr>
          <p:cNvPr id="4" name="Slide Number Placeholder 3">
            <a:extLst>
              <a:ext uri="{FF2B5EF4-FFF2-40B4-BE49-F238E27FC236}">
                <a16:creationId xmlns:a16="http://schemas.microsoft.com/office/drawing/2014/main" id="{A457068E-E18B-D3D5-1352-61278DCDB0EC}"/>
              </a:ext>
            </a:extLst>
          </p:cNvPr>
          <p:cNvSpPr>
            <a:spLocks noGrp="1"/>
          </p:cNvSpPr>
          <p:nvPr>
            <p:ph type="sldNum" sz="quarter" idx="5"/>
          </p:nvPr>
        </p:nvSpPr>
        <p:spPr/>
        <p:txBody>
          <a:bodyPr/>
          <a:lstStyle/>
          <a:p>
            <a:fld id="{4501A0F1-6387-944A-8EDE-D156E59E7AFE}" type="slidenum">
              <a:rPr lang="en-US" smtClean="0"/>
              <a:t>16</a:t>
            </a:fld>
            <a:endParaRPr lang="en-US"/>
          </a:p>
        </p:txBody>
      </p:sp>
    </p:spTree>
    <p:extLst>
      <p:ext uri="{BB962C8B-B14F-4D97-AF65-F5344CB8AC3E}">
        <p14:creationId xmlns:p14="http://schemas.microsoft.com/office/powerpoint/2010/main" val="2562879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71B5-FF5A-3E7C-7810-2EF892C45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B813E-DD17-E13A-87B6-896287467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48F87-4AAB-908C-1ED5-CA31630F9B53}"/>
              </a:ext>
            </a:extLst>
          </p:cNvPr>
          <p:cNvSpPr>
            <a:spLocks noGrp="1"/>
          </p:cNvSpPr>
          <p:nvPr>
            <p:ph type="body" idx="1"/>
          </p:nvPr>
        </p:nvSpPr>
        <p:spPr/>
        <p:txBody>
          <a:bodyPr/>
          <a:lstStyle/>
          <a:p>
            <a:r>
              <a:rPr lang="en-GB" sz="1200" b="1" dirty="0">
                <a:effectLst/>
                <a:latin typeface="Calibri" panose="020F0502020204030204" pitchFamily="34" charset="0"/>
                <a:ea typeface="Times New Roman" panose="02020603050405020304" pitchFamily="18" charset="0"/>
              </a:rPr>
              <a:t>Task Input: </a:t>
            </a:r>
            <a:r>
              <a:rPr lang="en-GB" sz="1200" b="0" dirty="0">
                <a:effectLst/>
                <a:latin typeface="Calibri" panose="020F0502020204030204" pitchFamily="34" charset="0"/>
                <a:ea typeface="Times New Roman" panose="02020603050405020304" pitchFamily="18" charset="0"/>
              </a:rPr>
              <a:t>Share quote on screen taken from the film ‘The Vow’ 2012</a:t>
            </a:r>
            <a:endParaRPr lang="en-GB" sz="1200" b="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SimSun" panose="02010600030101010101" pitchFamily="2" charset="-122"/>
              </a:rPr>
              <a:t>Our lives are filled with moments of impact. We are the sum total of every moment we have ever experienced. These moments become our history, like our own personal greatest hits. </a:t>
            </a:r>
          </a:p>
          <a:p>
            <a:endParaRPr lang="en-GB"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SimSun" panose="02010600030101010101" pitchFamily="2" charset="-122"/>
              </a:rPr>
              <a:t>Ask participants to consider: What relevance does this quote have to our work in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SimSun" panose="02010600030101010101" pitchFamily="2" charset="-122"/>
            </a:endParaRPr>
          </a:p>
          <a:p>
            <a:r>
              <a:rPr lang="en-GB" sz="1200" dirty="0">
                <a:effectLst/>
                <a:latin typeface="Calibri" panose="020F0502020204030204" pitchFamily="34" charset="0"/>
                <a:ea typeface="SimSun" panose="02010600030101010101" pitchFamily="2" charset="-122"/>
              </a:rPr>
              <a:t>Now put that through a physical lens… we have all had key ‘moments of impact’ in relation to movement, sport, PE, PA that have had far reaching ripples that have contributed to who we are and the relationship we have with physical activity today.  </a:t>
            </a:r>
          </a:p>
          <a:p>
            <a:endParaRPr lang="en-GB" sz="1200" dirty="0">
              <a:effectLst/>
              <a:latin typeface="Calibri" panose="020F0502020204030204" pitchFamily="34" charset="0"/>
              <a:ea typeface="SimSun" panose="02010600030101010101" pitchFamily="2" charset="-122"/>
            </a:endParaRPr>
          </a:p>
        </p:txBody>
      </p:sp>
      <p:sp>
        <p:nvSpPr>
          <p:cNvPr id="4" name="Slide Number Placeholder 3">
            <a:extLst>
              <a:ext uri="{FF2B5EF4-FFF2-40B4-BE49-F238E27FC236}">
                <a16:creationId xmlns:a16="http://schemas.microsoft.com/office/drawing/2014/main" id="{E8B80BCB-E41D-4FF1-0866-6B3EB15E1E92}"/>
              </a:ext>
            </a:extLst>
          </p:cNvPr>
          <p:cNvSpPr>
            <a:spLocks noGrp="1"/>
          </p:cNvSpPr>
          <p:nvPr>
            <p:ph type="sldNum" sz="quarter" idx="5"/>
          </p:nvPr>
        </p:nvSpPr>
        <p:spPr/>
        <p:txBody>
          <a:bodyPr/>
          <a:lstStyle/>
          <a:p>
            <a:fld id="{4501A0F1-6387-944A-8EDE-D156E59E7AFE}" type="slidenum">
              <a:rPr lang="en-US" smtClean="0"/>
              <a:t>17</a:t>
            </a:fld>
            <a:endParaRPr lang="en-US"/>
          </a:p>
        </p:txBody>
      </p:sp>
    </p:spTree>
    <p:extLst>
      <p:ext uri="{BB962C8B-B14F-4D97-AF65-F5344CB8AC3E}">
        <p14:creationId xmlns:p14="http://schemas.microsoft.com/office/powerpoint/2010/main" val="78573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92A8-07CA-9E98-9AEB-90645D21D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A7498-8E9F-7E82-FB0E-C29308FBA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37BD3-2F5B-D1B6-0F1A-D13CE7AAB4DD}"/>
              </a:ext>
            </a:extLst>
          </p:cNvPr>
          <p:cNvSpPr>
            <a:spLocks noGrp="1"/>
          </p:cNvSpPr>
          <p:nvPr>
            <p:ph type="body" idx="1"/>
          </p:nvPr>
        </p:nvSpPr>
        <p:spPr/>
        <p:txBody>
          <a:bodyPr/>
          <a:lstStyle/>
          <a:p>
            <a:r>
              <a:rPr lang="en-GB" sz="1200" b="1" dirty="0">
                <a:effectLst/>
                <a:latin typeface="Calibri" panose="020F0502020204030204" pitchFamily="34" charset="0"/>
                <a:ea typeface="SimSun" panose="02010600030101010101" pitchFamily="2" charset="-122"/>
              </a:rPr>
              <a:t>Task input: </a:t>
            </a:r>
            <a:r>
              <a:rPr lang="en-GB" sz="1200" b="0" dirty="0">
                <a:effectLst/>
                <a:latin typeface="Calibri" panose="020F0502020204030204" pitchFamily="34" charset="0"/>
                <a:ea typeface="SimSun" panose="02010600030101010101" pitchFamily="2" charset="-122"/>
              </a:rPr>
              <a:t>Discuss the following questions in pairs/as a group</a:t>
            </a:r>
          </a:p>
          <a:p>
            <a:endParaRPr lang="en-GB" sz="1200" b="1" dirty="0">
              <a:effectLst/>
              <a:latin typeface="Calibri" panose="020F0502020204030204" pitchFamily="34" charset="0"/>
              <a:ea typeface="SimSun" panose="02010600030101010101" pitchFamily="2" charset="-122"/>
            </a:endParaRPr>
          </a:p>
          <a:p>
            <a:r>
              <a:rPr lang="en-GB" sz="1200" dirty="0">
                <a:effectLst/>
                <a:latin typeface="Calibri" panose="020F0502020204030204" pitchFamily="34" charset="0"/>
                <a:ea typeface="SimSun" panose="02010600030101010101" pitchFamily="2" charset="-122"/>
              </a:rPr>
              <a:t>What have been your moments of impact for movement, sport, PE, physical activity?</a:t>
            </a:r>
          </a:p>
          <a:p>
            <a:r>
              <a:rPr lang="en-GB" sz="1200" dirty="0">
                <a:effectLst/>
                <a:latin typeface="Calibri" panose="020F0502020204030204" pitchFamily="34" charset="0"/>
                <a:ea typeface="SimSun" panose="02010600030101010101" pitchFamily="2" charset="-122"/>
              </a:rPr>
              <a:t>Who are you as sum total of these moments? (How have the moments shaped you?)</a:t>
            </a:r>
          </a:p>
          <a:p>
            <a:r>
              <a:rPr lang="en-GB" sz="1200" dirty="0">
                <a:effectLst/>
                <a:latin typeface="Calibri" panose="020F0502020204030204" pitchFamily="34" charset="0"/>
                <a:ea typeface="SimSun" panose="02010600030101010101" pitchFamily="2" charset="-122"/>
              </a:rPr>
              <a:t>What are your personal greatest or worst hits of movement?</a:t>
            </a:r>
          </a:p>
          <a:p>
            <a:endParaRPr lang="en-GB" sz="1200" dirty="0">
              <a:effectLst/>
              <a:latin typeface="Calibri" panose="020F0502020204030204" pitchFamily="34" charset="0"/>
              <a:ea typeface="SimSun" panose="02010600030101010101" pitchFamily="2" charset="-122"/>
            </a:endParaRPr>
          </a:p>
          <a:p>
            <a:r>
              <a:rPr lang="en-GB" sz="1200" dirty="0">
                <a:effectLst/>
                <a:latin typeface="Calibri" panose="020F0502020204030204" pitchFamily="34" charset="0"/>
                <a:ea typeface="SimSun" panose="02010600030101010101" pitchFamily="2" charset="-122"/>
              </a:rPr>
              <a:t>We are now in positions of influence for our young people, who experience key moments of impact every day in our care. Schools and the education system is just one part of a YP’s physical activity, ‘moments of impact’ but we know it is a key one, and for some YP the only chance they get to experience sport, PA. So in our roles now, we need to ensure positive participation experiences across PE, enrichment, extra-curricular, playtimes and into community clubs and the home. </a:t>
            </a:r>
            <a:endParaRPr lang="en-GB" dirty="0"/>
          </a:p>
          <a:p>
            <a:endParaRPr lang="en-GB" dirty="0"/>
          </a:p>
          <a:p>
            <a:endParaRPr lang="en-US" dirty="0"/>
          </a:p>
        </p:txBody>
      </p:sp>
      <p:sp>
        <p:nvSpPr>
          <p:cNvPr id="4" name="Slide Number Placeholder 3">
            <a:extLst>
              <a:ext uri="{FF2B5EF4-FFF2-40B4-BE49-F238E27FC236}">
                <a16:creationId xmlns:a16="http://schemas.microsoft.com/office/drawing/2014/main" id="{DDC026A5-6525-4D8E-EAA9-DD565DD341F7}"/>
              </a:ext>
            </a:extLst>
          </p:cNvPr>
          <p:cNvSpPr>
            <a:spLocks noGrp="1"/>
          </p:cNvSpPr>
          <p:nvPr>
            <p:ph type="sldNum" sz="quarter" idx="5"/>
          </p:nvPr>
        </p:nvSpPr>
        <p:spPr/>
        <p:txBody>
          <a:bodyPr/>
          <a:lstStyle/>
          <a:p>
            <a:fld id="{4501A0F1-6387-944A-8EDE-D156E59E7AFE}" type="slidenum">
              <a:rPr lang="en-US" smtClean="0"/>
              <a:t>18</a:t>
            </a:fld>
            <a:endParaRPr lang="en-US"/>
          </a:p>
        </p:txBody>
      </p:sp>
    </p:spTree>
    <p:extLst>
      <p:ext uri="{BB962C8B-B14F-4D97-AF65-F5344CB8AC3E}">
        <p14:creationId xmlns:p14="http://schemas.microsoft.com/office/powerpoint/2010/main" val="3479924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FC44C-2985-31D8-0245-E261DC979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96522-36A1-0630-B6BC-D720110BD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BEB9B-3944-FAA5-8C08-A4D7C561A449}"/>
              </a:ext>
            </a:extLst>
          </p:cNvPr>
          <p:cNvSpPr>
            <a:spLocks noGrp="1"/>
          </p:cNvSpPr>
          <p:nvPr>
            <p:ph type="body" idx="1"/>
          </p:nvPr>
        </p:nvSpPr>
        <p:spPr/>
        <p:txBody>
          <a:bodyPr/>
          <a:lstStyle/>
          <a:p>
            <a:r>
              <a:rPr lang="en-US" dirty="0"/>
              <a:t>This task considers how our past experiences of movement and physical activity shape our perceptions and perspectives of different activities. </a:t>
            </a:r>
          </a:p>
        </p:txBody>
      </p:sp>
      <p:sp>
        <p:nvSpPr>
          <p:cNvPr id="4" name="Slide Number Placeholder 3">
            <a:extLst>
              <a:ext uri="{FF2B5EF4-FFF2-40B4-BE49-F238E27FC236}">
                <a16:creationId xmlns:a16="http://schemas.microsoft.com/office/drawing/2014/main" id="{2C2971AF-BF10-0FDF-7F59-68FA965F598E}"/>
              </a:ext>
            </a:extLst>
          </p:cNvPr>
          <p:cNvSpPr>
            <a:spLocks noGrp="1"/>
          </p:cNvSpPr>
          <p:nvPr>
            <p:ph type="sldNum" sz="quarter" idx="5"/>
          </p:nvPr>
        </p:nvSpPr>
        <p:spPr/>
        <p:txBody>
          <a:bodyPr/>
          <a:lstStyle/>
          <a:p>
            <a:fld id="{4501A0F1-6387-944A-8EDE-D156E59E7AFE}" type="slidenum">
              <a:rPr lang="en-US" smtClean="0"/>
              <a:t>19</a:t>
            </a:fld>
            <a:endParaRPr lang="en-US"/>
          </a:p>
        </p:txBody>
      </p:sp>
    </p:spTree>
    <p:extLst>
      <p:ext uri="{BB962C8B-B14F-4D97-AF65-F5344CB8AC3E}">
        <p14:creationId xmlns:p14="http://schemas.microsoft.com/office/powerpoint/2010/main" val="125925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01A0F1-6387-944A-8EDE-D156E59E7AFE}" type="slidenum">
              <a:rPr lang="en-US" smtClean="0"/>
              <a:t>2</a:t>
            </a:fld>
            <a:endParaRPr lang="en-US"/>
          </a:p>
        </p:txBody>
      </p:sp>
    </p:spTree>
    <p:extLst>
      <p:ext uri="{BB962C8B-B14F-4D97-AF65-F5344CB8AC3E}">
        <p14:creationId xmlns:p14="http://schemas.microsoft.com/office/powerpoint/2010/main" val="4270636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F37E8-96FD-FD52-22E8-0E2B7CC7C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70DD1-E58C-BF64-3800-83A22594C8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214D3-C946-1D37-9EBA-82A9BA08339B}"/>
              </a:ext>
            </a:extLst>
          </p:cNvPr>
          <p:cNvSpPr>
            <a:spLocks noGrp="1"/>
          </p:cNvSpPr>
          <p:nvPr>
            <p:ph type="body" idx="1"/>
          </p:nvPr>
        </p:nvSpPr>
        <p:spPr/>
        <p:txBody>
          <a:bodyPr/>
          <a:lstStyle/>
          <a:p>
            <a:r>
              <a:rPr lang="en-US" b="1" i="0" dirty="0">
                <a:solidFill>
                  <a:srgbClr val="1F1F1F"/>
                </a:solidFill>
                <a:effectLst/>
                <a:latin typeface="Google Sans"/>
              </a:rPr>
              <a:t>Task Input: </a:t>
            </a:r>
            <a:r>
              <a:rPr lang="en-US" b="0" i="0" dirty="0">
                <a:solidFill>
                  <a:srgbClr val="1F1F1F"/>
                </a:solidFill>
                <a:effectLst/>
                <a:latin typeface="Google Sans"/>
              </a:rPr>
              <a:t>Clarify what we mean by perceptions and perspective. </a:t>
            </a:r>
          </a:p>
          <a:p>
            <a:r>
              <a:rPr lang="en-US" b="0" i="0" dirty="0">
                <a:solidFill>
                  <a:srgbClr val="1F1F1F"/>
                </a:solidFill>
                <a:effectLst/>
                <a:latin typeface="Google Sans"/>
              </a:rPr>
              <a:t>When it comes to our relationship with movement, sport and physical activity- perceptions and perspective play a large part.</a:t>
            </a:r>
          </a:p>
          <a:p>
            <a:r>
              <a:rPr lang="en-US" b="0" i="0" dirty="0">
                <a:solidFill>
                  <a:srgbClr val="040C28"/>
                </a:solidFill>
                <a:effectLst/>
                <a:latin typeface="Google Sans"/>
              </a:rPr>
              <a:t>Perceptions, the way you sense the world and interpret it, impact on your perspective, your point of view of said world, which again influences your perceptions.</a:t>
            </a:r>
          </a:p>
          <a:p>
            <a:endParaRPr lang="en-US" b="0" i="0" dirty="0">
              <a:solidFill>
                <a:srgbClr val="040C28"/>
              </a:solidFill>
              <a:effectLst/>
              <a:latin typeface="Google Sans"/>
            </a:endParaRPr>
          </a:p>
          <a:p>
            <a:r>
              <a:rPr lang="en-US" b="0" i="0" dirty="0">
                <a:solidFill>
                  <a:srgbClr val="040C28"/>
                </a:solidFill>
                <a:effectLst/>
                <a:latin typeface="Google Sans"/>
              </a:rPr>
              <a:t>We’re going to unpick this further, by looking at a range of different movement experiences, and share our perceptions of what we see and how that feeds into </a:t>
            </a:r>
            <a:r>
              <a:rPr lang="en-US" b="0" i="0">
                <a:solidFill>
                  <a:srgbClr val="040C28"/>
                </a:solidFill>
                <a:effectLst/>
                <a:latin typeface="Google Sans"/>
              </a:rPr>
              <a:t>our persptive</a:t>
            </a:r>
            <a:r>
              <a:rPr lang="en-US" b="0" i="0" dirty="0">
                <a:solidFill>
                  <a:srgbClr val="040C28"/>
                </a:solidFill>
                <a:effectLst/>
                <a:latin typeface="Google Sans"/>
              </a:rPr>
              <a:t>. </a:t>
            </a:r>
            <a:endParaRPr lang="en-GB" dirty="0"/>
          </a:p>
          <a:p>
            <a:endParaRPr lang="en-US" dirty="0"/>
          </a:p>
        </p:txBody>
      </p:sp>
      <p:sp>
        <p:nvSpPr>
          <p:cNvPr id="4" name="Slide Number Placeholder 3">
            <a:extLst>
              <a:ext uri="{FF2B5EF4-FFF2-40B4-BE49-F238E27FC236}">
                <a16:creationId xmlns:a16="http://schemas.microsoft.com/office/drawing/2014/main" id="{55EB570E-6808-273E-D881-B458E48D3FBD}"/>
              </a:ext>
            </a:extLst>
          </p:cNvPr>
          <p:cNvSpPr>
            <a:spLocks noGrp="1"/>
          </p:cNvSpPr>
          <p:nvPr>
            <p:ph type="sldNum" sz="quarter" idx="5"/>
          </p:nvPr>
        </p:nvSpPr>
        <p:spPr/>
        <p:txBody>
          <a:bodyPr/>
          <a:lstStyle/>
          <a:p>
            <a:fld id="{4501A0F1-6387-944A-8EDE-D156E59E7AFE}" type="slidenum">
              <a:rPr lang="en-US" smtClean="0"/>
              <a:t>20</a:t>
            </a:fld>
            <a:endParaRPr lang="en-US"/>
          </a:p>
        </p:txBody>
      </p:sp>
    </p:spTree>
    <p:extLst>
      <p:ext uri="{BB962C8B-B14F-4D97-AF65-F5344CB8AC3E}">
        <p14:creationId xmlns:p14="http://schemas.microsoft.com/office/powerpoint/2010/main" val="3662882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2C69-E65E-7048-8CC8-9D6B7710C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0E8B1-290D-E8BD-650A-EA3B6149E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02AB8-34DA-2495-BFA4-87723C361C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DA58B1-014E-7E1A-80A6-59AC854B55F6}"/>
              </a:ext>
            </a:extLst>
          </p:cNvPr>
          <p:cNvSpPr>
            <a:spLocks noGrp="1"/>
          </p:cNvSpPr>
          <p:nvPr>
            <p:ph type="sldNum" sz="quarter" idx="5"/>
          </p:nvPr>
        </p:nvSpPr>
        <p:spPr/>
        <p:txBody>
          <a:bodyPr/>
          <a:lstStyle/>
          <a:p>
            <a:fld id="{4501A0F1-6387-944A-8EDE-D156E59E7AFE}" type="slidenum">
              <a:rPr lang="en-US" smtClean="0"/>
              <a:t>21</a:t>
            </a:fld>
            <a:endParaRPr lang="en-US"/>
          </a:p>
        </p:txBody>
      </p:sp>
    </p:spTree>
    <p:extLst>
      <p:ext uri="{BB962C8B-B14F-4D97-AF65-F5344CB8AC3E}">
        <p14:creationId xmlns:p14="http://schemas.microsoft.com/office/powerpoint/2010/main" val="557379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2C69-E65E-7048-8CC8-9D6B7710C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0E8B1-290D-E8BD-650A-EA3B6149E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02AB8-34DA-2495-BFA4-87723C361C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DA58B1-014E-7E1A-80A6-59AC854B55F6}"/>
              </a:ext>
            </a:extLst>
          </p:cNvPr>
          <p:cNvSpPr>
            <a:spLocks noGrp="1"/>
          </p:cNvSpPr>
          <p:nvPr>
            <p:ph type="sldNum" sz="quarter" idx="5"/>
          </p:nvPr>
        </p:nvSpPr>
        <p:spPr/>
        <p:txBody>
          <a:bodyPr/>
          <a:lstStyle/>
          <a:p>
            <a:fld id="{4501A0F1-6387-944A-8EDE-D156E59E7AFE}" type="slidenum">
              <a:rPr lang="en-US" smtClean="0"/>
              <a:t>22</a:t>
            </a:fld>
            <a:endParaRPr lang="en-US"/>
          </a:p>
        </p:txBody>
      </p:sp>
    </p:spTree>
    <p:extLst>
      <p:ext uri="{BB962C8B-B14F-4D97-AF65-F5344CB8AC3E}">
        <p14:creationId xmlns:p14="http://schemas.microsoft.com/office/powerpoint/2010/main" val="270086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E37FE-AFD0-A90E-B055-E068901CF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71706-FC41-0502-2696-D138E88C3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B5AEB-76F0-D8C8-046F-430FCC4C6D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F95839-7B2A-4542-EC7A-571EC8E798BC}"/>
              </a:ext>
            </a:extLst>
          </p:cNvPr>
          <p:cNvSpPr>
            <a:spLocks noGrp="1"/>
          </p:cNvSpPr>
          <p:nvPr>
            <p:ph type="sldNum" sz="quarter" idx="5"/>
          </p:nvPr>
        </p:nvSpPr>
        <p:spPr/>
        <p:txBody>
          <a:bodyPr/>
          <a:lstStyle/>
          <a:p>
            <a:fld id="{4501A0F1-6387-944A-8EDE-D156E59E7AFE}" type="slidenum">
              <a:rPr lang="en-US" smtClean="0"/>
              <a:t>23</a:t>
            </a:fld>
            <a:endParaRPr lang="en-US"/>
          </a:p>
        </p:txBody>
      </p:sp>
    </p:spTree>
    <p:extLst>
      <p:ext uri="{BB962C8B-B14F-4D97-AF65-F5344CB8AC3E}">
        <p14:creationId xmlns:p14="http://schemas.microsoft.com/office/powerpoint/2010/main" val="2438223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9DE82-A176-C0E0-B533-E78D9EF8F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1C4C-5B56-9827-45F3-421AC2626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4C4E2-02A5-4C6E-8F35-AF3A6EA8E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C91568-F6C1-0BD8-74C7-8E16A797EE10}"/>
              </a:ext>
            </a:extLst>
          </p:cNvPr>
          <p:cNvSpPr>
            <a:spLocks noGrp="1"/>
          </p:cNvSpPr>
          <p:nvPr>
            <p:ph type="sldNum" sz="quarter" idx="5"/>
          </p:nvPr>
        </p:nvSpPr>
        <p:spPr/>
        <p:txBody>
          <a:bodyPr/>
          <a:lstStyle/>
          <a:p>
            <a:fld id="{4501A0F1-6387-944A-8EDE-D156E59E7AFE}" type="slidenum">
              <a:rPr lang="en-US" smtClean="0"/>
              <a:t>24</a:t>
            </a:fld>
            <a:endParaRPr lang="en-US"/>
          </a:p>
        </p:txBody>
      </p:sp>
    </p:spTree>
    <p:extLst>
      <p:ext uri="{BB962C8B-B14F-4D97-AF65-F5344CB8AC3E}">
        <p14:creationId xmlns:p14="http://schemas.microsoft.com/office/powerpoint/2010/main" val="172321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75134-CB0B-C1E0-4A5B-0BC7950FD6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D0696-EDF6-DBDB-42A6-700AEF597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988B8-0D43-D0C2-EEC1-6A45CAA783A2}"/>
              </a:ext>
            </a:extLst>
          </p:cNvPr>
          <p:cNvSpPr>
            <a:spLocks noGrp="1"/>
          </p:cNvSpPr>
          <p:nvPr>
            <p:ph type="body" idx="1"/>
          </p:nvPr>
        </p:nvSpPr>
        <p:spPr/>
        <p:txBody>
          <a:bodyPr/>
          <a:lstStyle/>
          <a:p>
            <a:r>
              <a:rPr lang="en-US" dirty="0"/>
              <a:t>This task is creative and aims to get very personal with physical literacy. You could ask participants to come prepared with a letter they have already written to use as part of the reflection and discussion tasks, or do the letter writing as part of the session.</a:t>
            </a:r>
          </a:p>
        </p:txBody>
      </p:sp>
      <p:sp>
        <p:nvSpPr>
          <p:cNvPr id="4" name="Slide Number Placeholder 3">
            <a:extLst>
              <a:ext uri="{FF2B5EF4-FFF2-40B4-BE49-F238E27FC236}">
                <a16:creationId xmlns:a16="http://schemas.microsoft.com/office/drawing/2014/main" id="{821E556C-FDBE-FB3A-34C1-9F07B3586984}"/>
              </a:ext>
            </a:extLst>
          </p:cNvPr>
          <p:cNvSpPr>
            <a:spLocks noGrp="1"/>
          </p:cNvSpPr>
          <p:nvPr>
            <p:ph type="sldNum" sz="quarter" idx="5"/>
          </p:nvPr>
        </p:nvSpPr>
        <p:spPr/>
        <p:txBody>
          <a:bodyPr/>
          <a:lstStyle/>
          <a:p>
            <a:fld id="{4501A0F1-6387-944A-8EDE-D156E59E7AFE}" type="slidenum">
              <a:rPr lang="en-US" smtClean="0"/>
              <a:t>29</a:t>
            </a:fld>
            <a:endParaRPr lang="en-US"/>
          </a:p>
        </p:txBody>
      </p:sp>
    </p:spTree>
    <p:extLst>
      <p:ext uri="{BB962C8B-B14F-4D97-AF65-F5344CB8AC3E}">
        <p14:creationId xmlns:p14="http://schemas.microsoft.com/office/powerpoint/2010/main" val="2389193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6FAE8-53BA-7CC8-E844-5FDB8E37E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95E46-4B1A-BA5B-1245-26DA8C610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8345E-B3F4-915A-9375-070FD9BA19A7}"/>
              </a:ext>
            </a:extLst>
          </p:cNvPr>
          <p:cNvSpPr>
            <a:spLocks noGrp="1"/>
          </p:cNvSpPr>
          <p:nvPr>
            <p:ph type="body" idx="1"/>
          </p:nvPr>
        </p:nvSpPr>
        <p:spPr/>
        <p:txBody>
          <a:bodyPr/>
          <a:lstStyle/>
          <a:p>
            <a:r>
              <a:rPr lang="en-US" b="1" dirty="0"/>
              <a:t>Task Input: </a:t>
            </a:r>
            <a:r>
              <a:rPr lang="en-US" dirty="0"/>
              <a:t>Read an example of a letter. This one is titled to sport, but the example could be PE, a coach, teacher, family member. Further examples are given.</a:t>
            </a:r>
          </a:p>
        </p:txBody>
      </p:sp>
      <p:sp>
        <p:nvSpPr>
          <p:cNvPr id="4" name="Slide Number Placeholder 3">
            <a:extLst>
              <a:ext uri="{FF2B5EF4-FFF2-40B4-BE49-F238E27FC236}">
                <a16:creationId xmlns:a16="http://schemas.microsoft.com/office/drawing/2014/main" id="{B92B17D9-B1E9-3349-898D-DB4C5835C0C5}"/>
              </a:ext>
            </a:extLst>
          </p:cNvPr>
          <p:cNvSpPr>
            <a:spLocks noGrp="1"/>
          </p:cNvSpPr>
          <p:nvPr>
            <p:ph type="sldNum" sz="quarter" idx="5"/>
          </p:nvPr>
        </p:nvSpPr>
        <p:spPr/>
        <p:txBody>
          <a:bodyPr/>
          <a:lstStyle/>
          <a:p>
            <a:fld id="{4501A0F1-6387-944A-8EDE-D156E59E7AFE}" type="slidenum">
              <a:rPr lang="en-US" smtClean="0"/>
              <a:t>30</a:t>
            </a:fld>
            <a:endParaRPr lang="en-US"/>
          </a:p>
        </p:txBody>
      </p:sp>
    </p:spTree>
    <p:extLst>
      <p:ext uri="{BB962C8B-B14F-4D97-AF65-F5344CB8AC3E}">
        <p14:creationId xmlns:p14="http://schemas.microsoft.com/office/powerpoint/2010/main" val="297963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6FAE8-53BA-7CC8-E844-5FDB8E37E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95E46-4B1A-BA5B-1245-26DA8C610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8345E-B3F4-915A-9375-070FD9BA1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2B17D9-B1E9-3349-898D-DB4C5835C0C5}"/>
              </a:ext>
            </a:extLst>
          </p:cNvPr>
          <p:cNvSpPr>
            <a:spLocks noGrp="1"/>
          </p:cNvSpPr>
          <p:nvPr>
            <p:ph type="sldNum" sz="quarter" idx="5"/>
          </p:nvPr>
        </p:nvSpPr>
        <p:spPr/>
        <p:txBody>
          <a:bodyPr/>
          <a:lstStyle/>
          <a:p>
            <a:fld id="{4501A0F1-6387-944A-8EDE-D156E59E7AFE}" type="slidenum">
              <a:rPr lang="en-US" smtClean="0"/>
              <a:t>31</a:t>
            </a:fld>
            <a:endParaRPr lang="en-US"/>
          </a:p>
        </p:txBody>
      </p:sp>
    </p:spTree>
    <p:extLst>
      <p:ext uri="{BB962C8B-B14F-4D97-AF65-F5344CB8AC3E}">
        <p14:creationId xmlns:p14="http://schemas.microsoft.com/office/powerpoint/2010/main" val="3381883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Task Input: </a:t>
            </a:r>
            <a:r>
              <a:rPr lang="en-US" b="0" dirty="0"/>
              <a:t>Write your own letter to movement. This could be a sport, context, person. This can reflect the good and the bad impact of the recipient on your relationship. </a:t>
            </a:r>
          </a:p>
          <a:p>
            <a:r>
              <a:rPr lang="en-US" b="0" dirty="0"/>
              <a:t>Really focus on the enjoyment, meaning and value that the letter recipient has (hasn’t) offered</a:t>
            </a:r>
          </a:p>
        </p:txBody>
      </p:sp>
      <p:sp>
        <p:nvSpPr>
          <p:cNvPr id="4" name="Slide Number Placeholder 3"/>
          <p:cNvSpPr>
            <a:spLocks noGrp="1"/>
          </p:cNvSpPr>
          <p:nvPr>
            <p:ph type="sldNum" sz="quarter" idx="5"/>
          </p:nvPr>
        </p:nvSpPr>
        <p:spPr/>
        <p:txBody>
          <a:bodyPr/>
          <a:lstStyle/>
          <a:p>
            <a:fld id="{4501A0F1-6387-944A-8EDE-D156E59E7AFE}" type="slidenum">
              <a:rPr lang="en-US" smtClean="0"/>
              <a:t>32</a:t>
            </a:fld>
            <a:endParaRPr lang="en-US"/>
          </a:p>
        </p:txBody>
      </p:sp>
    </p:spTree>
    <p:extLst>
      <p:ext uri="{BB962C8B-B14F-4D97-AF65-F5344CB8AC3E}">
        <p14:creationId xmlns:p14="http://schemas.microsoft.com/office/powerpoint/2010/main" val="2148515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Task input: </a:t>
            </a:r>
            <a:r>
              <a:rPr lang="en-US" dirty="0"/>
              <a:t>Ask participants to reflect on ‘their story’ and how thy feel it impacts them in the role now.</a:t>
            </a:r>
          </a:p>
        </p:txBody>
      </p:sp>
      <p:sp>
        <p:nvSpPr>
          <p:cNvPr id="4" name="Slide Number Placeholder 3"/>
          <p:cNvSpPr>
            <a:spLocks noGrp="1"/>
          </p:cNvSpPr>
          <p:nvPr>
            <p:ph type="sldNum" sz="quarter" idx="5"/>
          </p:nvPr>
        </p:nvSpPr>
        <p:spPr/>
        <p:txBody>
          <a:bodyPr/>
          <a:lstStyle/>
          <a:p>
            <a:fld id="{4501A0F1-6387-944A-8EDE-D156E59E7AFE}" type="slidenum">
              <a:rPr lang="en-US" smtClean="0"/>
              <a:t>33</a:t>
            </a:fld>
            <a:endParaRPr lang="en-US"/>
          </a:p>
        </p:txBody>
      </p:sp>
    </p:spTree>
    <p:extLst>
      <p:ext uri="{BB962C8B-B14F-4D97-AF65-F5344CB8AC3E}">
        <p14:creationId xmlns:p14="http://schemas.microsoft.com/office/powerpoint/2010/main" val="4003245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01A0F1-6387-944A-8EDE-D156E59E7AFE}" type="slidenum">
              <a:rPr lang="en-US" smtClean="0"/>
              <a:t>3</a:t>
            </a:fld>
            <a:endParaRPr lang="en-US"/>
          </a:p>
        </p:txBody>
      </p:sp>
    </p:spTree>
    <p:extLst>
      <p:ext uri="{BB962C8B-B14F-4D97-AF65-F5344CB8AC3E}">
        <p14:creationId xmlns:p14="http://schemas.microsoft.com/office/powerpoint/2010/main" val="415122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36371-4970-40C7-D18A-507F77D8E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1A625-51BA-13DA-1527-90F904E0F5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3BDC7-2D7B-53D7-4016-9DA2D2EDEB11}"/>
              </a:ext>
            </a:extLst>
          </p:cNvPr>
          <p:cNvSpPr>
            <a:spLocks noGrp="1"/>
          </p:cNvSpPr>
          <p:nvPr>
            <p:ph type="body" idx="1"/>
          </p:nvPr>
        </p:nvSpPr>
        <p:spPr/>
        <p:txBody>
          <a:bodyPr/>
          <a:lstStyle/>
          <a:p>
            <a:r>
              <a:rPr lang="en-US" dirty="0"/>
              <a:t>This task is short and snappy. It can be done as a warm up, and can use print out images, screen images or could ask participants to even draw their top three images. You could place the images around the room and ask for everyone to write a word or phrase to derive what they see. To draw out similarities and differences. </a:t>
            </a:r>
          </a:p>
          <a:p>
            <a:endParaRPr lang="en-US" dirty="0"/>
          </a:p>
          <a:p>
            <a:r>
              <a:rPr lang="en-US" dirty="0"/>
              <a:t>It is a quick way to see exactly what people value, enjoy and finding meaning in with movement and physical activity, and opens the floor to more discussions on why this is.</a:t>
            </a:r>
          </a:p>
          <a:p>
            <a:endParaRPr lang="en-US" dirty="0"/>
          </a:p>
          <a:p>
            <a:r>
              <a:rPr lang="en-US" dirty="0"/>
              <a:t>You can edit and change the photos to a selection right for your focus and audience. You could choose to use only sport specific, or lifestyle images to home in on particular types of movement. But ideally this task is aimed at represented the diversity of movement experiences. </a:t>
            </a:r>
          </a:p>
        </p:txBody>
      </p:sp>
      <p:sp>
        <p:nvSpPr>
          <p:cNvPr id="4" name="Slide Number Placeholder 3">
            <a:extLst>
              <a:ext uri="{FF2B5EF4-FFF2-40B4-BE49-F238E27FC236}">
                <a16:creationId xmlns:a16="http://schemas.microsoft.com/office/drawing/2014/main" id="{8DDBD3AA-FA49-E29A-8F68-07FB5D5C8169}"/>
              </a:ext>
            </a:extLst>
          </p:cNvPr>
          <p:cNvSpPr>
            <a:spLocks noGrp="1"/>
          </p:cNvSpPr>
          <p:nvPr>
            <p:ph type="sldNum" sz="quarter" idx="5"/>
          </p:nvPr>
        </p:nvSpPr>
        <p:spPr/>
        <p:txBody>
          <a:bodyPr/>
          <a:lstStyle/>
          <a:p>
            <a:fld id="{4501A0F1-6387-944A-8EDE-D156E59E7AFE}" type="slidenum">
              <a:rPr lang="en-US" smtClean="0"/>
              <a:t>34</a:t>
            </a:fld>
            <a:endParaRPr lang="en-US"/>
          </a:p>
        </p:txBody>
      </p:sp>
    </p:spTree>
    <p:extLst>
      <p:ext uri="{BB962C8B-B14F-4D97-AF65-F5344CB8AC3E}">
        <p14:creationId xmlns:p14="http://schemas.microsoft.com/office/powerpoint/2010/main" val="1097036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63236-9C19-0A03-8388-95426B514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25DBA-F416-9825-6F51-72076AEB6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B7606-E0AB-B8F9-11C2-E3711EAEF76A}"/>
              </a:ext>
            </a:extLst>
          </p:cNvPr>
          <p:cNvSpPr>
            <a:spLocks noGrp="1"/>
          </p:cNvSpPr>
          <p:nvPr>
            <p:ph type="body" idx="1"/>
          </p:nvPr>
        </p:nvSpPr>
        <p:spPr/>
        <p:txBody>
          <a:bodyPr/>
          <a:lstStyle/>
          <a:p>
            <a:r>
              <a:rPr lang="en-GB" b="1" dirty="0"/>
              <a:t>Task input: </a:t>
            </a:r>
            <a:r>
              <a:rPr lang="en-GB" b="0" dirty="0"/>
              <a:t>Select three images that stand out most to you and give each a word or phrase to describe personally what it means to you. Share and discuss. </a:t>
            </a:r>
            <a:endParaRPr lang="en-US" b="0" dirty="0"/>
          </a:p>
        </p:txBody>
      </p:sp>
      <p:sp>
        <p:nvSpPr>
          <p:cNvPr id="4" name="Slide Number Placeholder 3">
            <a:extLst>
              <a:ext uri="{FF2B5EF4-FFF2-40B4-BE49-F238E27FC236}">
                <a16:creationId xmlns:a16="http://schemas.microsoft.com/office/drawing/2014/main" id="{7A87B03D-CF8D-7B49-B10A-343946FFE190}"/>
              </a:ext>
            </a:extLst>
          </p:cNvPr>
          <p:cNvSpPr>
            <a:spLocks noGrp="1"/>
          </p:cNvSpPr>
          <p:nvPr>
            <p:ph type="sldNum" sz="quarter" idx="5"/>
          </p:nvPr>
        </p:nvSpPr>
        <p:spPr/>
        <p:txBody>
          <a:bodyPr/>
          <a:lstStyle/>
          <a:p>
            <a:fld id="{4501A0F1-6387-944A-8EDE-D156E59E7AFE}" type="slidenum">
              <a:rPr lang="en-US" smtClean="0"/>
              <a:t>35</a:t>
            </a:fld>
            <a:endParaRPr lang="en-US"/>
          </a:p>
        </p:txBody>
      </p:sp>
    </p:spTree>
    <p:extLst>
      <p:ext uri="{BB962C8B-B14F-4D97-AF65-F5344CB8AC3E}">
        <p14:creationId xmlns:p14="http://schemas.microsoft.com/office/powerpoint/2010/main" val="2379902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C9D2E-1CC4-D2E6-19EC-C8294B929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E9E6F-EFD5-A6C9-E3D3-FECFB0427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AAD8E-F47D-C49F-FFF1-337194E82903}"/>
              </a:ext>
            </a:extLst>
          </p:cNvPr>
          <p:cNvSpPr>
            <a:spLocks noGrp="1"/>
          </p:cNvSpPr>
          <p:nvPr>
            <p:ph type="body" idx="1"/>
          </p:nvPr>
        </p:nvSpPr>
        <p:spPr/>
        <p:txBody>
          <a:bodyPr/>
          <a:lstStyle/>
          <a:p>
            <a:r>
              <a:rPr lang="en-US" dirty="0"/>
              <a:t>This task encourages participants to reflect on when as an adult they may have tried a new activity for the first time. This highlights:</a:t>
            </a:r>
          </a:p>
          <a:p>
            <a:endParaRPr lang="en-US" dirty="0"/>
          </a:p>
          <a:p>
            <a:pPr marL="171450" indent="-171450">
              <a:buFontTx/>
              <a:buChar char="-"/>
            </a:pPr>
            <a:r>
              <a:rPr lang="en-US" dirty="0"/>
              <a:t>The different domain experiences and how these can differ by person, activity, session leaders, spaces etc.</a:t>
            </a:r>
          </a:p>
          <a:p>
            <a:pPr marL="171450" indent="-171450">
              <a:buFontTx/>
              <a:buChar char="-"/>
            </a:pPr>
            <a:r>
              <a:rPr lang="en-US" dirty="0"/>
              <a:t>How it felt for us as adults</a:t>
            </a:r>
          </a:p>
          <a:p>
            <a:pPr marL="171450" indent="-171450">
              <a:buFontTx/>
              <a:buChar char="-"/>
            </a:pPr>
            <a:r>
              <a:rPr lang="en-US" dirty="0"/>
              <a:t>How it can feel for children or those who’s first experiences we impact on</a:t>
            </a:r>
          </a:p>
          <a:p>
            <a:pPr marL="171450" indent="-171450">
              <a:buFontTx/>
              <a:buChar char="-"/>
            </a:pPr>
            <a:r>
              <a:rPr lang="en-US" dirty="0"/>
              <a:t>the factors we need to consider for new participants </a:t>
            </a:r>
          </a:p>
          <a:p>
            <a:pPr marL="171450" indent="-171450">
              <a:buFontTx/>
              <a:buChar char="-"/>
            </a:pPr>
            <a:r>
              <a:rPr lang="en-US" dirty="0"/>
              <a:t>How we can create a positive first experience </a:t>
            </a:r>
          </a:p>
        </p:txBody>
      </p:sp>
      <p:sp>
        <p:nvSpPr>
          <p:cNvPr id="4" name="Slide Number Placeholder 3">
            <a:extLst>
              <a:ext uri="{FF2B5EF4-FFF2-40B4-BE49-F238E27FC236}">
                <a16:creationId xmlns:a16="http://schemas.microsoft.com/office/drawing/2014/main" id="{783645A1-684F-A01E-EA40-63197AC304C5}"/>
              </a:ext>
            </a:extLst>
          </p:cNvPr>
          <p:cNvSpPr>
            <a:spLocks noGrp="1"/>
          </p:cNvSpPr>
          <p:nvPr>
            <p:ph type="sldNum" sz="quarter" idx="5"/>
          </p:nvPr>
        </p:nvSpPr>
        <p:spPr/>
        <p:txBody>
          <a:bodyPr/>
          <a:lstStyle/>
          <a:p>
            <a:fld id="{4501A0F1-6387-944A-8EDE-D156E59E7AFE}" type="slidenum">
              <a:rPr lang="en-US" smtClean="0"/>
              <a:t>36</a:t>
            </a:fld>
            <a:endParaRPr lang="en-US"/>
          </a:p>
        </p:txBody>
      </p:sp>
    </p:spTree>
    <p:extLst>
      <p:ext uri="{BB962C8B-B14F-4D97-AF65-F5344CB8AC3E}">
        <p14:creationId xmlns:p14="http://schemas.microsoft.com/office/powerpoint/2010/main" val="4120994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Task Input: </a:t>
            </a:r>
            <a:r>
              <a:rPr lang="en-US" dirty="0"/>
              <a:t>Discuss in small groups an example of a time when you last tried a new activity? </a:t>
            </a:r>
          </a:p>
          <a:p>
            <a:r>
              <a:rPr lang="en-US" dirty="0"/>
              <a:t>Consider how the activity provided an experience that made you move, connect, think and feel?</a:t>
            </a:r>
          </a:p>
        </p:txBody>
      </p:sp>
      <p:sp>
        <p:nvSpPr>
          <p:cNvPr id="4" name="Slide Number Placeholder 3"/>
          <p:cNvSpPr>
            <a:spLocks noGrp="1"/>
          </p:cNvSpPr>
          <p:nvPr>
            <p:ph type="sldNum" sz="quarter" idx="5"/>
          </p:nvPr>
        </p:nvSpPr>
        <p:spPr/>
        <p:txBody>
          <a:bodyPr/>
          <a:lstStyle/>
          <a:p>
            <a:fld id="{4501A0F1-6387-944A-8EDE-D156E59E7AFE}" type="slidenum">
              <a:rPr lang="en-US" smtClean="0"/>
              <a:t>37</a:t>
            </a:fld>
            <a:endParaRPr lang="en-US"/>
          </a:p>
        </p:txBody>
      </p:sp>
    </p:spTree>
    <p:extLst>
      <p:ext uri="{BB962C8B-B14F-4D97-AF65-F5344CB8AC3E}">
        <p14:creationId xmlns:p14="http://schemas.microsoft.com/office/powerpoint/2010/main" val="3583875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Task Input: </a:t>
            </a:r>
            <a:r>
              <a:rPr lang="en-US" b="0" dirty="0"/>
              <a:t>Reflect on the new experience and then consider learnings and relevance within your role.</a:t>
            </a:r>
          </a:p>
        </p:txBody>
      </p:sp>
      <p:sp>
        <p:nvSpPr>
          <p:cNvPr id="4" name="Slide Number Placeholder 3"/>
          <p:cNvSpPr>
            <a:spLocks noGrp="1"/>
          </p:cNvSpPr>
          <p:nvPr>
            <p:ph type="sldNum" sz="quarter" idx="5"/>
          </p:nvPr>
        </p:nvSpPr>
        <p:spPr/>
        <p:txBody>
          <a:bodyPr/>
          <a:lstStyle/>
          <a:p>
            <a:fld id="{4501A0F1-6387-944A-8EDE-D156E59E7AFE}" type="slidenum">
              <a:rPr lang="en-US" smtClean="0"/>
              <a:t>38</a:t>
            </a:fld>
            <a:endParaRPr lang="en-US"/>
          </a:p>
        </p:txBody>
      </p:sp>
    </p:spTree>
    <p:extLst>
      <p:ext uri="{BB962C8B-B14F-4D97-AF65-F5344CB8AC3E}">
        <p14:creationId xmlns:p14="http://schemas.microsoft.com/office/powerpoint/2010/main" val="605017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toolkit aims align with the Sport England convened positive experience collective objectives. </a:t>
            </a:r>
          </a:p>
          <a:p>
            <a:endParaRPr lang="en-GB" dirty="0"/>
          </a:p>
          <a:p>
            <a:r>
              <a:rPr lang="en-GB" dirty="0"/>
              <a:t>We want to:</a:t>
            </a:r>
          </a:p>
          <a:p>
            <a:pPr marL="171450" indent="-171450">
              <a:buFontTx/>
              <a:buChar char="-"/>
            </a:pPr>
            <a:r>
              <a:rPr lang="en-GB" dirty="0"/>
              <a:t>continue to build consistent knowledge and understanding of the concept of physical literacy</a:t>
            </a:r>
          </a:p>
          <a:p>
            <a:pPr marL="171450" indent="-171450">
              <a:buFontTx/>
              <a:buChar char="-"/>
            </a:pPr>
            <a:r>
              <a:rPr lang="en-GB" dirty="0"/>
              <a:t>increase advocates for the concept and physical literacy informed practice that ripples the messaging and approaches across the sector and wider system</a:t>
            </a:r>
          </a:p>
          <a:p>
            <a:pPr marL="171450" indent="-171450">
              <a:buFontTx/>
              <a:buChar char="-"/>
            </a:pPr>
            <a:r>
              <a:rPr lang="en-GB" dirty="0"/>
              <a:t>Foster collaboration in creating positive experiences </a:t>
            </a:r>
          </a:p>
          <a:p>
            <a:pPr marL="171450" indent="-171450">
              <a:buFontTx/>
              <a:buChar char="-"/>
            </a:pPr>
            <a:r>
              <a:rPr lang="en-GB" dirty="0"/>
              <a:t>Increase examples of good practice </a:t>
            </a:r>
          </a:p>
          <a:p>
            <a:pPr marL="171450" indent="-171450">
              <a:buFontTx/>
              <a:buChar char="-"/>
            </a:pPr>
            <a:endParaRPr lang="en-GB" dirty="0"/>
          </a:p>
          <a:p>
            <a:endParaRPr lang="en-US" dirty="0"/>
          </a:p>
        </p:txBody>
      </p:sp>
      <p:sp>
        <p:nvSpPr>
          <p:cNvPr id="4" name="Slide Number Placeholder 3"/>
          <p:cNvSpPr>
            <a:spLocks noGrp="1"/>
          </p:cNvSpPr>
          <p:nvPr>
            <p:ph type="sldNum" sz="quarter" idx="5"/>
          </p:nvPr>
        </p:nvSpPr>
        <p:spPr/>
        <p:txBody>
          <a:bodyPr/>
          <a:lstStyle/>
          <a:p>
            <a:fld id="{4501A0F1-6387-944A-8EDE-D156E59E7AFE}" type="slidenum">
              <a:rPr lang="en-US" smtClean="0"/>
              <a:t>4</a:t>
            </a:fld>
            <a:endParaRPr lang="en-US"/>
          </a:p>
        </p:txBody>
      </p:sp>
    </p:spTree>
    <p:extLst>
      <p:ext uri="{BB962C8B-B14F-4D97-AF65-F5344CB8AC3E}">
        <p14:creationId xmlns:p14="http://schemas.microsoft.com/office/powerpoint/2010/main" val="85148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toolkit is structured around the following framework:</a:t>
            </a:r>
          </a:p>
          <a:p>
            <a:endParaRPr lang="en-GB" dirty="0"/>
          </a:p>
          <a:p>
            <a:r>
              <a:rPr lang="en-GB" dirty="0"/>
              <a:t>Ignite: building knowledge and understanding by getting personal with our own relationship with movement </a:t>
            </a:r>
          </a:p>
          <a:p>
            <a:r>
              <a:rPr lang="en-GB" dirty="0"/>
              <a:t>Unite: evolve understanding to action considering approaches, frameworks and principles that empower the workforce and unite our efforts for consistency of policy and practice</a:t>
            </a:r>
          </a:p>
          <a:p>
            <a:r>
              <a:rPr lang="en-GB" dirty="0"/>
              <a:t>Excite: showcase examples of good practice to continue to empower others to be part of the movement and the advocacy </a:t>
            </a:r>
          </a:p>
          <a:p>
            <a:pPr marL="0" indent="0">
              <a:buFontTx/>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Knowing your audience for any delivery and messaging opportunities is key- there will be those who are new to physical literacy, those who think they understand the concept but may have some misconceptions and those who get it- hence the framework provides you with a range of tasks and content to meet the audience where they are- we would always advise starting with ‘ignite’ to build greater depth of understanding from there. </a:t>
            </a:r>
          </a:p>
          <a:p>
            <a:endParaRPr lang="en-US" dirty="0"/>
          </a:p>
        </p:txBody>
      </p:sp>
      <p:sp>
        <p:nvSpPr>
          <p:cNvPr id="4" name="Slide Number Placeholder 3"/>
          <p:cNvSpPr>
            <a:spLocks noGrp="1"/>
          </p:cNvSpPr>
          <p:nvPr>
            <p:ph type="sldNum" sz="quarter" idx="5"/>
          </p:nvPr>
        </p:nvSpPr>
        <p:spPr/>
        <p:txBody>
          <a:bodyPr/>
          <a:lstStyle/>
          <a:p>
            <a:fld id="{4501A0F1-6387-944A-8EDE-D156E59E7AFE}" type="slidenum">
              <a:rPr lang="en-US" smtClean="0"/>
              <a:t>5</a:t>
            </a:fld>
            <a:endParaRPr lang="en-US"/>
          </a:p>
        </p:txBody>
      </p:sp>
    </p:spTree>
    <p:extLst>
      <p:ext uri="{BB962C8B-B14F-4D97-AF65-F5344CB8AC3E}">
        <p14:creationId xmlns:p14="http://schemas.microsoft.com/office/powerpoint/2010/main" val="1028064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solidFill>
                  <a:schemeClr val="bg1"/>
                </a:solidFill>
              </a:rPr>
              <a:t>Ignite section guidance</a:t>
            </a:r>
          </a:p>
          <a:p>
            <a:pPr marL="171450" indent="-171450">
              <a:buFont typeface="Arial" panose="020B0604020202020204" pitchFamily="34" charset="0"/>
              <a:buChar char="•"/>
            </a:pPr>
            <a:r>
              <a:rPr lang="en-GB" sz="1200" dirty="0">
                <a:solidFill>
                  <a:schemeClr val="bg1"/>
                </a:solidFill>
              </a:rPr>
              <a:t>The tasks can be used as part of staff meetings, training and workforce development.</a:t>
            </a:r>
          </a:p>
          <a:p>
            <a:pPr marL="285750" indent="-285750">
              <a:buFont typeface="Arial" panose="020B0604020202020204" pitchFamily="34" charset="0"/>
              <a:buChar char="•"/>
            </a:pPr>
            <a:r>
              <a:rPr lang="en-GB" sz="1200" dirty="0">
                <a:solidFill>
                  <a:schemeClr val="bg1"/>
                </a:solidFill>
              </a:rPr>
              <a:t>They are intentionally short, snappy and interactive to introduce easily as stand-alone tasks or to build into existing content and messaging.</a:t>
            </a:r>
          </a:p>
          <a:p>
            <a:pPr marL="285750" indent="-285750">
              <a:buFont typeface="Arial" panose="020B0604020202020204" pitchFamily="34" charset="0"/>
              <a:buChar char="•"/>
            </a:pPr>
            <a:r>
              <a:rPr lang="en-GB" sz="1200" dirty="0">
                <a:solidFill>
                  <a:schemeClr val="bg1"/>
                </a:solidFill>
              </a:rPr>
              <a:t>We have not prescribed set timings to the tasks- some can build and progress, some will be led by discussions. They are intentionally flexible </a:t>
            </a:r>
          </a:p>
          <a:p>
            <a:pPr marL="285750" indent="-285750">
              <a:buFont typeface="Arial" panose="020B0604020202020204" pitchFamily="34" charset="0"/>
              <a:buChar char="•"/>
            </a:pPr>
            <a:r>
              <a:rPr lang="en-GB" sz="1200" dirty="0">
                <a:solidFill>
                  <a:schemeClr val="bg1"/>
                </a:solidFill>
              </a:rPr>
              <a:t>In power point format, they can be lifted directly into your own power point materials</a:t>
            </a:r>
          </a:p>
          <a:p>
            <a:pPr marL="285750" indent="-285750">
              <a:buFont typeface="Arial" panose="020B0604020202020204" pitchFamily="34" charset="0"/>
              <a:buChar char="•"/>
            </a:pPr>
            <a:r>
              <a:rPr lang="en-GB" sz="1200" dirty="0">
                <a:solidFill>
                  <a:schemeClr val="bg1"/>
                </a:solidFill>
              </a:rPr>
              <a:t>The content can be edited and adapted accordingly but we would recommend only small changes e.g. change of images specific to your audience or organisational branding, rather than a lot of changes that could take away from the intent of the tasks.</a:t>
            </a:r>
          </a:p>
          <a:p>
            <a:pPr marL="285750" indent="-285750">
              <a:buFont typeface="Arial" panose="020B0604020202020204" pitchFamily="34" charset="0"/>
              <a:buChar char="•"/>
            </a:pPr>
            <a:r>
              <a:rPr lang="en-GB" sz="1200" dirty="0">
                <a:solidFill>
                  <a:schemeClr val="bg1"/>
                </a:solidFill>
              </a:rPr>
              <a:t>We ask that where possible the school sport and activity sector partnership branding is retained, or at least reference (through links to the website) to the partnership and this toolkit be  included as part of your use of the tasks</a:t>
            </a:r>
          </a:p>
          <a:p>
            <a:pPr marL="285750" indent="-285750">
              <a:buFont typeface="Arial" panose="020B0604020202020204" pitchFamily="34" charset="0"/>
              <a:buChar char="•"/>
            </a:pPr>
            <a:r>
              <a:rPr lang="en-GB" sz="1200" dirty="0">
                <a:solidFill>
                  <a:schemeClr val="bg1"/>
                </a:solidFill>
              </a:rPr>
              <a:t>The tasks can be used with a range of audiences, from senior leaders to practitioners, with set teams, whole organisational/school staff and possibly even adapted for young people.</a:t>
            </a:r>
          </a:p>
          <a:p>
            <a:pPr marL="285750" indent="-285750">
              <a:buFont typeface="Arial" panose="020B0604020202020204" pitchFamily="34" charset="0"/>
              <a:buChar char="•"/>
            </a:pPr>
            <a:r>
              <a:rPr lang="en-GB" sz="1200" dirty="0">
                <a:solidFill>
                  <a:schemeClr val="bg1"/>
                </a:solidFill>
              </a:rPr>
              <a:t>The tasks are intentionally personal to connect the audience with their own relationship with movement, physical activity and sport, before considering what it means within their professional role. Please embrace this while also being mindful of creating a safe space for people who may not have had such a positive relationship. </a:t>
            </a:r>
          </a:p>
          <a:p>
            <a:pPr marL="285750" indent="-285750">
              <a:buFont typeface="Arial" panose="020B0604020202020204" pitchFamily="34" charset="0"/>
              <a:buChar char="•"/>
            </a:pPr>
            <a:r>
              <a:rPr lang="en-GB" sz="1200" dirty="0">
                <a:solidFill>
                  <a:schemeClr val="bg1"/>
                </a:solidFill>
              </a:rPr>
              <a:t>Following the task(s) you may wish to include and reference the Sport England Physical Literacy consensus statement materials https://www.sportengland.org/news-and-inspiration/physical-literacy-consensus-statement-england-published </a:t>
            </a:r>
          </a:p>
          <a:p>
            <a:endParaRPr lang="en-US" dirty="0"/>
          </a:p>
        </p:txBody>
      </p:sp>
      <p:sp>
        <p:nvSpPr>
          <p:cNvPr id="4" name="Slide Number Placeholder 3"/>
          <p:cNvSpPr>
            <a:spLocks noGrp="1"/>
          </p:cNvSpPr>
          <p:nvPr>
            <p:ph type="sldNum" sz="quarter" idx="5"/>
          </p:nvPr>
        </p:nvSpPr>
        <p:spPr/>
        <p:txBody>
          <a:bodyPr/>
          <a:lstStyle/>
          <a:p>
            <a:fld id="{4501A0F1-6387-944A-8EDE-D156E59E7AFE}" type="slidenum">
              <a:rPr lang="en-US" smtClean="0"/>
              <a:t>6</a:t>
            </a:fld>
            <a:endParaRPr lang="en-US"/>
          </a:p>
        </p:txBody>
      </p:sp>
    </p:spTree>
    <p:extLst>
      <p:ext uri="{BB962C8B-B14F-4D97-AF65-F5344CB8AC3E}">
        <p14:creationId xmlns:p14="http://schemas.microsoft.com/office/powerpoint/2010/main" val="339754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28514-4F1D-3479-F420-5E1471586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08239-E903-1884-3F77-82A531CB4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0652E-DB3A-FBE7-C00E-32720E3645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first task asks participants to reflect on their relationship with movement from their earliest memory to the present day-considering how their relationship has changed over time. The task builds and progresses, building knowledge of physical literacy in stages- you can do all components, focus more on one or pick and choose.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task(s) will stimulate reflection and conversation and really showcases all aspects of what physical literacy is.  </a:t>
            </a:r>
          </a:p>
          <a:p>
            <a:pPr marL="0" indent="0">
              <a:buFontTx/>
              <a:buNone/>
            </a:pPr>
            <a:endParaRPr lang="en-US" dirty="0"/>
          </a:p>
          <a:p>
            <a:pPr marL="171450" indent="-171450">
              <a:buFontTx/>
              <a:buChar char="-"/>
            </a:pPr>
            <a:r>
              <a:rPr lang="en-US" dirty="0"/>
              <a:t>It supports people to understand that physical literacy is complex, it ebbs and flows and is always in flux (as is the natures of a relationship). </a:t>
            </a:r>
          </a:p>
          <a:p>
            <a:pPr marL="171450" indent="-171450">
              <a:buFontTx/>
              <a:buChar char="-"/>
            </a:pPr>
            <a:r>
              <a:rPr lang="en-US" dirty="0"/>
              <a:t>It highlights how the  journey is unique to each of us,</a:t>
            </a:r>
          </a:p>
          <a:p>
            <a:pPr marL="171450" indent="-171450">
              <a:buFontTx/>
              <a:buChar char="-"/>
            </a:pPr>
            <a:r>
              <a:rPr lang="en-US" dirty="0"/>
              <a:t>It spotlights factors that affect our relationship </a:t>
            </a:r>
          </a:p>
          <a:p>
            <a:pPr marL="171450" indent="-171450">
              <a:buFontTx/>
              <a:buChar char="-"/>
            </a:pPr>
            <a:r>
              <a:rPr lang="en-US" dirty="0"/>
              <a:t>It delves into experiences and what stands out to individuals in terms of how the activity makes them move, think, feel and connect </a:t>
            </a:r>
          </a:p>
          <a:p>
            <a:pPr marL="171450" indent="-171450">
              <a:buFontTx/>
              <a:buChar char="-"/>
            </a:pPr>
            <a:r>
              <a:rPr lang="en-US" dirty="0"/>
              <a:t>It explores the importance of skill, competencies and capabilities in relation to a positive relationship</a:t>
            </a:r>
          </a:p>
          <a:p>
            <a:pPr marL="171450" indent="-171450">
              <a:buFontTx/>
              <a:buChar char="-"/>
            </a:pPr>
            <a:r>
              <a:rPr lang="en-US" dirty="0"/>
              <a:t>It encourages understanding of what people enjoy, find meaning and value in</a:t>
            </a:r>
          </a:p>
          <a:p>
            <a:pPr marL="0" indent="0">
              <a:buFontTx/>
              <a:buNone/>
            </a:pPr>
            <a:endParaRPr lang="en-US" dirty="0"/>
          </a:p>
          <a:p>
            <a:pPr marL="0" indent="0">
              <a:buFontTx/>
              <a:buNone/>
            </a:pPr>
            <a:endParaRPr lang="en-US" dirty="0"/>
          </a:p>
        </p:txBody>
      </p:sp>
      <p:sp>
        <p:nvSpPr>
          <p:cNvPr id="4" name="Slide Number Placeholder 3">
            <a:extLst>
              <a:ext uri="{FF2B5EF4-FFF2-40B4-BE49-F238E27FC236}">
                <a16:creationId xmlns:a16="http://schemas.microsoft.com/office/drawing/2014/main" id="{5161500A-F6B8-B218-4E65-F8199F3E96EC}"/>
              </a:ext>
            </a:extLst>
          </p:cNvPr>
          <p:cNvSpPr>
            <a:spLocks noGrp="1"/>
          </p:cNvSpPr>
          <p:nvPr>
            <p:ph type="sldNum" sz="quarter" idx="5"/>
          </p:nvPr>
        </p:nvSpPr>
        <p:spPr/>
        <p:txBody>
          <a:bodyPr/>
          <a:lstStyle/>
          <a:p>
            <a:fld id="{4501A0F1-6387-944A-8EDE-D156E59E7AFE}" type="slidenum">
              <a:rPr lang="en-US" smtClean="0"/>
              <a:t>7</a:t>
            </a:fld>
            <a:endParaRPr lang="en-US"/>
          </a:p>
        </p:txBody>
      </p:sp>
    </p:spTree>
    <p:extLst>
      <p:ext uri="{BB962C8B-B14F-4D97-AF65-F5344CB8AC3E}">
        <p14:creationId xmlns:p14="http://schemas.microsoft.com/office/powerpoint/2010/main" val="1222756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930E9-7DFB-3CD8-9CF1-60D544A2A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CA726-475C-8402-23DE-A970D84CC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6B097-B80D-AD41-C00F-8256DC766E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3F9B30-8329-C35E-AD20-E69F1DC4A042}"/>
              </a:ext>
            </a:extLst>
          </p:cNvPr>
          <p:cNvSpPr>
            <a:spLocks noGrp="1"/>
          </p:cNvSpPr>
          <p:nvPr>
            <p:ph type="sldNum" sz="quarter" idx="5"/>
          </p:nvPr>
        </p:nvSpPr>
        <p:spPr/>
        <p:txBody>
          <a:bodyPr/>
          <a:lstStyle/>
          <a:p>
            <a:fld id="{4501A0F1-6387-944A-8EDE-D156E59E7AFE}" type="slidenum">
              <a:rPr lang="en-US" smtClean="0"/>
              <a:t>8</a:t>
            </a:fld>
            <a:endParaRPr lang="en-US"/>
          </a:p>
        </p:txBody>
      </p:sp>
    </p:spTree>
    <p:extLst>
      <p:ext uri="{BB962C8B-B14F-4D97-AF65-F5344CB8AC3E}">
        <p14:creationId xmlns:p14="http://schemas.microsoft.com/office/powerpoint/2010/main" val="983457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EBFAA-2CAC-F1AC-89E8-F6827A5EC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3BCE7-B74F-CA72-E383-1DA6E9B43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FA42D-9268-4716-425A-D50058C4E1A5}"/>
              </a:ext>
            </a:extLst>
          </p:cNvPr>
          <p:cNvSpPr>
            <a:spLocks noGrp="1"/>
          </p:cNvSpPr>
          <p:nvPr>
            <p:ph type="body" idx="1"/>
          </p:nvPr>
        </p:nvSpPr>
        <p:spPr/>
        <p:txBody>
          <a:bodyPr/>
          <a:lstStyle/>
          <a:p>
            <a:r>
              <a:rPr lang="en-GB" b="1" dirty="0"/>
              <a:t>Task input: </a:t>
            </a:r>
            <a:r>
              <a:rPr lang="en-GB" dirty="0"/>
              <a:t>We’re going to take some time to personally reflect on our own relationship/engagement with Physical Activity across our life so far</a:t>
            </a:r>
          </a:p>
          <a:p>
            <a:endParaRPr lang="en-GB" dirty="0"/>
          </a:p>
          <a:p>
            <a:r>
              <a:rPr lang="en-GB" dirty="0"/>
              <a:t>On a piece of paper draw the following axis and map out what your relationship/engagement with Physical Activity has looked like across your life.</a:t>
            </a:r>
          </a:p>
          <a:p>
            <a:r>
              <a:rPr lang="en-GB" dirty="0"/>
              <a:t>This can be done individually, or in groups on one large piece of paper with all using a different colour to draw their line of engagement.</a:t>
            </a:r>
          </a:p>
          <a:p>
            <a:endParaRPr lang="en-GB" dirty="0"/>
          </a:p>
          <a:p>
            <a:r>
              <a:rPr lang="en-GB" dirty="0"/>
              <a:t>Add comments, reflections on what was happening at some of the highs and lows</a:t>
            </a:r>
          </a:p>
          <a:p>
            <a:endParaRPr lang="en-GB" dirty="0"/>
          </a:p>
          <a:p>
            <a:endParaRPr lang="en-US" dirty="0"/>
          </a:p>
        </p:txBody>
      </p:sp>
      <p:sp>
        <p:nvSpPr>
          <p:cNvPr id="4" name="Slide Number Placeholder 3">
            <a:extLst>
              <a:ext uri="{FF2B5EF4-FFF2-40B4-BE49-F238E27FC236}">
                <a16:creationId xmlns:a16="http://schemas.microsoft.com/office/drawing/2014/main" id="{8D7FC6D6-D70E-B9DE-5132-98737DDA0D82}"/>
              </a:ext>
            </a:extLst>
          </p:cNvPr>
          <p:cNvSpPr>
            <a:spLocks noGrp="1"/>
          </p:cNvSpPr>
          <p:nvPr>
            <p:ph type="sldNum" sz="quarter" idx="5"/>
          </p:nvPr>
        </p:nvSpPr>
        <p:spPr/>
        <p:txBody>
          <a:bodyPr/>
          <a:lstStyle/>
          <a:p>
            <a:fld id="{4501A0F1-6387-944A-8EDE-D156E59E7AFE}" type="slidenum">
              <a:rPr lang="en-US" smtClean="0"/>
              <a:t>9</a:t>
            </a:fld>
            <a:endParaRPr lang="en-US"/>
          </a:p>
        </p:txBody>
      </p:sp>
    </p:spTree>
    <p:extLst>
      <p:ext uri="{BB962C8B-B14F-4D97-AF65-F5344CB8AC3E}">
        <p14:creationId xmlns:p14="http://schemas.microsoft.com/office/powerpoint/2010/main" val="53269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2B17BD-68D3-514F-ABF1-840D43ACAF6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75135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09158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86256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3112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B17BD-68D3-514F-ABF1-840D43ACAF6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67692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B17BD-68D3-514F-ABF1-840D43ACAF6F}"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209238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B17BD-68D3-514F-ABF1-840D43ACAF6F}"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5052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B17BD-68D3-514F-ABF1-840D43ACAF6F}"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405996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B17BD-68D3-514F-ABF1-840D43ACAF6F}"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816120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34527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37646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B17BD-68D3-514F-ABF1-840D43ACAF6F}"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F06B1-8598-804A-8861-32FAC6A5F10B}" type="slidenum">
              <a:rPr lang="en-US" smtClean="0"/>
              <a:t>‹#›</a:t>
            </a:fld>
            <a:endParaRPr lang="en-US"/>
          </a:p>
        </p:txBody>
      </p:sp>
    </p:spTree>
    <p:extLst>
      <p:ext uri="{BB962C8B-B14F-4D97-AF65-F5344CB8AC3E}">
        <p14:creationId xmlns:p14="http://schemas.microsoft.com/office/powerpoint/2010/main" val="1183667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7E2998-E696-FC4E-9777-A4740CA16B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6425AEA-DD8A-C44A-BAEA-A491147B9950}"/>
              </a:ext>
            </a:extLst>
          </p:cNvPr>
          <p:cNvSpPr txBox="1">
            <a:spLocks/>
          </p:cNvSpPr>
          <p:nvPr/>
        </p:nvSpPr>
        <p:spPr bwMode="auto">
          <a:xfrm>
            <a:off x="491517" y="2918704"/>
            <a:ext cx="11212206" cy="1015663"/>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6000" b="1" dirty="0">
                <a:solidFill>
                  <a:schemeClr val="bg1"/>
                </a:solidFill>
                <a:latin typeface="Arial"/>
                <a:ea typeface="ＭＳ Ｐゴシック"/>
                <a:cs typeface="Arial"/>
              </a:rPr>
              <a:t>Physical Literacy Toolkit</a:t>
            </a:r>
            <a:endParaRPr lang="en-GB" sz="6000" b="1" dirty="0">
              <a:solidFill>
                <a:schemeClr val="bg1"/>
              </a:solidFill>
              <a:cs typeface="Arial" charset="0"/>
            </a:endParaRPr>
          </a:p>
        </p:txBody>
      </p:sp>
    </p:spTree>
    <p:extLst>
      <p:ext uri="{BB962C8B-B14F-4D97-AF65-F5344CB8AC3E}">
        <p14:creationId xmlns:p14="http://schemas.microsoft.com/office/powerpoint/2010/main" val="3308217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7C84-ACCB-6663-127A-8BDAC4D750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D6429F3A-EAB4-48CF-9E78-7235A2411879}"/>
              </a:ext>
            </a:extLst>
          </p:cNvPr>
          <p:cNvSpPr txBox="1">
            <a:spLocks noGrp="1" noRot="1" noMove="1" noResize="1" noEditPoints="1" noAdjustHandles="1" noChangeArrowheads="1" noChangeShapeType="1"/>
          </p:cNvSpPr>
          <p:nvPr>
            <p:ph type="title" idx="4294967295"/>
          </p:nvPr>
        </p:nvSpPr>
        <p:spPr bwMode="auto">
          <a:xfrm>
            <a:off x="298477" y="419344"/>
            <a:ext cx="1121220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31C79"/>
                </a:solidFill>
                <a:effectLst/>
                <a:uLnTx/>
                <a:uFillTx/>
                <a:latin typeface="Arial" charset="0"/>
                <a:ea typeface="ＭＳ Ｐゴシック" charset="0"/>
                <a:cs typeface="Arial" charset="0"/>
              </a:rPr>
              <a:t>Reflect and discuss</a:t>
            </a:r>
            <a:endParaRPr kumimoji="0" lang="en-US" sz="2800" b="0" i="0" u="none" strike="noStrike" kern="1200" cap="none" spc="0" normalizeH="0" baseline="0" noProof="0" dirty="0">
              <a:ln>
                <a:noFill/>
              </a:ln>
              <a:solidFill>
                <a:srgbClr val="E31C79"/>
              </a:solidFill>
              <a:effectLst/>
              <a:uLnTx/>
              <a:uFillTx/>
              <a:latin typeface="Arial" charset="0"/>
              <a:ea typeface="ＭＳ Ｐゴシック" charset="0"/>
              <a:cs typeface="Arial" charset="0"/>
            </a:endParaRPr>
          </a:p>
        </p:txBody>
      </p:sp>
      <p:sp>
        <p:nvSpPr>
          <p:cNvPr id="2" name="TextBox 1">
            <a:extLst>
              <a:ext uri="{FF2B5EF4-FFF2-40B4-BE49-F238E27FC236}">
                <a16:creationId xmlns:a16="http://schemas.microsoft.com/office/drawing/2014/main" id="{7FB02645-8F98-D5C2-4ADD-EC49D9B3D3B0}"/>
              </a:ext>
            </a:extLst>
          </p:cNvPr>
          <p:cNvSpPr txBox="1">
            <a:spLocks/>
          </p:cNvSpPr>
          <p:nvPr/>
        </p:nvSpPr>
        <p:spPr bwMode="auto">
          <a:xfrm>
            <a:off x="298477" y="1545301"/>
            <a:ext cx="10895549"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Arial" panose="020B0604020202020204" pitchFamily="34" charset="0"/>
              <a:buChar char="•"/>
            </a:pPr>
            <a:r>
              <a:rPr lang="en-US" sz="2800" dirty="0">
                <a:solidFill>
                  <a:srgbClr val="00464F"/>
                </a:solidFill>
                <a:cs typeface="Arial" charset="0"/>
              </a:rPr>
              <a:t>When have you had a positive relationship, sustained engagement with physical activity? Why was this?</a:t>
            </a:r>
          </a:p>
          <a:p>
            <a:pPr marL="457200" indent="-457200" eaLnBrk="1" hangingPunct="1">
              <a:buFont typeface="Arial" panose="020B0604020202020204" pitchFamily="34" charset="0"/>
              <a:buChar char="•"/>
            </a:pPr>
            <a:endParaRPr lang="en-US" sz="2800" dirty="0">
              <a:solidFill>
                <a:srgbClr val="00464F"/>
              </a:solidFill>
              <a:cs typeface="Arial" charset="0"/>
            </a:endParaRPr>
          </a:p>
          <a:p>
            <a:pPr marL="457200" indent="-457200" eaLnBrk="1" hangingPunct="1">
              <a:buFont typeface="Arial" panose="020B0604020202020204" pitchFamily="34" charset="0"/>
              <a:buChar char="•"/>
            </a:pPr>
            <a:r>
              <a:rPr lang="en-US" sz="2800" dirty="0">
                <a:solidFill>
                  <a:srgbClr val="00464F"/>
                </a:solidFill>
                <a:cs typeface="Arial" charset="0"/>
              </a:rPr>
              <a:t>When have you been disengaged with physical activity? Why was this?</a:t>
            </a:r>
          </a:p>
          <a:p>
            <a:pPr marL="457200" indent="-457200" eaLnBrk="1" hangingPunct="1">
              <a:buFont typeface="Arial" panose="020B0604020202020204" pitchFamily="34" charset="0"/>
              <a:buChar char="•"/>
            </a:pPr>
            <a:endParaRPr lang="en-US" sz="2800" dirty="0">
              <a:solidFill>
                <a:srgbClr val="00464F"/>
              </a:solidFill>
              <a:cs typeface="Arial" charset="0"/>
            </a:endParaRPr>
          </a:p>
          <a:p>
            <a:pPr marL="457200" indent="-457200" eaLnBrk="1" hangingPunct="1">
              <a:buFont typeface="Arial" panose="020B0604020202020204" pitchFamily="34" charset="0"/>
              <a:buChar char="•"/>
            </a:pPr>
            <a:r>
              <a:rPr lang="en-US" sz="2800" dirty="0">
                <a:solidFill>
                  <a:srgbClr val="00464F"/>
                </a:solidFill>
                <a:cs typeface="Arial" charset="0"/>
              </a:rPr>
              <a:t>How has your relationship with physical activity changed over time?</a:t>
            </a:r>
          </a:p>
        </p:txBody>
      </p:sp>
    </p:spTree>
    <p:extLst>
      <p:ext uri="{BB962C8B-B14F-4D97-AF65-F5344CB8AC3E}">
        <p14:creationId xmlns:p14="http://schemas.microsoft.com/office/powerpoint/2010/main" val="2538657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95266B-DB92-91D7-9FD3-158753E22274}"/>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A7E261-7212-D8AF-C6BD-A05245C201B4}"/>
              </a:ext>
            </a:extLst>
          </p:cNvPr>
          <p:cNvSpPr>
            <a:spLocks noGrp="1"/>
          </p:cNvSpPr>
          <p:nvPr>
            <p:ph type="title"/>
          </p:nvPr>
        </p:nvSpPr>
        <p:spPr>
          <a:xfrm>
            <a:off x="838200" y="108821"/>
            <a:ext cx="10515600" cy="1325563"/>
          </a:xfrm>
        </p:spPr>
        <p:txBody>
          <a:bodyPr>
            <a:normAutofit/>
          </a:bodyPr>
          <a:lstStyle/>
          <a:p>
            <a:r>
              <a:rPr lang="en-GB" sz="4800" b="1" dirty="0">
                <a:solidFill>
                  <a:srgbClr val="E31C79"/>
                </a:solidFill>
                <a:latin typeface="Arial" panose="020B0604020202020204" pitchFamily="34" charset="0"/>
                <a:cs typeface="Arial" panose="020B0604020202020204" pitchFamily="34" charset="0"/>
              </a:rPr>
              <a:t>Learning and development</a:t>
            </a:r>
          </a:p>
        </p:txBody>
      </p:sp>
      <p:sp>
        <p:nvSpPr>
          <p:cNvPr id="3" name="Content Placeholder 2">
            <a:extLst>
              <a:ext uri="{FF2B5EF4-FFF2-40B4-BE49-F238E27FC236}">
                <a16:creationId xmlns:a16="http://schemas.microsoft.com/office/drawing/2014/main" id="{9BE1A779-C7A7-187E-A140-821FEF01C999}"/>
              </a:ext>
            </a:extLst>
          </p:cNvPr>
          <p:cNvSpPr>
            <a:spLocks noGrp="1"/>
          </p:cNvSpPr>
          <p:nvPr>
            <p:ph idx="1"/>
          </p:nvPr>
        </p:nvSpPr>
        <p:spPr>
          <a:xfrm>
            <a:off x="838200" y="1543204"/>
            <a:ext cx="10515600" cy="4351338"/>
          </a:xfrm>
        </p:spPr>
        <p:txBody>
          <a:bodyPr>
            <a:normAutofit/>
          </a:bodyPr>
          <a:lstStyle/>
          <a:p>
            <a:pPr marL="0" indent="0">
              <a:buNone/>
            </a:pPr>
            <a:r>
              <a:rPr lang="en-GB" dirty="0">
                <a:latin typeface="Arial" panose="020B0604020202020204" pitchFamily="34" charset="0"/>
                <a:ea typeface="Aptos" panose="020B0004020202020204" pitchFamily="34" charset="0"/>
                <a:cs typeface="Arial" panose="020B0604020202020204" pitchFamily="34" charset="0"/>
              </a:rPr>
              <a:t>W</a:t>
            </a:r>
            <a:r>
              <a:rPr lang="en-GB" dirty="0">
                <a:effectLst/>
                <a:latin typeface="Arial" panose="020B0604020202020204" pitchFamily="34" charset="0"/>
                <a:ea typeface="Aptos" panose="020B0004020202020204" pitchFamily="34" charset="0"/>
                <a:cs typeface="Arial" panose="020B0604020202020204" pitchFamily="34" charset="0"/>
              </a:rPr>
              <a:t>rite down the </a:t>
            </a:r>
            <a:r>
              <a:rPr lang="en-GB" b="1" dirty="0">
                <a:solidFill>
                  <a:srgbClr val="E31C79"/>
                </a:solidFill>
                <a:effectLst/>
                <a:latin typeface="Arial" panose="020B0604020202020204" pitchFamily="34" charset="0"/>
                <a:ea typeface="Aptos" panose="020B0004020202020204" pitchFamily="34" charset="0"/>
                <a:cs typeface="Arial" panose="020B0604020202020204" pitchFamily="34" charset="0"/>
              </a:rPr>
              <a:t>skills</a:t>
            </a:r>
            <a:r>
              <a:rPr lang="en-GB" dirty="0">
                <a:solidFill>
                  <a:srgbClr val="E31C79"/>
                </a:solidFill>
                <a:effectLst/>
                <a:latin typeface="Arial" panose="020B0604020202020204" pitchFamily="34" charset="0"/>
                <a:ea typeface="Aptos" panose="020B0004020202020204" pitchFamily="34" charset="0"/>
                <a:cs typeface="Arial" panose="020B0604020202020204" pitchFamily="34" charset="0"/>
              </a:rPr>
              <a:t>, </a:t>
            </a:r>
            <a:r>
              <a:rPr lang="en-GB" b="1" dirty="0">
                <a:solidFill>
                  <a:srgbClr val="E31C79"/>
                </a:solidFill>
                <a:effectLst/>
                <a:latin typeface="Arial" panose="020B0604020202020204" pitchFamily="34" charset="0"/>
                <a:ea typeface="Aptos" panose="020B0004020202020204" pitchFamily="34" charset="0"/>
                <a:cs typeface="Arial" panose="020B0604020202020204" pitchFamily="34" charset="0"/>
              </a:rPr>
              <a:t>competencies</a:t>
            </a:r>
            <a:r>
              <a:rPr lang="en-GB" dirty="0">
                <a:solidFill>
                  <a:srgbClr val="E31C79"/>
                </a:solidFill>
                <a:effectLst/>
                <a:latin typeface="Arial" panose="020B0604020202020204" pitchFamily="34" charset="0"/>
                <a:ea typeface="Aptos" panose="020B0004020202020204" pitchFamily="34" charset="0"/>
                <a:cs typeface="Arial" panose="020B0604020202020204" pitchFamily="34" charset="0"/>
              </a:rPr>
              <a:t> </a:t>
            </a:r>
            <a:r>
              <a:rPr lang="en-GB" dirty="0">
                <a:effectLst/>
                <a:latin typeface="Arial" panose="020B0604020202020204" pitchFamily="34" charset="0"/>
                <a:ea typeface="Aptos" panose="020B0004020202020204" pitchFamily="34" charset="0"/>
                <a:cs typeface="Arial" panose="020B0604020202020204" pitchFamily="34" charset="0"/>
              </a:rPr>
              <a:t>and </a:t>
            </a:r>
            <a:r>
              <a:rPr lang="en-GB" b="1" dirty="0">
                <a:solidFill>
                  <a:srgbClr val="E31C79"/>
                </a:solidFill>
                <a:effectLst/>
                <a:latin typeface="Arial" panose="020B0604020202020204" pitchFamily="34" charset="0"/>
                <a:ea typeface="Aptos" panose="020B0004020202020204" pitchFamily="34" charset="0"/>
                <a:cs typeface="Arial" panose="020B0604020202020204" pitchFamily="34" charset="0"/>
              </a:rPr>
              <a:t>capabilities</a:t>
            </a:r>
            <a:r>
              <a:rPr lang="en-GB" dirty="0">
                <a:effectLst/>
                <a:latin typeface="Arial" panose="020B0604020202020204" pitchFamily="34" charset="0"/>
                <a:ea typeface="Aptos" panose="020B0004020202020204" pitchFamily="34" charset="0"/>
                <a:cs typeface="Arial" panose="020B0604020202020204" pitchFamily="34" charset="0"/>
              </a:rPr>
              <a:t> that have helped you to develop and maintain a positive relationship with movement and physical activity throughout your life. </a:t>
            </a:r>
          </a:p>
          <a:p>
            <a:pPr marL="0" indent="0">
              <a:buNone/>
            </a:pPr>
            <a:endParaRPr lang="en-GB" dirty="0">
              <a:latin typeface="Arial" panose="020B0604020202020204" pitchFamily="34" charset="0"/>
              <a:cs typeface="Arial" panose="020B0604020202020204" pitchFamily="34" charset="0"/>
            </a:endParaRPr>
          </a:p>
          <a:p>
            <a:pPr marL="0" indent="0">
              <a:buNone/>
            </a:pPr>
            <a:r>
              <a:rPr lang="en-GB" b="1" dirty="0">
                <a:solidFill>
                  <a:srgbClr val="E31C79"/>
                </a:solidFill>
                <a:latin typeface="Arial" panose="020B0604020202020204" pitchFamily="34" charset="0"/>
                <a:cs typeface="Arial" panose="020B0604020202020204" pitchFamily="34" charset="0"/>
              </a:rPr>
              <a:t>OR</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Write down the </a:t>
            </a:r>
            <a:r>
              <a:rPr lang="en-GB" b="1" dirty="0">
                <a:solidFill>
                  <a:srgbClr val="E31C79"/>
                </a:solidFill>
                <a:latin typeface="Arial" panose="020B0604020202020204" pitchFamily="34" charset="0"/>
                <a:cs typeface="Arial" panose="020B0604020202020204" pitchFamily="34" charset="0"/>
              </a:rPr>
              <a:t>lacking skills, competencies</a:t>
            </a:r>
            <a:r>
              <a:rPr lang="en-GB" dirty="0">
                <a:latin typeface="Arial" panose="020B0604020202020204" pitchFamily="34" charset="0"/>
                <a:cs typeface="Arial" panose="020B0604020202020204" pitchFamily="34" charset="0"/>
              </a:rPr>
              <a:t> and </a:t>
            </a:r>
            <a:r>
              <a:rPr lang="en-GB" b="1" dirty="0">
                <a:solidFill>
                  <a:srgbClr val="E31C79"/>
                </a:solidFill>
                <a:latin typeface="Arial" panose="020B0604020202020204" pitchFamily="34" charset="0"/>
                <a:cs typeface="Arial" panose="020B0604020202020204" pitchFamily="34" charset="0"/>
              </a:rPr>
              <a:t>capabilities </a:t>
            </a:r>
            <a:r>
              <a:rPr lang="en-GB" dirty="0">
                <a:latin typeface="Arial" panose="020B0604020202020204" pitchFamily="34" charset="0"/>
                <a:cs typeface="Arial" panose="020B0604020202020204" pitchFamily="34" charset="0"/>
              </a:rPr>
              <a:t>that you believe have hindered your relationship with movement and physical activity.</a:t>
            </a:r>
          </a:p>
        </p:txBody>
      </p:sp>
    </p:spTree>
    <p:extLst>
      <p:ext uri="{BB962C8B-B14F-4D97-AF65-F5344CB8AC3E}">
        <p14:creationId xmlns:p14="http://schemas.microsoft.com/office/powerpoint/2010/main" val="3383218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7C84-ACCB-6663-127A-8BDAC4D750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D6429F3A-EAB4-48CF-9E78-7235A2411879}"/>
              </a:ext>
            </a:extLst>
          </p:cNvPr>
          <p:cNvSpPr txBox="1">
            <a:spLocks noGrp="1" noRot="1" noMove="1" noResize="1" noEditPoints="1" noAdjustHandles="1" noChangeArrowheads="1" noChangeShapeType="1"/>
          </p:cNvSpPr>
          <p:nvPr>
            <p:ph type="title" idx="4294967295"/>
          </p:nvPr>
        </p:nvSpPr>
        <p:spPr bwMode="auto">
          <a:xfrm>
            <a:off x="298477" y="419344"/>
            <a:ext cx="1159504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31C79"/>
                </a:solidFill>
                <a:effectLst/>
                <a:uLnTx/>
                <a:uFillTx/>
                <a:latin typeface="Arial" charset="0"/>
                <a:ea typeface="ＭＳ Ｐゴシック" charset="0"/>
                <a:cs typeface="Arial" charset="0"/>
              </a:rPr>
              <a:t>What makes our experiences positive?</a:t>
            </a:r>
            <a:endParaRPr kumimoji="0" lang="en-US" sz="2800" b="0" i="0" u="none" strike="noStrike" kern="1200" cap="none" spc="0" normalizeH="0" baseline="0" noProof="0" dirty="0">
              <a:ln>
                <a:noFill/>
              </a:ln>
              <a:solidFill>
                <a:srgbClr val="E31C79"/>
              </a:solidFill>
              <a:effectLst/>
              <a:uLnTx/>
              <a:uFillTx/>
              <a:latin typeface="Arial" charset="0"/>
              <a:ea typeface="ＭＳ Ｐゴシック" charset="0"/>
              <a:cs typeface="Arial" charset="0"/>
            </a:endParaRPr>
          </a:p>
        </p:txBody>
      </p:sp>
      <p:sp>
        <p:nvSpPr>
          <p:cNvPr id="2" name="TextBox 1">
            <a:extLst>
              <a:ext uri="{FF2B5EF4-FFF2-40B4-BE49-F238E27FC236}">
                <a16:creationId xmlns:a16="http://schemas.microsoft.com/office/drawing/2014/main" id="{7FB02645-8F98-D5C2-4ADD-EC49D9B3D3B0}"/>
              </a:ext>
            </a:extLst>
          </p:cNvPr>
          <p:cNvSpPr txBox="1">
            <a:spLocks/>
          </p:cNvSpPr>
          <p:nvPr/>
        </p:nvSpPr>
        <p:spPr bwMode="auto">
          <a:xfrm>
            <a:off x="298477" y="1545301"/>
            <a:ext cx="1116102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00464F"/>
                </a:solidFill>
                <a:cs typeface="Arial" charset="0"/>
              </a:rPr>
              <a:t>Think of a specific </a:t>
            </a:r>
            <a:r>
              <a:rPr lang="en-US" sz="2800" b="1" dirty="0">
                <a:solidFill>
                  <a:srgbClr val="00464F"/>
                </a:solidFill>
                <a:cs typeface="Arial" charset="0"/>
              </a:rPr>
              <a:t>positive</a:t>
            </a:r>
            <a:r>
              <a:rPr lang="en-US" sz="2800" dirty="0">
                <a:solidFill>
                  <a:srgbClr val="00464F"/>
                </a:solidFill>
                <a:cs typeface="Arial" charset="0"/>
              </a:rPr>
              <a:t> movement, physical activity or sport memory.</a:t>
            </a:r>
          </a:p>
          <a:p>
            <a:pPr marL="457200" indent="-457200" eaLnBrk="1" hangingPunct="1">
              <a:buFont typeface="Arial" panose="020B0604020202020204" pitchFamily="34" charset="0"/>
              <a:buChar char="•"/>
            </a:pPr>
            <a:endParaRPr lang="en-US" sz="2800" dirty="0">
              <a:solidFill>
                <a:srgbClr val="00464F"/>
              </a:solidFill>
              <a:cs typeface="Arial" charset="0"/>
            </a:endParaRPr>
          </a:p>
          <a:p>
            <a:pPr marL="457200" indent="-457200" eaLnBrk="1" hangingPunct="1">
              <a:buFont typeface="Arial" panose="020B0604020202020204" pitchFamily="34" charset="0"/>
              <a:buChar char="•"/>
            </a:pPr>
            <a:r>
              <a:rPr lang="en-US" sz="2800" dirty="0">
                <a:solidFill>
                  <a:srgbClr val="00464F"/>
                </a:solidFill>
                <a:cs typeface="Arial" charset="0"/>
              </a:rPr>
              <a:t>How did the experience make you </a:t>
            </a:r>
            <a:r>
              <a:rPr lang="en-US" sz="2800" b="1" dirty="0">
                <a:solidFill>
                  <a:srgbClr val="00464F"/>
                </a:solidFill>
                <a:cs typeface="Arial" charset="0"/>
              </a:rPr>
              <a:t>move, think, feel </a:t>
            </a:r>
            <a:r>
              <a:rPr lang="en-US" sz="2800" dirty="0">
                <a:solidFill>
                  <a:srgbClr val="00464F"/>
                </a:solidFill>
                <a:cs typeface="Arial" charset="0"/>
              </a:rPr>
              <a:t>and </a:t>
            </a:r>
            <a:r>
              <a:rPr lang="en-US" sz="2800" b="1" dirty="0">
                <a:solidFill>
                  <a:srgbClr val="00464F"/>
                </a:solidFill>
                <a:cs typeface="Arial" charset="0"/>
              </a:rPr>
              <a:t>connect</a:t>
            </a:r>
            <a:r>
              <a:rPr lang="en-US" sz="2800" dirty="0">
                <a:solidFill>
                  <a:srgbClr val="00464F"/>
                </a:solidFill>
                <a:cs typeface="Arial" charset="0"/>
              </a:rPr>
              <a:t> with others, your surroundings and yourself?</a:t>
            </a:r>
          </a:p>
          <a:p>
            <a:pPr marL="457200" indent="-457200" eaLnBrk="1" hangingPunct="1">
              <a:buFont typeface="Arial" panose="020B0604020202020204" pitchFamily="34" charset="0"/>
              <a:buChar char="•"/>
            </a:pPr>
            <a:endParaRPr lang="en-US" sz="2800" dirty="0">
              <a:solidFill>
                <a:srgbClr val="00464F"/>
              </a:solidFill>
              <a:cs typeface="Arial" charset="0"/>
            </a:endParaRPr>
          </a:p>
          <a:p>
            <a:pPr marL="457200" indent="-457200" eaLnBrk="1" hangingPunct="1">
              <a:buFont typeface="Arial" panose="020B0604020202020204" pitchFamily="34" charset="0"/>
              <a:buChar char="•"/>
            </a:pPr>
            <a:r>
              <a:rPr lang="en-US" sz="2800" dirty="0">
                <a:solidFill>
                  <a:srgbClr val="00464F"/>
                </a:solidFill>
                <a:cs typeface="Arial" charset="0"/>
              </a:rPr>
              <a:t>How </a:t>
            </a:r>
            <a:r>
              <a:rPr lang="en-US" sz="2800" b="1" dirty="0">
                <a:solidFill>
                  <a:srgbClr val="00464F"/>
                </a:solidFill>
                <a:cs typeface="Arial" charset="0"/>
              </a:rPr>
              <a:t>enjoyable, meaningful </a:t>
            </a:r>
            <a:r>
              <a:rPr lang="en-US" sz="2800" dirty="0">
                <a:solidFill>
                  <a:srgbClr val="00464F"/>
                </a:solidFill>
                <a:cs typeface="Arial" charset="0"/>
              </a:rPr>
              <a:t>and </a:t>
            </a:r>
            <a:r>
              <a:rPr lang="en-US" sz="2800" b="1" dirty="0">
                <a:solidFill>
                  <a:srgbClr val="00464F"/>
                </a:solidFill>
                <a:cs typeface="Arial" charset="0"/>
              </a:rPr>
              <a:t>valued</a:t>
            </a:r>
            <a:r>
              <a:rPr lang="en-US" sz="2800" dirty="0">
                <a:solidFill>
                  <a:srgbClr val="00464F"/>
                </a:solidFill>
                <a:cs typeface="Arial" charset="0"/>
              </a:rPr>
              <a:t> was this experience? What shaped this?</a:t>
            </a:r>
          </a:p>
        </p:txBody>
      </p:sp>
    </p:spTree>
    <p:extLst>
      <p:ext uri="{BB962C8B-B14F-4D97-AF65-F5344CB8AC3E}">
        <p14:creationId xmlns:p14="http://schemas.microsoft.com/office/powerpoint/2010/main" val="1440509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7C84-ACCB-6663-127A-8BDAC4D750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D6429F3A-EAB4-48CF-9E78-7235A2411879}"/>
              </a:ext>
            </a:extLst>
          </p:cNvPr>
          <p:cNvSpPr txBox="1">
            <a:spLocks noGrp="1" noRot="1" noMove="1" noResize="1" noEditPoints="1" noAdjustHandles="1" noChangeArrowheads="1" noChangeShapeType="1"/>
          </p:cNvSpPr>
          <p:nvPr>
            <p:ph type="title" idx="4294967295"/>
          </p:nvPr>
        </p:nvSpPr>
        <p:spPr bwMode="auto">
          <a:xfrm>
            <a:off x="298477" y="419344"/>
            <a:ext cx="1159504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dirty="0">
                <a:solidFill>
                  <a:srgbClr val="E31C79"/>
                </a:solidFill>
                <a:cs typeface="Arial" charset="0"/>
              </a:rPr>
              <a:t>This is physical literacy</a:t>
            </a:r>
            <a:endParaRPr kumimoji="0" lang="en-US" sz="4800" b="0" i="0" u="none" strike="noStrike" kern="1200" cap="none" spc="0" normalizeH="0" baseline="0" noProof="0" dirty="0">
              <a:ln>
                <a:noFill/>
              </a:ln>
              <a:solidFill>
                <a:srgbClr val="E31C79"/>
              </a:solidFill>
              <a:effectLst/>
              <a:uLnTx/>
              <a:uFillTx/>
              <a:latin typeface="Arial" charset="0"/>
              <a:ea typeface="ＭＳ Ｐゴシック" charset="0"/>
              <a:cs typeface="Arial" charset="0"/>
            </a:endParaRPr>
          </a:p>
        </p:txBody>
      </p:sp>
      <p:sp>
        <p:nvSpPr>
          <p:cNvPr id="2" name="TextBox 1">
            <a:extLst>
              <a:ext uri="{FF2B5EF4-FFF2-40B4-BE49-F238E27FC236}">
                <a16:creationId xmlns:a16="http://schemas.microsoft.com/office/drawing/2014/main" id="{7FB02645-8F98-D5C2-4ADD-EC49D9B3D3B0}"/>
              </a:ext>
            </a:extLst>
          </p:cNvPr>
          <p:cNvSpPr txBox="1">
            <a:spLocks/>
          </p:cNvSpPr>
          <p:nvPr/>
        </p:nvSpPr>
        <p:spPr bwMode="auto">
          <a:xfrm>
            <a:off x="298477" y="1536174"/>
            <a:ext cx="11595046"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Arial" panose="020B0604020202020204" pitchFamily="34" charset="0"/>
              <a:buChar char="•"/>
            </a:pPr>
            <a:r>
              <a:rPr lang="en-US" dirty="0">
                <a:solidFill>
                  <a:srgbClr val="00464F"/>
                </a:solidFill>
                <a:cs typeface="Arial" charset="0"/>
              </a:rPr>
              <a:t>It is both an </a:t>
            </a:r>
            <a:r>
              <a:rPr lang="en-US" b="1" dirty="0">
                <a:solidFill>
                  <a:srgbClr val="00464F"/>
                </a:solidFill>
                <a:cs typeface="Arial" charset="0"/>
              </a:rPr>
              <a:t>outcome</a:t>
            </a:r>
            <a:r>
              <a:rPr lang="en-US" dirty="0">
                <a:solidFill>
                  <a:srgbClr val="00464F"/>
                </a:solidFill>
                <a:cs typeface="Arial" charset="0"/>
              </a:rPr>
              <a:t> and a </a:t>
            </a:r>
            <a:r>
              <a:rPr lang="en-US" b="1" dirty="0">
                <a:solidFill>
                  <a:srgbClr val="00464F"/>
                </a:solidFill>
                <a:cs typeface="Arial" charset="0"/>
              </a:rPr>
              <a:t>concept</a:t>
            </a:r>
            <a:r>
              <a:rPr lang="en-US" dirty="0">
                <a:solidFill>
                  <a:srgbClr val="00464F"/>
                </a:solidFill>
                <a:cs typeface="Arial" charset="0"/>
              </a:rPr>
              <a:t>/</a:t>
            </a:r>
            <a:r>
              <a:rPr lang="en-US" b="1" dirty="0">
                <a:solidFill>
                  <a:srgbClr val="00464F"/>
                </a:solidFill>
                <a:cs typeface="Arial" charset="0"/>
              </a:rPr>
              <a:t>framework</a:t>
            </a:r>
            <a:r>
              <a:rPr lang="en-US" dirty="0">
                <a:solidFill>
                  <a:srgbClr val="00464F"/>
                </a:solidFill>
                <a:cs typeface="Arial" charset="0"/>
              </a:rPr>
              <a:t> to work by</a:t>
            </a:r>
          </a:p>
          <a:p>
            <a:pPr marL="457200" indent="-457200" eaLnBrk="1" hangingPunct="1">
              <a:buFont typeface="Arial" panose="020B0604020202020204" pitchFamily="34" charset="0"/>
              <a:buChar char="•"/>
            </a:pPr>
            <a:r>
              <a:rPr lang="en-US" dirty="0">
                <a:solidFill>
                  <a:srgbClr val="00464F"/>
                </a:solidFill>
                <a:cs typeface="Arial" charset="0"/>
              </a:rPr>
              <a:t>It reflects how we </a:t>
            </a:r>
            <a:r>
              <a:rPr lang="en-US" b="1" dirty="0">
                <a:solidFill>
                  <a:srgbClr val="00464F"/>
                </a:solidFill>
                <a:cs typeface="Arial" charset="0"/>
              </a:rPr>
              <a:t>value, enjoy </a:t>
            </a:r>
            <a:r>
              <a:rPr lang="en-US" dirty="0">
                <a:solidFill>
                  <a:srgbClr val="00464F"/>
                </a:solidFill>
                <a:cs typeface="Arial" charset="0"/>
              </a:rPr>
              <a:t>and </a:t>
            </a:r>
            <a:r>
              <a:rPr lang="en-US" b="1" dirty="0">
                <a:solidFill>
                  <a:srgbClr val="00464F"/>
                </a:solidFill>
                <a:cs typeface="Arial" charset="0"/>
              </a:rPr>
              <a:t>engage</a:t>
            </a:r>
            <a:r>
              <a:rPr lang="en-US" dirty="0">
                <a:solidFill>
                  <a:srgbClr val="00464F"/>
                </a:solidFill>
                <a:cs typeface="Arial" charset="0"/>
              </a:rPr>
              <a:t> with physical activity</a:t>
            </a:r>
          </a:p>
          <a:p>
            <a:pPr marL="457200" indent="-457200" eaLnBrk="1" hangingPunct="1">
              <a:buFont typeface="Arial" panose="020B0604020202020204" pitchFamily="34" charset="0"/>
              <a:buChar char="•"/>
            </a:pPr>
            <a:r>
              <a:rPr lang="en-US" dirty="0">
                <a:solidFill>
                  <a:srgbClr val="00464F"/>
                </a:solidFill>
                <a:cs typeface="Arial" charset="0"/>
              </a:rPr>
              <a:t>It </a:t>
            </a:r>
            <a:r>
              <a:rPr lang="en-US" b="1" dirty="0">
                <a:solidFill>
                  <a:srgbClr val="00464F"/>
                </a:solidFill>
                <a:cs typeface="Arial" charset="0"/>
              </a:rPr>
              <a:t>shapes and is shaped by </a:t>
            </a:r>
            <a:r>
              <a:rPr lang="en-US" dirty="0">
                <a:solidFill>
                  <a:srgbClr val="00464F"/>
                </a:solidFill>
                <a:cs typeface="Arial" charset="0"/>
              </a:rPr>
              <a:t>how we move, connect, think and feel in and through movement</a:t>
            </a:r>
          </a:p>
          <a:p>
            <a:pPr marL="457200" indent="-457200" eaLnBrk="1" hangingPunct="1">
              <a:buFont typeface="Arial" panose="020B0604020202020204" pitchFamily="34" charset="0"/>
              <a:buChar char="•"/>
            </a:pPr>
            <a:r>
              <a:rPr lang="en-US" dirty="0">
                <a:solidFill>
                  <a:srgbClr val="00464F"/>
                </a:solidFill>
                <a:cs typeface="Arial" charset="0"/>
              </a:rPr>
              <a:t>It is </a:t>
            </a:r>
            <a:r>
              <a:rPr lang="en-US" b="1" dirty="0">
                <a:solidFill>
                  <a:srgbClr val="00464F"/>
                </a:solidFill>
                <a:cs typeface="Arial" charset="0"/>
              </a:rPr>
              <a:t>affected </a:t>
            </a:r>
            <a:r>
              <a:rPr lang="en-US" dirty="0">
                <a:solidFill>
                  <a:srgbClr val="00464F"/>
                </a:solidFill>
                <a:cs typeface="Arial" charset="0"/>
              </a:rPr>
              <a:t>by people, communities, culture, circumstances, places, and spaces around us</a:t>
            </a:r>
          </a:p>
          <a:p>
            <a:pPr marL="457200" indent="-457200" eaLnBrk="1" hangingPunct="1">
              <a:buFont typeface="Arial" panose="020B0604020202020204" pitchFamily="34" charset="0"/>
              <a:buChar char="•"/>
            </a:pPr>
            <a:r>
              <a:rPr lang="en-US" dirty="0">
                <a:solidFill>
                  <a:srgbClr val="00464F"/>
                </a:solidFill>
                <a:cs typeface="Arial" charset="0"/>
              </a:rPr>
              <a:t>It</a:t>
            </a:r>
            <a:r>
              <a:rPr lang="en-US" b="1" dirty="0">
                <a:solidFill>
                  <a:srgbClr val="00464F"/>
                </a:solidFill>
                <a:cs typeface="Arial" charset="0"/>
              </a:rPr>
              <a:t> contributes </a:t>
            </a:r>
            <a:r>
              <a:rPr lang="en-US" dirty="0">
                <a:solidFill>
                  <a:srgbClr val="00464F"/>
                </a:solidFill>
                <a:cs typeface="Arial" charset="0"/>
              </a:rPr>
              <a:t>to our health, wellbeing and quality of life </a:t>
            </a:r>
          </a:p>
          <a:p>
            <a:pPr marL="457200" indent="-457200" eaLnBrk="1" hangingPunct="1">
              <a:buFont typeface="Arial" panose="020B0604020202020204" pitchFamily="34" charset="0"/>
              <a:buChar char="•"/>
            </a:pPr>
            <a:r>
              <a:rPr lang="en-US" dirty="0">
                <a:solidFill>
                  <a:srgbClr val="00464F"/>
                </a:solidFill>
                <a:cs typeface="Arial" charset="0"/>
              </a:rPr>
              <a:t>It evolves, </a:t>
            </a:r>
            <a:r>
              <a:rPr lang="en-US" b="1" dirty="0">
                <a:solidFill>
                  <a:srgbClr val="00464F"/>
                </a:solidFill>
                <a:cs typeface="Arial" charset="0"/>
              </a:rPr>
              <a:t>changes</a:t>
            </a:r>
            <a:r>
              <a:rPr lang="en-US" dirty="0">
                <a:solidFill>
                  <a:srgbClr val="00464F"/>
                </a:solidFill>
                <a:cs typeface="Arial" charset="0"/>
              </a:rPr>
              <a:t>, ebbs and flows throughout life </a:t>
            </a:r>
          </a:p>
          <a:p>
            <a:pPr marL="457200" indent="-457200" eaLnBrk="1" hangingPunct="1">
              <a:buFont typeface="Arial" panose="020B0604020202020204" pitchFamily="34" charset="0"/>
              <a:buChar char="•"/>
            </a:pPr>
            <a:r>
              <a:rPr lang="en-US" dirty="0">
                <a:solidFill>
                  <a:srgbClr val="00464F"/>
                </a:solidFill>
                <a:cs typeface="Arial" charset="0"/>
              </a:rPr>
              <a:t>It’s </a:t>
            </a:r>
            <a:r>
              <a:rPr lang="en-US" b="1" dirty="0">
                <a:solidFill>
                  <a:srgbClr val="00464F"/>
                </a:solidFill>
                <a:cs typeface="Arial" charset="0"/>
              </a:rPr>
              <a:t>personal</a:t>
            </a:r>
            <a:r>
              <a:rPr lang="en-US" dirty="0">
                <a:solidFill>
                  <a:srgbClr val="00464F"/>
                </a:solidFill>
                <a:cs typeface="Arial" charset="0"/>
              </a:rPr>
              <a:t> because no one person’s relationship is the same</a:t>
            </a:r>
          </a:p>
          <a:p>
            <a:pPr marL="457200" indent="-457200" eaLnBrk="1" hangingPunct="1">
              <a:buFont typeface="Arial" panose="020B0604020202020204" pitchFamily="34" charset="0"/>
              <a:buChar char="•"/>
            </a:pPr>
            <a:r>
              <a:rPr lang="en-US" dirty="0">
                <a:solidFill>
                  <a:srgbClr val="00464F"/>
                </a:solidFill>
                <a:cs typeface="Arial" charset="0"/>
              </a:rPr>
              <a:t>It’s</a:t>
            </a:r>
            <a:r>
              <a:rPr lang="en-US" b="1" dirty="0">
                <a:solidFill>
                  <a:srgbClr val="00464F"/>
                </a:solidFill>
                <a:cs typeface="Arial" charset="0"/>
              </a:rPr>
              <a:t> why </a:t>
            </a:r>
            <a:r>
              <a:rPr lang="en-US" dirty="0">
                <a:solidFill>
                  <a:srgbClr val="00464F"/>
                </a:solidFill>
                <a:cs typeface="Arial" charset="0"/>
              </a:rPr>
              <a:t>we like and loathe physical activity </a:t>
            </a:r>
          </a:p>
        </p:txBody>
      </p:sp>
    </p:spTree>
    <p:extLst>
      <p:ext uri="{BB962C8B-B14F-4D97-AF65-F5344CB8AC3E}">
        <p14:creationId xmlns:p14="http://schemas.microsoft.com/office/powerpoint/2010/main" val="45677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5575E-3DC5-0371-CC1D-AA2BFA14EA8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C908DB5-D41D-8C48-80A0-57FCC713275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794080-9DEE-1F4D-12A3-00D017A77901}"/>
              </a:ext>
            </a:extLst>
          </p:cNvPr>
          <p:cNvSpPr txBox="1">
            <a:spLocks/>
          </p:cNvSpPr>
          <p:nvPr/>
        </p:nvSpPr>
        <p:spPr bwMode="auto">
          <a:xfrm>
            <a:off x="489897" y="2921168"/>
            <a:ext cx="11212206" cy="1015663"/>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6000" b="1" dirty="0">
                <a:solidFill>
                  <a:schemeClr val="bg1"/>
                </a:solidFill>
                <a:cs typeface="Arial" charset="0"/>
              </a:rPr>
              <a:t>Task 2: Activity portfolio</a:t>
            </a:r>
            <a:endParaRPr lang="en-US" sz="3600" dirty="0">
              <a:solidFill>
                <a:schemeClr val="bg1"/>
              </a:solidFill>
              <a:cs typeface="Arial" charset="0"/>
            </a:endParaRPr>
          </a:p>
        </p:txBody>
      </p:sp>
    </p:spTree>
    <p:extLst>
      <p:ext uri="{BB962C8B-B14F-4D97-AF65-F5344CB8AC3E}">
        <p14:creationId xmlns:p14="http://schemas.microsoft.com/office/powerpoint/2010/main" val="3473864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7C84-ACCB-6663-127A-8BDAC4D750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D6429F3A-EAB4-48CF-9E78-7235A2411879}"/>
              </a:ext>
            </a:extLst>
          </p:cNvPr>
          <p:cNvSpPr txBox="1">
            <a:spLocks noGrp="1" noRot="1" noMove="1" noResize="1" noEditPoints="1" noAdjustHandles="1" noChangeArrowheads="1" noChangeShapeType="1"/>
          </p:cNvSpPr>
          <p:nvPr>
            <p:ph type="title" idx="4294967295"/>
          </p:nvPr>
        </p:nvSpPr>
        <p:spPr bwMode="auto">
          <a:xfrm>
            <a:off x="298477" y="419344"/>
            <a:ext cx="1121220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31C79"/>
                </a:solidFill>
                <a:effectLst/>
                <a:uLnTx/>
                <a:uFillTx/>
                <a:latin typeface="Arial" charset="0"/>
                <a:ea typeface="ＭＳ Ｐゴシック" charset="0"/>
                <a:cs typeface="Arial" charset="0"/>
              </a:rPr>
              <a:t>Your activity portfolio </a:t>
            </a:r>
            <a:endParaRPr kumimoji="0" lang="en-US" sz="2800" b="0" i="0" u="none" strike="noStrike" kern="1200" cap="none" spc="0" normalizeH="0" baseline="0" noProof="0" dirty="0">
              <a:ln>
                <a:noFill/>
              </a:ln>
              <a:solidFill>
                <a:srgbClr val="E31C79"/>
              </a:solidFill>
              <a:effectLst/>
              <a:uLnTx/>
              <a:uFillTx/>
              <a:latin typeface="Arial" charset="0"/>
              <a:ea typeface="ＭＳ Ｐゴシック" charset="0"/>
              <a:cs typeface="Arial" charset="0"/>
            </a:endParaRPr>
          </a:p>
        </p:txBody>
      </p:sp>
      <p:sp>
        <p:nvSpPr>
          <p:cNvPr id="2" name="TextBox 1">
            <a:extLst>
              <a:ext uri="{FF2B5EF4-FFF2-40B4-BE49-F238E27FC236}">
                <a16:creationId xmlns:a16="http://schemas.microsoft.com/office/drawing/2014/main" id="{7FB02645-8F98-D5C2-4ADD-EC49D9B3D3B0}"/>
              </a:ext>
            </a:extLst>
          </p:cNvPr>
          <p:cNvSpPr txBox="1">
            <a:spLocks/>
          </p:cNvSpPr>
          <p:nvPr/>
        </p:nvSpPr>
        <p:spPr bwMode="auto">
          <a:xfrm>
            <a:off x="298477" y="1545301"/>
            <a:ext cx="7573936"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Arial" panose="020B0604020202020204" pitchFamily="34" charset="0"/>
              <a:buChar char="•"/>
            </a:pPr>
            <a:r>
              <a:rPr lang="en-US" dirty="0">
                <a:solidFill>
                  <a:srgbClr val="00464F"/>
                </a:solidFill>
                <a:cs typeface="Arial" charset="0"/>
              </a:rPr>
              <a:t>Think about your own relationship with physical activity throughout your life to date.</a:t>
            </a:r>
          </a:p>
          <a:p>
            <a:pPr marL="457200" indent="-457200" eaLnBrk="1" hangingPunct="1">
              <a:buFont typeface="Arial" panose="020B0604020202020204" pitchFamily="34" charset="0"/>
              <a:buChar char="•"/>
            </a:pPr>
            <a:r>
              <a:rPr lang="en-US" dirty="0">
                <a:solidFill>
                  <a:srgbClr val="00464F"/>
                </a:solidFill>
                <a:cs typeface="Arial" charset="0"/>
              </a:rPr>
              <a:t>Can you list chronologically the activities you participated in (this could be broken down into decades).</a:t>
            </a:r>
          </a:p>
          <a:p>
            <a:pPr marL="457200" indent="-457200" eaLnBrk="1" hangingPunct="1">
              <a:buFont typeface="Arial" panose="020B0604020202020204" pitchFamily="34" charset="0"/>
              <a:buChar char="•"/>
            </a:pPr>
            <a:r>
              <a:rPr lang="en-US" dirty="0">
                <a:solidFill>
                  <a:srgbClr val="00464F"/>
                </a:solidFill>
                <a:cs typeface="Arial" charset="0"/>
              </a:rPr>
              <a:t>Why did you start and stop certain activities?</a:t>
            </a:r>
          </a:p>
          <a:p>
            <a:pPr marL="457200" indent="-457200" eaLnBrk="1" hangingPunct="1">
              <a:buFont typeface="Arial" panose="020B0604020202020204" pitchFamily="34" charset="0"/>
              <a:buChar char="•"/>
            </a:pPr>
            <a:r>
              <a:rPr lang="en-US" dirty="0">
                <a:solidFill>
                  <a:srgbClr val="00464F"/>
                </a:solidFill>
                <a:cs typeface="Arial" charset="0"/>
              </a:rPr>
              <a:t>Why do you remember some activities more fondly than others?</a:t>
            </a:r>
          </a:p>
          <a:p>
            <a:pPr marL="457200" indent="-457200" eaLnBrk="1" hangingPunct="1">
              <a:buFont typeface="Arial" panose="020B0604020202020204" pitchFamily="34" charset="0"/>
              <a:buChar char="•"/>
            </a:pPr>
            <a:r>
              <a:rPr lang="en-US" dirty="0">
                <a:solidFill>
                  <a:srgbClr val="00464F"/>
                </a:solidFill>
                <a:cs typeface="Arial" charset="0"/>
              </a:rPr>
              <a:t>What benefits did each of the activities give to you?</a:t>
            </a:r>
          </a:p>
        </p:txBody>
      </p:sp>
      <p:sp>
        <p:nvSpPr>
          <p:cNvPr id="4" name="Oval 3" descr="Orange circle — highlighting statistic or information">
            <a:extLst>
              <a:ext uri="{FF2B5EF4-FFF2-40B4-BE49-F238E27FC236}">
                <a16:creationId xmlns:a16="http://schemas.microsoft.com/office/drawing/2014/main" id="{1D685166-818F-2BBD-D576-8C58E2CCDC4F}"/>
              </a:ext>
            </a:extLst>
          </p:cNvPr>
          <p:cNvSpPr/>
          <p:nvPr/>
        </p:nvSpPr>
        <p:spPr>
          <a:xfrm>
            <a:off x="7876664" y="1075061"/>
            <a:ext cx="4021110" cy="4021110"/>
          </a:xfrm>
          <a:prstGeom prst="ellipse">
            <a:avLst/>
          </a:prstGeom>
          <a:solidFill>
            <a:srgbClr val="E31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E7A8523-E2BB-F2F1-53C6-5D2CA0AE2FF4}"/>
              </a:ext>
            </a:extLst>
          </p:cNvPr>
          <p:cNvSpPr txBox="1">
            <a:spLocks noChangeArrowheads="1"/>
          </p:cNvSpPr>
          <p:nvPr/>
        </p:nvSpPr>
        <p:spPr bwMode="auto">
          <a:xfrm>
            <a:off x="8248815" y="1962231"/>
            <a:ext cx="3276809"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chemeClr val="bg1"/>
                </a:solidFill>
                <a:cs typeface="Arial" charset="0"/>
              </a:rPr>
              <a:t>Physical literacy </a:t>
            </a:r>
            <a:br>
              <a:rPr lang="en-US" sz="2800" dirty="0">
                <a:solidFill>
                  <a:schemeClr val="bg1"/>
                </a:solidFill>
                <a:cs typeface="Arial" charset="0"/>
              </a:rPr>
            </a:br>
            <a:r>
              <a:rPr lang="en-US" sz="2800" dirty="0">
                <a:solidFill>
                  <a:schemeClr val="bg1"/>
                </a:solidFill>
                <a:cs typeface="Arial" charset="0"/>
              </a:rPr>
              <a:t>is our relationship with movement and physical activity throughout life</a:t>
            </a:r>
          </a:p>
        </p:txBody>
      </p:sp>
    </p:spTree>
    <p:extLst>
      <p:ext uri="{BB962C8B-B14F-4D97-AF65-F5344CB8AC3E}">
        <p14:creationId xmlns:p14="http://schemas.microsoft.com/office/powerpoint/2010/main" val="106924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E1362-F340-516E-6BCF-0C479DE2ED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4E09FBE-88C6-F2D9-564E-1FB1A8C83B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15032C-9563-2036-F66C-A852336B719C}"/>
              </a:ext>
            </a:extLst>
          </p:cNvPr>
          <p:cNvSpPr txBox="1">
            <a:spLocks/>
          </p:cNvSpPr>
          <p:nvPr/>
        </p:nvSpPr>
        <p:spPr bwMode="auto">
          <a:xfrm>
            <a:off x="489897" y="2921168"/>
            <a:ext cx="11212206" cy="1015663"/>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6000" b="1" dirty="0">
                <a:solidFill>
                  <a:schemeClr val="bg1"/>
                </a:solidFill>
                <a:cs typeface="Arial" charset="0"/>
              </a:rPr>
              <a:t>Task 3: Moments of impact</a:t>
            </a:r>
            <a:endParaRPr lang="en-US" sz="3600" dirty="0">
              <a:solidFill>
                <a:schemeClr val="bg1"/>
              </a:solidFill>
              <a:cs typeface="Arial" charset="0"/>
            </a:endParaRPr>
          </a:p>
        </p:txBody>
      </p:sp>
    </p:spTree>
    <p:extLst>
      <p:ext uri="{BB962C8B-B14F-4D97-AF65-F5344CB8AC3E}">
        <p14:creationId xmlns:p14="http://schemas.microsoft.com/office/powerpoint/2010/main" val="3356590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75868-5B83-E003-2F67-79D25BAB2B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3D50DD-9DBE-7C1B-0427-8733531FC819}"/>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C57543-C39E-9EF2-8BDD-62F8E0B79F80}"/>
              </a:ext>
            </a:extLst>
          </p:cNvPr>
          <p:cNvSpPr txBox="1"/>
          <p:nvPr/>
        </p:nvSpPr>
        <p:spPr bwMode="auto">
          <a:xfrm>
            <a:off x="298477" y="226407"/>
            <a:ext cx="728886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Moments of Impact</a:t>
            </a:r>
            <a:endParaRPr lang="en-US" sz="2800" dirty="0">
              <a:solidFill>
                <a:srgbClr val="E31C79"/>
              </a:solidFill>
              <a:cs typeface="Arial" charset="0"/>
            </a:endParaRPr>
          </a:p>
        </p:txBody>
      </p:sp>
      <p:sp>
        <p:nvSpPr>
          <p:cNvPr id="4" name="TextBox 3">
            <a:extLst>
              <a:ext uri="{FF2B5EF4-FFF2-40B4-BE49-F238E27FC236}">
                <a16:creationId xmlns:a16="http://schemas.microsoft.com/office/drawing/2014/main" id="{90455730-D2F6-F169-6854-DBFCDB1C5B83}"/>
              </a:ext>
            </a:extLst>
          </p:cNvPr>
          <p:cNvSpPr txBox="1">
            <a:spLocks/>
          </p:cNvSpPr>
          <p:nvPr/>
        </p:nvSpPr>
        <p:spPr bwMode="auto">
          <a:xfrm>
            <a:off x="298477" y="1219869"/>
            <a:ext cx="11524729"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Arial" panose="020B0604020202020204" pitchFamily="34" charset="0"/>
              <a:buChar char="•"/>
            </a:pPr>
            <a:endParaRPr lang="en-US" sz="1800" dirty="0">
              <a:solidFill>
                <a:srgbClr val="00464F"/>
              </a:solidFill>
              <a:cs typeface="Arial" charset="0"/>
            </a:endParaRPr>
          </a:p>
          <a:p>
            <a:pPr marL="457200" indent="-457200" eaLnBrk="1" hangingPunct="1">
              <a:buFont typeface="Arial" panose="020B0604020202020204" pitchFamily="34" charset="0"/>
              <a:buChar char="•"/>
            </a:pPr>
            <a:endParaRPr lang="en-US" sz="1800" dirty="0">
              <a:solidFill>
                <a:srgbClr val="00464F"/>
              </a:solidFill>
              <a:cs typeface="Arial" charset="0"/>
            </a:endParaRPr>
          </a:p>
          <a:p>
            <a:pPr marL="457200" indent="-457200" eaLnBrk="1" hangingPunct="1">
              <a:buFont typeface="Arial" panose="020B0604020202020204" pitchFamily="34" charset="0"/>
              <a:buChar char="•"/>
            </a:pPr>
            <a:endParaRPr lang="en-US" sz="2800" dirty="0">
              <a:solidFill>
                <a:srgbClr val="00464F"/>
              </a:solidFill>
              <a:cs typeface="Arial" charset="0"/>
            </a:endParaRPr>
          </a:p>
        </p:txBody>
      </p:sp>
      <p:sp>
        <p:nvSpPr>
          <p:cNvPr id="3" name="Content Placeholder 11">
            <a:extLst>
              <a:ext uri="{FF2B5EF4-FFF2-40B4-BE49-F238E27FC236}">
                <a16:creationId xmlns:a16="http://schemas.microsoft.com/office/drawing/2014/main" id="{6AD8AA50-56E5-0046-625E-0D7D8B296597}"/>
              </a:ext>
            </a:extLst>
          </p:cNvPr>
          <p:cNvSpPr txBox="1">
            <a:spLocks/>
          </p:cNvSpPr>
          <p:nvPr/>
        </p:nvSpPr>
        <p:spPr>
          <a:xfrm>
            <a:off x="1756643" y="1607222"/>
            <a:ext cx="10106945" cy="45998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2800" dirty="0">
                <a:solidFill>
                  <a:srgbClr val="00464F"/>
                </a:solidFill>
                <a:latin typeface="Arial" panose="020B0604020202020204" pitchFamily="34" charset="0"/>
                <a:cs typeface="Arial" panose="020B0604020202020204" pitchFamily="34" charset="0"/>
              </a:rPr>
              <a:t>A moment of impact has potential for change, has ripple effects far beyond what we can predict. The thing is each one of us is the </a:t>
            </a:r>
            <a:r>
              <a:rPr lang="en-GB" sz="2800" b="1" dirty="0">
                <a:solidFill>
                  <a:srgbClr val="00464F"/>
                </a:solidFill>
                <a:latin typeface="Arial" panose="020B0604020202020204" pitchFamily="34" charset="0"/>
                <a:cs typeface="Arial" panose="020B0604020202020204" pitchFamily="34" charset="0"/>
              </a:rPr>
              <a:t>sum total </a:t>
            </a:r>
            <a:r>
              <a:rPr lang="en-GB" sz="2800" dirty="0">
                <a:solidFill>
                  <a:srgbClr val="00464F"/>
                </a:solidFill>
                <a:latin typeface="Arial" panose="020B0604020202020204" pitchFamily="34" charset="0"/>
                <a:cs typeface="Arial" panose="020B0604020202020204" pitchFamily="34" charset="0"/>
              </a:rPr>
              <a:t>of every moment that we’ve ever experienced with all the people we’ve ever known. And it’s these moments that become our history. Like our own </a:t>
            </a:r>
            <a:r>
              <a:rPr lang="en-GB" sz="2800" b="1" dirty="0">
                <a:solidFill>
                  <a:srgbClr val="00464F"/>
                </a:solidFill>
                <a:latin typeface="Arial" panose="020B0604020202020204" pitchFamily="34" charset="0"/>
                <a:cs typeface="Arial" panose="020B0604020202020204" pitchFamily="34" charset="0"/>
              </a:rPr>
              <a:t>personal greatest hits </a:t>
            </a:r>
            <a:r>
              <a:rPr lang="en-GB" sz="2800" dirty="0">
                <a:solidFill>
                  <a:srgbClr val="00464F"/>
                </a:solidFill>
                <a:latin typeface="Arial" panose="020B0604020202020204" pitchFamily="34" charset="0"/>
                <a:cs typeface="Arial" panose="020B0604020202020204" pitchFamily="34" charset="0"/>
              </a:rPr>
              <a:t>or memories that we play and replay in our minds over and over again.</a:t>
            </a:r>
          </a:p>
          <a:p>
            <a:pPr algn="l"/>
            <a:endParaRPr lang="en-GB" sz="1200" dirty="0">
              <a:solidFill>
                <a:srgbClr val="00464F"/>
              </a:solidFill>
              <a:latin typeface="Arial" panose="020B0604020202020204" pitchFamily="34" charset="0"/>
              <a:cs typeface="Arial" panose="020B0604020202020204" pitchFamily="34" charset="0"/>
            </a:endParaRPr>
          </a:p>
          <a:p>
            <a:pPr algn="l"/>
            <a:r>
              <a:rPr lang="en-GB" sz="2800" b="1" dirty="0">
                <a:solidFill>
                  <a:srgbClr val="00464F"/>
                </a:solidFill>
                <a:latin typeface="Arial" panose="020B0604020202020204" pitchFamily="34" charset="0"/>
                <a:cs typeface="Arial" panose="020B0604020202020204" pitchFamily="34" charset="0"/>
              </a:rPr>
              <a:t>The Vow, 2012</a:t>
            </a:r>
          </a:p>
        </p:txBody>
      </p:sp>
      <p:pic>
        <p:nvPicPr>
          <p:cNvPr id="6" name="Picture 5" descr="Quotation mark">
            <a:extLst>
              <a:ext uri="{FF2B5EF4-FFF2-40B4-BE49-F238E27FC236}">
                <a16:creationId xmlns:a16="http://schemas.microsoft.com/office/drawing/2014/main" id="{85136697-36EC-B9B9-8234-4E64F7C6262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27023" y="1398478"/>
            <a:ext cx="1040000" cy="720000"/>
          </a:xfrm>
          <a:prstGeom prst="rect">
            <a:avLst/>
          </a:prstGeom>
        </p:spPr>
      </p:pic>
    </p:spTree>
    <p:extLst>
      <p:ext uri="{BB962C8B-B14F-4D97-AF65-F5344CB8AC3E}">
        <p14:creationId xmlns:p14="http://schemas.microsoft.com/office/powerpoint/2010/main" val="1621226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98AD4-219E-575C-2538-7CEBC88ED0C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DEAE58-F7E4-F6D6-AFEE-F0E74ECF4F59}"/>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20285B-6D0C-F3A0-CE08-0977E44D4F27}"/>
              </a:ext>
            </a:extLst>
          </p:cNvPr>
          <p:cNvSpPr txBox="1"/>
          <p:nvPr/>
        </p:nvSpPr>
        <p:spPr bwMode="auto">
          <a:xfrm>
            <a:off x="526410" y="430222"/>
            <a:ext cx="728886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Moments of Impact</a:t>
            </a:r>
            <a:endParaRPr lang="en-US" sz="2800" dirty="0">
              <a:solidFill>
                <a:srgbClr val="E31C79"/>
              </a:solidFill>
              <a:cs typeface="Arial" charset="0"/>
            </a:endParaRPr>
          </a:p>
        </p:txBody>
      </p:sp>
      <p:sp>
        <p:nvSpPr>
          <p:cNvPr id="4" name="TextBox 3">
            <a:extLst>
              <a:ext uri="{FF2B5EF4-FFF2-40B4-BE49-F238E27FC236}">
                <a16:creationId xmlns:a16="http://schemas.microsoft.com/office/drawing/2014/main" id="{910AB93C-DA4D-6628-0A9E-AF41BC5E1F81}"/>
              </a:ext>
            </a:extLst>
          </p:cNvPr>
          <p:cNvSpPr txBox="1">
            <a:spLocks/>
          </p:cNvSpPr>
          <p:nvPr/>
        </p:nvSpPr>
        <p:spPr bwMode="auto">
          <a:xfrm>
            <a:off x="298477" y="1219869"/>
            <a:ext cx="11524729"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Arial" panose="020B0604020202020204" pitchFamily="34" charset="0"/>
              <a:buChar char="•"/>
            </a:pPr>
            <a:endParaRPr lang="en-US" sz="1800" dirty="0">
              <a:solidFill>
                <a:srgbClr val="00464F"/>
              </a:solidFill>
              <a:cs typeface="Arial" charset="0"/>
            </a:endParaRPr>
          </a:p>
          <a:p>
            <a:pPr marL="457200" indent="-457200" eaLnBrk="1" hangingPunct="1">
              <a:buFont typeface="Arial" panose="020B0604020202020204" pitchFamily="34" charset="0"/>
              <a:buChar char="•"/>
            </a:pPr>
            <a:endParaRPr lang="en-US" sz="1800" dirty="0">
              <a:solidFill>
                <a:srgbClr val="00464F"/>
              </a:solidFill>
              <a:cs typeface="Arial" charset="0"/>
            </a:endParaRPr>
          </a:p>
          <a:p>
            <a:pPr marL="457200" indent="-457200" eaLnBrk="1" hangingPunct="1">
              <a:buFont typeface="Arial" panose="020B0604020202020204" pitchFamily="34" charset="0"/>
              <a:buChar char="•"/>
            </a:pPr>
            <a:endParaRPr lang="en-US" sz="2800" dirty="0">
              <a:solidFill>
                <a:srgbClr val="00464F"/>
              </a:solidFill>
              <a:cs typeface="Arial" charset="0"/>
            </a:endParaRPr>
          </a:p>
        </p:txBody>
      </p:sp>
      <p:sp>
        <p:nvSpPr>
          <p:cNvPr id="7" name="Text Placeholder 12">
            <a:extLst>
              <a:ext uri="{FF2B5EF4-FFF2-40B4-BE49-F238E27FC236}">
                <a16:creationId xmlns:a16="http://schemas.microsoft.com/office/drawing/2014/main" id="{C55011C8-78E4-A5C6-4DED-5F6995AE487E}"/>
              </a:ext>
            </a:extLst>
          </p:cNvPr>
          <p:cNvSpPr txBox="1">
            <a:spLocks/>
          </p:cNvSpPr>
          <p:nvPr/>
        </p:nvSpPr>
        <p:spPr>
          <a:xfrm>
            <a:off x="526410" y="2050866"/>
            <a:ext cx="10304875" cy="381158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dirty="0">
                <a:solidFill>
                  <a:srgbClr val="00464F"/>
                </a:solidFill>
                <a:latin typeface="Arial" panose="020B0604020202020204" pitchFamily="34" charset="0"/>
                <a:ea typeface="SimSun" panose="02010600030101010101" pitchFamily="2" charset="-122"/>
                <a:cs typeface="Arial" panose="020B0604020202020204" pitchFamily="34" charset="0"/>
              </a:rPr>
              <a:t>What have been your moments of impact for movement, sport, PE, physical activity?</a:t>
            </a:r>
          </a:p>
          <a:p>
            <a:pPr marL="342900" indent="-342900">
              <a:buFont typeface="Wingdings" panose="05000000000000000000" pitchFamily="2" charset="2"/>
              <a:buChar char="Ø"/>
            </a:pPr>
            <a:r>
              <a:rPr lang="en-GB" dirty="0">
                <a:solidFill>
                  <a:srgbClr val="00464F"/>
                </a:solidFill>
                <a:latin typeface="Arial" panose="020B0604020202020204" pitchFamily="34" charset="0"/>
                <a:ea typeface="SimSun" panose="02010600030101010101" pitchFamily="2" charset="-122"/>
                <a:cs typeface="Arial" panose="020B0604020202020204" pitchFamily="34" charset="0"/>
              </a:rPr>
              <a:t>Who are you as sum total of these moments? </a:t>
            </a:r>
          </a:p>
          <a:p>
            <a:pPr marL="342900" indent="-342900">
              <a:buFont typeface="Wingdings" panose="05000000000000000000" pitchFamily="2" charset="2"/>
              <a:buChar char="Ø"/>
            </a:pPr>
            <a:r>
              <a:rPr lang="en-GB" dirty="0">
                <a:solidFill>
                  <a:srgbClr val="00464F"/>
                </a:solidFill>
                <a:latin typeface="Arial" panose="020B0604020202020204" pitchFamily="34" charset="0"/>
                <a:ea typeface="SimSun" panose="02010600030101010101" pitchFamily="2" charset="-122"/>
                <a:cs typeface="Arial" panose="020B0604020202020204" pitchFamily="34" charset="0"/>
              </a:rPr>
              <a:t>What are your personal greatest or worst hits of movement?</a:t>
            </a:r>
          </a:p>
          <a:p>
            <a:endParaRPr lang="en-GB" sz="3200" dirty="0">
              <a:solidFill>
                <a:srgbClr val="00464F"/>
              </a:solidFill>
            </a:endParaRPr>
          </a:p>
        </p:txBody>
      </p:sp>
    </p:spTree>
    <p:extLst>
      <p:ext uri="{BB962C8B-B14F-4D97-AF65-F5344CB8AC3E}">
        <p14:creationId xmlns:p14="http://schemas.microsoft.com/office/powerpoint/2010/main" val="136850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A636E-645A-1360-91F4-598C18BEFC8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785A85C-E896-09F6-96F0-763733C751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8F5664-8B1E-286A-54EA-9C475EDB947A}"/>
              </a:ext>
            </a:extLst>
          </p:cNvPr>
          <p:cNvSpPr txBox="1">
            <a:spLocks/>
          </p:cNvSpPr>
          <p:nvPr/>
        </p:nvSpPr>
        <p:spPr bwMode="auto">
          <a:xfrm>
            <a:off x="489897" y="2124755"/>
            <a:ext cx="11212206" cy="1938992"/>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6000" b="1" dirty="0">
                <a:solidFill>
                  <a:schemeClr val="bg1"/>
                </a:solidFill>
                <a:cs typeface="Arial" charset="0"/>
              </a:rPr>
              <a:t>Task 4: Perceptions and perspectives </a:t>
            </a:r>
            <a:endParaRPr lang="en-US" sz="3600" dirty="0">
              <a:solidFill>
                <a:schemeClr val="bg1"/>
              </a:solidFill>
              <a:cs typeface="Arial" charset="0"/>
            </a:endParaRPr>
          </a:p>
        </p:txBody>
      </p:sp>
    </p:spTree>
    <p:extLst>
      <p:ext uri="{BB962C8B-B14F-4D97-AF65-F5344CB8AC3E}">
        <p14:creationId xmlns:p14="http://schemas.microsoft.com/office/powerpoint/2010/main" val="391805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7E2998-E696-FC4E-9777-A4740CA16B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6425AEA-DD8A-C44A-BAEA-A491147B9950}"/>
              </a:ext>
            </a:extLst>
          </p:cNvPr>
          <p:cNvSpPr txBox="1">
            <a:spLocks/>
          </p:cNvSpPr>
          <p:nvPr/>
        </p:nvSpPr>
        <p:spPr bwMode="auto">
          <a:xfrm>
            <a:off x="298477" y="419344"/>
            <a:ext cx="11212206" cy="830997"/>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chemeClr val="bg1"/>
                </a:solidFill>
                <a:cs typeface="Arial" charset="0"/>
              </a:rPr>
              <a:t>Introduction</a:t>
            </a:r>
            <a:endParaRPr lang="en-US" sz="2800" dirty="0">
              <a:solidFill>
                <a:schemeClr val="bg1"/>
              </a:solidFill>
              <a:cs typeface="Arial" charset="0"/>
            </a:endParaRPr>
          </a:p>
        </p:txBody>
      </p:sp>
      <p:sp>
        <p:nvSpPr>
          <p:cNvPr id="5" name="TextBox 7">
            <a:extLst>
              <a:ext uri="{FF2B5EF4-FFF2-40B4-BE49-F238E27FC236}">
                <a16:creationId xmlns:a16="http://schemas.microsoft.com/office/drawing/2014/main" id="{84142BEF-D045-2A05-CB9C-EF107654F47E}"/>
              </a:ext>
            </a:extLst>
          </p:cNvPr>
          <p:cNvSpPr txBox="1">
            <a:spLocks noChangeArrowheads="1"/>
          </p:cNvSpPr>
          <p:nvPr/>
        </p:nvSpPr>
        <p:spPr bwMode="auto">
          <a:xfrm>
            <a:off x="298477" y="1545301"/>
            <a:ext cx="11531574"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dirty="0">
                <a:solidFill>
                  <a:schemeClr val="bg1"/>
                </a:solidFill>
              </a:rPr>
              <a:t>This toolkit has been produced by the School Sport and Activity Sector Partnership physical literacy action group*; a committed, collaboration group of sector partners aiming to unite efforts for consistent messaging, education and action in relation to physical literacy and creating positive movement experiences for all.</a:t>
            </a:r>
          </a:p>
          <a:p>
            <a:br>
              <a:rPr lang="en-GB" sz="2000" dirty="0">
                <a:solidFill>
                  <a:schemeClr val="bg1"/>
                </a:solidFill>
              </a:rPr>
            </a:br>
            <a:r>
              <a:rPr lang="en-GB" sz="2000" dirty="0">
                <a:solidFill>
                  <a:schemeClr val="bg1"/>
                </a:solidFill>
              </a:rPr>
              <a:t>*Action group members include…</a:t>
            </a:r>
          </a:p>
          <a:p>
            <a:r>
              <a:rPr lang="en-GB" sz="2000" b="1" dirty="0">
                <a:solidFill>
                  <a:schemeClr val="bg1"/>
                </a:solidFill>
              </a:rPr>
              <a:t>Youth Sport Trust </a:t>
            </a:r>
            <a:r>
              <a:rPr lang="en-GB" sz="2000" dirty="0">
                <a:solidFill>
                  <a:schemeClr val="bg1"/>
                </a:solidFill>
              </a:rPr>
              <a:t>— </a:t>
            </a:r>
            <a:r>
              <a:rPr lang="en-GB" sz="2000" b="1" dirty="0">
                <a:solidFill>
                  <a:schemeClr val="bg1"/>
                </a:solidFill>
              </a:rPr>
              <a:t>International Physical Literacy Association </a:t>
            </a:r>
          </a:p>
          <a:p>
            <a:r>
              <a:rPr lang="en-GB" sz="2000" b="1" dirty="0">
                <a:solidFill>
                  <a:schemeClr val="bg1"/>
                </a:solidFill>
              </a:rPr>
              <a:t>Cabot Learning Federation </a:t>
            </a:r>
            <a:r>
              <a:rPr lang="en-GB" sz="2000" dirty="0">
                <a:solidFill>
                  <a:schemeClr val="bg1"/>
                </a:solidFill>
              </a:rPr>
              <a:t>— </a:t>
            </a:r>
            <a:r>
              <a:rPr lang="en-GB" sz="2000" b="1" dirty="0">
                <a:solidFill>
                  <a:schemeClr val="bg1"/>
                </a:solidFill>
              </a:rPr>
              <a:t>Chance to Shine </a:t>
            </a:r>
            <a:r>
              <a:rPr lang="en-GB" sz="2000" dirty="0">
                <a:solidFill>
                  <a:schemeClr val="bg1"/>
                </a:solidFill>
              </a:rPr>
              <a:t>— </a:t>
            </a:r>
            <a:r>
              <a:rPr lang="en-GB" sz="2000" b="1" dirty="0">
                <a:solidFill>
                  <a:schemeClr val="bg1"/>
                </a:solidFill>
              </a:rPr>
              <a:t>Active Sussex</a:t>
            </a:r>
          </a:p>
          <a:p>
            <a:r>
              <a:rPr lang="en-GB" sz="2000" b="1" dirty="0">
                <a:solidFill>
                  <a:schemeClr val="bg1"/>
                </a:solidFill>
              </a:rPr>
              <a:t>British Fencing </a:t>
            </a:r>
            <a:r>
              <a:rPr lang="en-GB" sz="2000" dirty="0">
                <a:solidFill>
                  <a:schemeClr val="bg1"/>
                </a:solidFill>
              </a:rPr>
              <a:t>— </a:t>
            </a:r>
            <a:r>
              <a:rPr lang="en-GB" sz="2000" b="1" dirty="0">
                <a:solidFill>
                  <a:schemeClr val="bg1"/>
                </a:solidFill>
              </a:rPr>
              <a:t>British Judo </a:t>
            </a:r>
            <a:r>
              <a:rPr lang="en-GB" sz="2000" dirty="0">
                <a:solidFill>
                  <a:schemeClr val="bg1"/>
                </a:solidFill>
              </a:rPr>
              <a:t>— </a:t>
            </a:r>
            <a:r>
              <a:rPr lang="en-GB" sz="2000" b="1" dirty="0">
                <a:solidFill>
                  <a:schemeClr val="bg1"/>
                </a:solidFill>
              </a:rPr>
              <a:t>Swim England </a:t>
            </a:r>
            <a:r>
              <a:rPr lang="en-GB" sz="2000" dirty="0">
                <a:solidFill>
                  <a:schemeClr val="bg1"/>
                </a:solidFill>
              </a:rPr>
              <a:t>— </a:t>
            </a:r>
            <a:r>
              <a:rPr lang="en-GB" sz="2000" b="1" dirty="0">
                <a:solidFill>
                  <a:schemeClr val="bg1"/>
                </a:solidFill>
              </a:rPr>
              <a:t>Bath University</a:t>
            </a:r>
          </a:p>
        </p:txBody>
      </p:sp>
    </p:spTree>
    <p:extLst>
      <p:ext uri="{BB962C8B-B14F-4D97-AF65-F5344CB8AC3E}">
        <p14:creationId xmlns:p14="http://schemas.microsoft.com/office/powerpoint/2010/main" val="2674472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1161C-B03A-B6B8-DB99-9E3952DB3F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0A01C4-1328-D756-9561-CAC33372F6D0}"/>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77A09B2-9BE0-5871-85D7-B7EC236DDB51}"/>
              </a:ext>
            </a:extLst>
          </p:cNvPr>
          <p:cNvSpPr txBox="1">
            <a:spLocks/>
          </p:cNvSpPr>
          <p:nvPr/>
        </p:nvSpPr>
        <p:spPr bwMode="auto">
          <a:xfrm>
            <a:off x="333635" y="484658"/>
            <a:ext cx="11524729" cy="390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endParaRPr lang="en-GB" sz="4800" b="1" dirty="0">
              <a:solidFill>
                <a:srgbClr val="E31C79"/>
              </a:solidFill>
              <a:cs typeface="Arial" charset="0"/>
            </a:endParaRPr>
          </a:p>
          <a:p>
            <a:pPr eaLnBrk="1" hangingPunct="1">
              <a:lnSpc>
                <a:spcPct val="100000"/>
              </a:lnSpc>
              <a:spcBef>
                <a:spcPts val="0"/>
              </a:spcBef>
              <a:defRPr/>
            </a:pPr>
            <a:r>
              <a:rPr lang="en-GB" sz="4800" b="1" dirty="0">
                <a:solidFill>
                  <a:srgbClr val="E31C79"/>
                </a:solidFill>
                <a:cs typeface="Arial" charset="0"/>
              </a:rPr>
              <a:t>Perceptions- </a:t>
            </a:r>
          </a:p>
          <a:p>
            <a:pPr eaLnBrk="1" hangingPunct="1">
              <a:lnSpc>
                <a:spcPct val="100000"/>
              </a:lnSpc>
              <a:spcBef>
                <a:spcPts val="0"/>
              </a:spcBef>
              <a:defRPr/>
            </a:pPr>
            <a:r>
              <a:rPr lang="en-GB" sz="2800" dirty="0">
                <a:cs typeface="Arial" charset="0"/>
              </a:rPr>
              <a:t>the way we sense the world and interpret it</a:t>
            </a:r>
          </a:p>
          <a:p>
            <a:pPr eaLnBrk="1" hangingPunct="1">
              <a:lnSpc>
                <a:spcPct val="100000"/>
              </a:lnSpc>
              <a:spcBef>
                <a:spcPts val="0"/>
              </a:spcBef>
              <a:defRPr/>
            </a:pPr>
            <a:endParaRPr lang="en-GB" sz="4800" b="1" dirty="0">
              <a:solidFill>
                <a:srgbClr val="E31C79"/>
              </a:solidFill>
              <a:cs typeface="Arial" charset="0"/>
            </a:endParaRPr>
          </a:p>
          <a:p>
            <a:pPr eaLnBrk="1" hangingPunct="1">
              <a:lnSpc>
                <a:spcPct val="100000"/>
              </a:lnSpc>
              <a:spcBef>
                <a:spcPts val="0"/>
              </a:spcBef>
              <a:defRPr/>
            </a:pPr>
            <a:r>
              <a:rPr lang="en-GB" sz="4800" b="1" dirty="0">
                <a:solidFill>
                  <a:srgbClr val="E31C79"/>
                </a:solidFill>
                <a:cs typeface="Arial" charset="0"/>
              </a:rPr>
              <a:t>Perspective- </a:t>
            </a:r>
          </a:p>
          <a:p>
            <a:pPr eaLnBrk="1" hangingPunct="1">
              <a:lnSpc>
                <a:spcPct val="100000"/>
              </a:lnSpc>
              <a:spcBef>
                <a:spcPts val="0"/>
              </a:spcBef>
              <a:defRPr/>
            </a:pPr>
            <a:r>
              <a:rPr lang="en-GB" sz="2800" dirty="0">
                <a:cs typeface="Arial" charset="0"/>
              </a:rPr>
              <a:t>your point of view of said world</a:t>
            </a:r>
            <a:endParaRPr lang="en-US" sz="2800" dirty="0">
              <a:cs typeface="Arial" charset="0"/>
            </a:endParaRPr>
          </a:p>
        </p:txBody>
      </p:sp>
      <p:pic>
        <p:nvPicPr>
          <p:cNvPr id="6" name="Content Placeholder 5" descr="We don't see things as they are, we see them as we are.&#10;&#10;A quote of Anais Nin&#10;">
            <a:extLst>
              <a:ext uri="{FF2B5EF4-FFF2-40B4-BE49-F238E27FC236}">
                <a16:creationId xmlns:a16="http://schemas.microsoft.com/office/drawing/2014/main" id="{29D58A58-7EFB-DA10-DEF1-936402BD1AA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038926" y="806444"/>
            <a:ext cx="3467273" cy="4311246"/>
          </a:xfrm>
          <a:prstGeom prst="rect">
            <a:avLst/>
          </a:prstGeom>
        </p:spPr>
      </p:pic>
      <p:pic>
        <p:nvPicPr>
          <p:cNvPr id="2" name="Picture 1" descr="A person swimming in water&#10;&#10;Description automatically generated">
            <a:extLst>
              <a:ext uri="{FF2B5EF4-FFF2-40B4-BE49-F238E27FC236}">
                <a16:creationId xmlns:a16="http://schemas.microsoft.com/office/drawing/2014/main" id="{431A2A9A-4875-023D-E59C-8CB7078193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group of people running in a field&#10;&#10;Description automatically generated">
            <a:extLst>
              <a:ext uri="{FF2B5EF4-FFF2-40B4-BE49-F238E27FC236}">
                <a16:creationId xmlns:a16="http://schemas.microsoft.com/office/drawing/2014/main" id="{577D1889-D9BA-7D0F-0A62-F99D7125DE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person swimming in water&#10;&#10;Description automatically generated">
            <a:extLst>
              <a:ext uri="{FF2B5EF4-FFF2-40B4-BE49-F238E27FC236}">
                <a16:creationId xmlns:a16="http://schemas.microsoft.com/office/drawing/2014/main" id="{15262459-EA76-6D46-A62A-BF03DAC893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person swimming underwater with her arms out">
            <a:extLst>
              <a:ext uri="{FF2B5EF4-FFF2-40B4-BE49-F238E27FC236}">
                <a16:creationId xmlns:a16="http://schemas.microsoft.com/office/drawing/2014/main" id="{29AC9CF2-3187-E04C-D156-6091413A7E4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2564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D947C-13E0-CD02-0847-A44E04DF57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AAC7E2-3941-2906-6518-053E934DDFCA}"/>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831892F-41BA-22EB-6684-5981EDB9ED94}"/>
              </a:ext>
            </a:extLst>
          </p:cNvPr>
          <p:cNvGrpSpPr/>
          <p:nvPr/>
        </p:nvGrpSpPr>
        <p:grpSpPr>
          <a:xfrm>
            <a:off x="1" y="0"/>
            <a:ext cx="12191999" cy="5477884"/>
            <a:chOff x="1" y="0"/>
            <a:chExt cx="12191999" cy="5477884"/>
          </a:xfrm>
        </p:grpSpPr>
        <p:sp>
          <p:nvSpPr>
            <p:cNvPr id="4" name="Chevron 6">
              <a:extLst>
                <a:ext uri="{FF2B5EF4-FFF2-40B4-BE49-F238E27FC236}">
                  <a16:creationId xmlns:a16="http://schemas.microsoft.com/office/drawing/2014/main" id="{A0F60EA7-A916-AC60-F58A-09F87AE9BF05}"/>
                </a:ext>
              </a:extLst>
            </p:cNvPr>
            <p:cNvSpPr/>
            <p:nvPr/>
          </p:nvSpPr>
          <p:spPr>
            <a:xfrm>
              <a:off x="5606143" y="0"/>
              <a:ext cx="979714" cy="2761861"/>
            </a:xfrm>
            <a:prstGeom prst="chevron">
              <a:avLst/>
            </a:prstGeom>
            <a:solidFill>
              <a:srgbClr val="E31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B7975329-756C-5B21-82E1-B1F9CC99FCD4}"/>
                </a:ext>
              </a:extLst>
            </p:cNvPr>
            <p:cNvSpPr txBox="1">
              <a:spLocks noChangeArrowheads="1"/>
            </p:cNvSpPr>
            <p:nvPr/>
          </p:nvSpPr>
          <p:spPr bwMode="auto">
            <a:xfrm>
              <a:off x="6914179" y="249618"/>
              <a:ext cx="4949499"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E31C79"/>
                  </a:solidFill>
                </a:rPr>
                <a:t>Perspective</a:t>
              </a:r>
            </a:p>
            <a:p>
              <a:pPr marL="457200" indent="-457200">
                <a:buFont typeface="Arial" panose="020B0604020202020204" pitchFamily="34" charset="0"/>
                <a:buChar char="•"/>
              </a:pPr>
              <a:r>
                <a:rPr lang="en-GB" sz="2800" dirty="0">
                  <a:solidFill>
                    <a:srgbClr val="00464F"/>
                  </a:solidFill>
                </a:rPr>
                <a:t>What do you think the experience will be like? </a:t>
              </a:r>
            </a:p>
            <a:p>
              <a:pPr marL="457200" indent="-457200">
                <a:buFont typeface="Arial" panose="020B0604020202020204" pitchFamily="34" charset="0"/>
                <a:buChar char="•"/>
              </a:pPr>
              <a:r>
                <a:rPr lang="en-GB" sz="2800" dirty="0">
                  <a:solidFill>
                    <a:srgbClr val="00464F"/>
                  </a:solidFill>
                </a:rPr>
                <a:t>What is your view/opinion of the activity? </a:t>
              </a:r>
              <a:endParaRPr lang="en-GB" sz="2000" dirty="0">
                <a:solidFill>
                  <a:srgbClr val="00464F"/>
                </a:solidFill>
              </a:endParaRPr>
            </a:p>
          </p:txBody>
        </p:sp>
        <p:sp>
          <p:nvSpPr>
            <p:cNvPr id="11" name="TextBox 10">
              <a:extLst>
                <a:ext uri="{FF2B5EF4-FFF2-40B4-BE49-F238E27FC236}">
                  <a16:creationId xmlns:a16="http://schemas.microsoft.com/office/drawing/2014/main" id="{AEA5B577-5BB3-711D-88C4-E235B81B5D33}"/>
                </a:ext>
              </a:extLst>
            </p:cNvPr>
            <p:cNvSpPr txBox="1">
              <a:spLocks noChangeArrowheads="1"/>
            </p:cNvSpPr>
            <p:nvPr/>
          </p:nvSpPr>
          <p:spPr bwMode="auto">
            <a:xfrm>
              <a:off x="579214" y="249619"/>
              <a:ext cx="5286957"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E31C79"/>
                  </a:solidFill>
                </a:rPr>
                <a:t>Perception</a:t>
              </a:r>
            </a:p>
            <a:p>
              <a:pPr marL="457200" indent="-457200">
                <a:buFont typeface="Arial" panose="020B0604020202020204" pitchFamily="34" charset="0"/>
                <a:buChar char="•"/>
              </a:pPr>
              <a:r>
                <a:rPr lang="en-GB" sz="2800" dirty="0">
                  <a:solidFill>
                    <a:srgbClr val="00464F"/>
                  </a:solidFill>
                </a:rPr>
                <a:t>What do you see?</a:t>
              </a:r>
            </a:p>
            <a:p>
              <a:pPr marL="457200" indent="-457200">
                <a:buFont typeface="Arial" panose="020B0604020202020204" pitchFamily="34" charset="0"/>
                <a:buChar char="•"/>
              </a:pPr>
              <a:r>
                <a:rPr lang="en-GB" sz="2800" dirty="0">
                  <a:solidFill>
                    <a:srgbClr val="00464F"/>
                  </a:solidFill>
                </a:rPr>
                <a:t>What stand outs?</a:t>
              </a:r>
            </a:p>
            <a:p>
              <a:pPr marL="457200" indent="-457200">
                <a:buFont typeface="Arial" panose="020B0604020202020204" pitchFamily="34" charset="0"/>
                <a:buChar char="•"/>
              </a:pPr>
              <a:r>
                <a:rPr lang="en-GB" sz="2800" dirty="0">
                  <a:solidFill>
                    <a:srgbClr val="00464F"/>
                  </a:solidFill>
                </a:rPr>
                <a:t>How does the image/activity make you feel?</a:t>
              </a:r>
              <a:endParaRPr lang="en-GB" sz="2000" dirty="0">
                <a:solidFill>
                  <a:srgbClr val="00464F"/>
                </a:solidFill>
              </a:endParaRPr>
            </a:p>
          </p:txBody>
        </p:sp>
        <p:pic>
          <p:nvPicPr>
            <p:cNvPr id="12" name="Picture 2" descr="Man Hiking Free Stock CC0 Photo - StockSnap.io">
              <a:extLst>
                <a:ext uri="{FF2B5EF4-FFF2-40B4-BE49-F238E27FC236}">
                  <a16:creationId xmlns:a16="http://schemas.microsoft.com/office/drawing/2014/main" id="{A98C8230-DFB9-97C6-3DC8-BE4FA2BD4A0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 y="2761859"/>
              <a:ext cx="12191999" cy="271602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group of people running in a field&#10;&#10;Description automatically generated">
            <a:extLst>
              <a:ext uri="{FF2B5EF4-FFF2-40B4-BE49-F238E27FC236}">
                <a16:creationId xmlns:a16="http://schemas.microsoft.com/office/drawing/2014/main" id="{8D30C0C8-F75B-7926-AF50-785C6B9E34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1460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D947C-13E0-CD02-0847-A44E04DF57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AAC7E2-3941-2906-6518-053E934DDFCA}"/>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831892F-41BA-22EB-6684-5981EDB9ED94}"/>
              </a:ext>
            </a:extLst>
          </p:cNvPr>
          <p:cNvGrpSpPr/>
          <p:nvPr/>
        </p:nvGrpSpPr>
        <p:grpSpPr>
          <a:xfrm>
            <a:off x="1" y="0"/>
            <a:ext cx="12191999" cy="5477884"/>
            <a:chOff x="1" y="0"/>
            <a:chExt cx="12191999" cy="5477884"/>
          </a:xfrm>
        </p:grpSpPr>
        <p:sp>
          <p:nvSpPr>
            <p:cNvPr id="4" name="Chevron 6">
              <a:extLst>
                <a:ext uri="{FF2B5EF4-FFF2-40B4-BE49-F238E27FC236}">
                  <a16:creationId xmlns:a16="http://schemas.microsoft.com/office/drawing/2014/main" id="{A0F60EA7-A916-AC60-F58A-09F87AE9BF05}"/>
                </a:ext>
              </a:extLst>
            </p:cNvPr>
            <p:cNvSpPr/>
            <p:nvPr/>
          </p:nvSpPr>
          <p:spPr>
            <a:xfrm>
              <a:off x="5606143" y="0"/>
              <a:ext cx="979714" cy="2761861"/>
            </a:xfrm>
            <a:prstGeom prst="chevron">
              <a:avLst/>
            </a:prstGeom>
            <a:solidFill>
              <a:srgbClr val="E31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B7975329-756C-5B21-82E1-B1F9CC99FCD4}"/>
                </a:ext>
              </a:extLst>
            </p:cNvPr>
            <p:cNvSpPr txBox="1">
              <a:spLocks noChangeArrowheads="1"/>
            </p:cNvSpPr>
            <p:nvPr/>
          </p:nvSpPr>
          <p:spPr bwMode="auto">
            <a:xfrm>
              <a:off x="6914179" y="249618"/>
              <a:ext cx="4949499"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E31C79"/>
                  </a:solidFill>
                </a:rPr>
                <a:t>Perspective</a:t>
              </a:r>
            </a:p>
            <a:p>
              <a:pPr marL="457200" indent="-457200">
                <a:buFont typeface="Arial" panose="020B0604020202020204" pitchFamily="34" charset="0"/>
                <a:buChar char="•"/>
              </a:pPr>
              <a:r>
                <a:rPr lang="en-GB" sz="2800" dirty="0">
                  <a:solidFill>
                    <a:srgbClr val="00464F"/>
                  </a:solidFill>
                </a:rPr>
                <a:t>What do you think the experience will be like? </a:t>
              </a:r>
            </a:p>
            <a:p>
              <a:pPr marL="457200" indent="-457200">
                <a:buFont typeface="Arial" panose="020B0604020202020204" pitchFamily="34" charset="0"/>
                <a:buChar char="•"/>
              </a:pPr>
              <a:r>
                <a:rPr lang="en-GB" sz="2800" dirty="0">
                  <a:solidFill>
                    <a:srgbClr val="00464F"/>
                  </a:solidFill>
                </a:rPr>
                <a:t>What is your view/opinion of the activity? </a:t>
              </a:r>
              <a:endParaRPr lang="en-GB" sz="2000" dirty="0">
                <a:solidFill>
                  <a:srgbClr val="00464F"/>
                </a:solidFill>
              </a:endParaRPr>
            </a:p>
          </p:txBody>
        </p:sp>
        <p:sp>
          <p:nvSpPr>
            <p:cNvPr id="11" name="TextBox 10">
              <a:extLst>
                <a:ext uri="{FF2B5EF4-FFF2-40B4-BE49-F238E27FC236}">
                  <a16:creationId xmlns:a16="http://schemas.microsoft.com/office/drawing/2014/main" id="{AEA5B577-5BB3-711D-88C4-E235B81B5D33}"/>
                </a:ext>
              </a:extLst>
            </p:cNvPr>
            <p:cNvSpPr txBox="1">
              <a:spLocks noChangeArrowheads="1"/>
            </p:cNvSpPr>
            <p:nvPr/>
          </p:nvSpPr>
          <p:spPr bwMode="auto">
            <a:xfrm>
              <a:off x="579214" y="249619"/>
              <a:ext cx="5286957"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E31C79"/>
                  </a:solidFill>
                </a:rPr>
                <a:t>Perception</a:t>
              </a:r>
            </a:p>
            <a:p>
              <a:pPr marL="457200" indent="-457200">
                <a:buFont typeface="Arial" panose="020B0604020202020204" pitchFamily="34" charset="0"/>
                <a:buChar char="•"/>
              </a:pPr>
              <a:r>
                <a:rPr lang="en-GB" sz="2800" dirty="0">
                  <a:solidFill>
                    <a:srgbClr val="00464F"/>
                  </a:solidFill>
                </a:rPr>
                <a:t>What do you see?</a:t>
              </a:r>
            </a:p>
            <a:p>
              <a:pPr marL="457200" indent="-457200">
                <a:buFont typeface="Arial" panose="020B0604020202020204" pitchFamily="34" charset="0"/>
                <a:buChar char="•"/>
              </a:pPr>
              <a:r>
                <a:rPr lang="en-GB" sz="2800" dirty="0">
                  <a:solidFill>
                    <a:srgbClr val="00464F"/>
                  </a:solidFill>
                </a:rPr>
                <a:t>What stand outs?</a:t>
              </a:r>
            </a:p>
            <a:p>
              <a:pPr marL="457200" indent="-457200">
                <a:buFont typeface="Arial" panose="020B0604020202020204" pitchFamily="34" charset="0"/>
                <a:buChar char="•"/>
              </a:pPr>
              <a:r>
                <a:rPr lang="en-GB" sz="2800" dirty="0">
                  <a:solidFill>
                    <a:srgbClr val="00464F"/>
                  </a:solidFill>
                </a:rPr>
                <a:t>How does the image/activity make you feel?</a:t>
              </a:r>
              <a:endParaRPr lang="en-GB" sz="2000" dirty="0">
                <a:solidFill>
                  <a:srgbClr val="00464F"/>
                </a:solidFill>
              </a:endParaRPr>
            </a:p>
          </p:txBody>
        </p:sp>
        <p:pic>
          <p:nvPicPr>
            <p:cNvPr id="12" name="Picture 2" descr="Man Hiking Free Stock CC0 Photo - StockSnap.io">
              <a:extLst>
                <a:ext uri="{FF2B5EF4-FFF2-40B4-BE49-F238E27FC236}">
                  <a16:creationId xmlns:a16="http://schemas.microsoft.com/office/drawing/2014/main" id="{A98C8230-DFB9-97C6-3DC8-BE4FA2BD4A0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 y="2761859"/>
              <a:ext cx="12191999" cy="271602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group of people running in a field&#10;&#10;Description automatically generated">
            <a:extLst>
              <a:ext uri="{FF2B5EF4-FFF2-40B4-BE49-F238E27FC236}">
                <a16:creationId xmlns:a16="http://schemas.microsoft.com/office/drawing/2014/main" id="{8D30C0C8-F75B-7926-AF50-785C6B9E34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A group of people with helmets and helmets holding a toy&#10;&#10;Description automatically generated">
            <a:extLst>
              <a:ext uri="{FF2B5EF4-FFF2-40B4-BE49-F238E27FC236}">
                <a16:creationId xmlns:a16="http://schemas.microsoft.com/office/drawing/2014/main" id="{5B2572C0-1892-9513-3EAC-A367C2C34F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2000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61327-2C63-BB9C-B2C6-98F7B4B0CE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6AB2D0-369A-9983-5CC1-D12181ECC7CA}"/>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9E6634A-8201-2642-3299-F0DBCE737EE6}"/>
              </a:ext>
            </a:extLst>
          </p:cNvPr>
          <p:cNvGrpSpPr/>
          <p:nvPr/>
        </p:nvGrpSpPr>
        <p:grpSpPr>
          <a:xfrm>
            <a:off x="-3" y="0"/>
            <a:ext cx="12191998" cy="5477883"/>
            <a:chOff x="-3" y="0"/>
            <a:chExt cx="12191998" cy="5477883"/>
          </a:xfrm>
        </p:grpSpPr>
        <p:sp>
          <p:nvSpPr>
            <p:cNvPr id="4" name="Chevron 6">
              <a:extLst>
                <a:ext uri="{FF2B5EF4-FFF2-40B4-BE49-F238E27FC236}">
                  <a16:creationId xmlns:a16="http://schemas.microsoft.com/office/drawing/2014/main" id="{C7507286-ACA4-55B9-1426-ADC6760C9DD8}"/>
                </a:ext>
              </a:extLst>
            </p:cNvPr>
            <p:cNvSpPr/>
            <p:nvPr/>
          </p:nvSpPr>
          <p:spPr>
            <a:xfrm>
              <a:off x="5606143" y="0"/>
              <a:ext cx="979714" cy="2761861"/>
            </a:xfrm>
            <a:prstGeom prst="chevron">
              <a:avLst/>
            </a:prstGeom>
            <a:solidFill>
              <a:srgbClr val="E31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AC6A6BE3-1808-E5E6-4948-EF147552D27A}"/>
                </a:ext>
              </a:extLst>
            </p:cNvPr>
            <p:cNvSpPr txBox="1">
              <a:spLocks noChangeArrowheads="1"/>
            </p:cNvSpPr>
            <p:nvPr/>
          </p:nvSpPr>
          <p:spPr bwMode="auto">
            <a:xfrm>
              <a:off x="7027947" y="256731"/>
              <a:ext cx="4949499"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E31C79"/>
                  </a:solidFill>
                </a:rPr>
                <a:t>Perspective</a:t>
              </a:r>
            </a:p>
            <a:p>
              <a:pPr marL="457200" indent="-457200">
                <a:buFont typeface="Arial" panose="020B0604020202020204" pitchFamily="34" charset="0"/>
                <a:buChar char="•"/>
              </a:pPr>
              <a:r>
                <a:rPr lang="en-GB" sz="2800" dirty="0">
                  <a:solidFill>
                    <a:srgbClr val="00464F"/>
                  </a:solidFill>
                </a:rPr>
                <a:t>What do you think the experience will be like? </a:t>
              </a:r>
            </a:p>
            <a:p>
              <a:pPr marL="457200" indent="-457200">
                <a:buFont typeface="Arial" panose="020B0604020202020204" pitchFamily="34" charset="0"/>
                <a:buChar char="•"/>
              </a:pPr>
              <a:r>
                <a:rPr lang="en-GB" sz="2800" dirty="0">
                  <a:solidFill>
                    <a:srgbClr val="00464F"/>
                  </a:solidFill>
                </a:rPr>
                <a:t>What is your view/opinion of the activity? </a:t>
              </a:r>
              <a:endParaRPr lang="en-GB" sz="2000" dirty="0">
                <a:solidFill>
                  <a:srgbClr val="00464F"/>
                </a:solidFill>
              </a:endParaRPr>
            </a:p>
          </p:txBody>
        </p:sp>
        <p:sp>
          <p:nvSpPr>
            <p:cNvPr id="11" name="TextBox 10">
              <a:extLst>
                <a:ext uri="{FF2B5EF4-FFF2-40B4-BE49-F238E27FC236}">
                  <a16:creationId xmlns:a16="http://schemas.microsoft.com/office/drawing/2014/main" id="{7791C9E9-E44B-68C3-B375-9B6870B4E3B2}"/>
                </a:ext>
              </a:extLst>
            </p:cNvPr>
            <p:cNvSpPr txBox="1">
              <a:spLocks noChangeArrowheads="1"/>
            </p:cNvSpPr>
            <p:nvPr/>
          </p:nvSpPr>
          <p:spPr bwMode="auto">
            <a:xfrm>
              <a:off x="638208" y="256732"/>
              <a:ext cx="5286957"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E31C79"/>
                  </a:solidFill>
                </a:rPr>
                <a:t>Perception</a:t>
              </a:r>
            </a:p>
            <a:p>
              <a:pPr marL="457200" indent="-457200">
                <a:buFont typeface="Arial" panose="020B0604020202020204" pitchFamily="34" charset="0"/>
                <a:buChar char="•"/>
              </a:pPr>
              <a:r>
                <a:rPr lang="en-GB" sz="2800" dirty="0">
                  <a:solidFill>
                    <a:srgbClr val="00464F"/>
                  </a:solidFill>
                </a:rPr>
                <a:t>What do you see?</a:t>
              </a:r>
            </a:p>
            <a:p>
              <a:pPr marL="457200" indent="-457200">
                <a:buFont typeface="Arial" panose="020B0604020202020204" pitchFamily="34" charset="0"/>
                <a:buChar char="•"/>
              </a:pPr>
              <a:r>
                <a:rPr lang="en-GB" sz="2800" dirty="0">
                  <a:solidFill>
                    <a:srgbClr val="00464F"/>
                  </a:solidFill>
                </a:rPr>
                <a:t>What stand outs?</a:t>
              </a:r>
            </a:p>
            <a:p>
              <a:pPr marL="457200" indent="-457200">
                <a:buFont typeface="Arial" panose="020B0604020202020204" pitchFamily="34" charset="0"/>
                <a:buChar char="•"/>
              </a:pPr>
              <a:r>
                <a:rPr lang="en-GB" sz="2800" dirty="0">
                  <a:solidFill>
                    <a:srgbClr val="00464F"/>
                  </a:solidFill>
                </a:rPr>
                <a:t>How does the image/activity make you feel?</a:t>
              </a:r>
              <a:endParaRPr lang="en-GB" sz="2000" dirty="0">
                <a:solidFill>
                  <a:srgbClr val="00464F"/>
                </a:solidFill>
              </a:endParaRPr>
            </a:p>
          </p:txBody>
        </p:sp>
        <p:pic>
          <p:nvPicPr>
            <p:cNvPr id="12" name="Picture 6" descr="Royalty-Free photo: Group of people doing exercise | PickPik">
              <a:extLst>
                <a:ext uri="{FF2B5EF4-FFF2-40B4-BE49-F238E27FC236}">
                  <a16:creationId xmlns:a16="http://schemas.microsoft.com/office/drawing/2014/main" id="{306E4DF9-8055-2CFA-F20A-F8D13D50E37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 y="2761858"/>
              <a:ext cx="12191998" cy="271602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group of women wearing green vests&#10;&#10;Description automatically generated">
            <a:extLst>
              <a:ext uri="{FF2B5EF4-FFF2-40B4-BE49-F238E27FC236}">
                <a16:creationId xmlns:a16="http://schemas.microsoft.com/office/drawing/2014/main" id="{825B1FBA-1CEF-7062-674D-3D71C2D0E2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3813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1B808-29B1-3BBA-FB2F-8AEB449FEF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1AAF12-C1ED-24FE-433D-38D9EEF9D2BC}"/>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FEBEA9D1-D267-7AA1-9F86-3B242BD16F1C}"/>
              </a:ext>
            </a:extLst>
          </p:cNvPr>
          <p:cNvGrpSpPr/>
          <p:nvPr/>
        </p:nvGrpSpPr>
        <p:grpSpPr>
          <a:xfrm>
            <a:off x="1" y="0"/>
            <a:ext cx="12191999" cy="5477883"/>
            <a:chOff x="1" y="0"/>
            <a:chExt cx="12191999" cy="5477883"/>
          </a:xfrm>
        </p:grpSpPr>
        <p:sp>
          <p:nvSpPr>
            <p:cNvPr id="6" name="Chevron 6">
              <a:extLst>
                <a:ext uri="{FF2B5EF4-FFF2-40B4-BE49-F238E27FC236}">
                  <a16:creationId xmlns:a16="http://schemas.microsoft.com/office/drawing/2014/main" id="{E00CE88B-E7DE-6DA3-6921-46EE7BC61BE4}"/>
                </a:ext>
              </a:extLst>
            </p:cNvPr>
            <p:cNvSpPr/>
            <p:nvPr/>
          </p:nvSpPr>
          <p:spPr>
            <a:xfrm>
              <a:off x="5606143" y="0"/>
              <a:ext cx="979714" cy="2761861"/>
            </a:xfrm>
            <a:prstGeom prst="chevron">
              <a:avLst/>
            </a:prstGeom>
            <a:solidFill>
              <a:srgbClr val="E31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826047E0-8CC0-0C40-803A-48FE83B85904}"/>
                </a:ext>
              </a:extLst>
            </p:cNvPr>
            <p:cNvSpPr txBox="1">
              <a:spLocks noChangeArrowheads="1"/>
            </p:cNvSpPr>
            <p:nvPr/>
          </p:nvSpPr>
          <p:spPr bwMode="auto">
            <a:xfrm>
              <a:off x="6914179" y="257545"/>
              <a:ext cx="4949499"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E31C79"/>
                  </a:solidFill>
                </a:rPr>
                <a:t>Perspective</a:t>
              </a:r>
            </a:p>
            <a:p>
              <a:pPr marL="457200" indent="-457200">
                <a:buFont typeface="Arial" panose="020B0604020202020204" pitchFamily="34" charset="0"/>
                <a:buChar char="•"/>
              </a:pPr>
              <a:r>
                <a:rPr lang="en-GB" sz="2800" dirty="0">
                  <a:solidFill>
                    <a:srgbClr val="00464F"/>
                  </a:solidFill>
                </a:rPr>
                <a:t>What do you think the experience will be like? </a:t>
              </a:r>
            </a:p>
            <a:p>
              <a:pPr marL="457200" indent="-457200">
                <a:buFont typeface="Arial" panose="020B0604020202020204" pitchFamily="34" charset="0"/>
                <a:buChar char="•"/>
              </a:pPr>
              <a:r>
                <a:rPr lang="en-GB" sz="2800" dirty="0">
                  <a:solidFill>
                    <a:srgbClr val="00464F"/>
                  </a:solidFill>
                </a:rPr>
                <a:t>What is your view/opinion of the activity? </a:t>
              </a:r>
              <a:endParaRPr lang="en-GB" sz="2000" dirty="0">
                <a:solidFill>
                  <a:srgbClr val="00464F"/>
                </a:solidFill>
              </a:endParaRPr>
            </a:p>
          </p:txBody>
        </p:sp>
        <p:sp>
          <p:nvSpPr>
            <p:cNvPr id="8" name="TextBox 7">
              <a:extLst>
                <a:ext uri="{FF2B5EF4-FFF2-40B4-BE49-F238E27FC236}">
                  <a16:creationId xmlns:a16="http://schemas.microsoft.com/office/drawing/2014/main" id="{A0A5421B-41A2-C871-51E6-0041E6F6E49A}"/>
                </a:ext>
              </a:extLst>
            </p:cNvPr>
            <p:cNvSpPr txBox="1">
              <a:spLocks noChangeArrowheads="1"/>
            </p:cNvSpPr>
            <p:nvPr/>
          </p:nvSpPr>
          <p:spPr bwMode="auto">
            <a:xfrm>
              <a:off x="549717" y="245914"/>
              <a:ext cx="5286957"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E31C79"/>
                  </a:solidFill>
                </a:rPr>
                <a:t>Perception</a:t>
              </a:r>
            </a:p>
            <a:p>
              <a:pPr marL="457200" indent="-457200">
                <a:buFont typeface="Arial" panose="020B0604020202020204" pitchFamily="34" charset="0"/>
                <a:buChar char="•"/>
              </a:pPr>
              <a:r>
                <a:rPr lang="en-GB" sz="2800" dirty="0">
                  <a:solidFill>
                    <a:srgbClr val="00464F"/>
                  </a:solidFill>
                </a:rPr>
                <a:t>What do you see?</a:t>
              </a:r>
            </a:p>
            <a:p>
              <a:pPr marL="457200" indent="-457200">
                <a:buFont typeface="Arial" panose="020B0604020202020204" pitchFamily="34" charset="0"/>
                <a:buChar char="•"/>
              </a:pPr>
              <a:r>
                <a:rPr lang="en-GB" sz="2800" dirty="0">
                  <a:solidFill>
                    <a:srgbClr val="00464F"/>
                  </a:solidFill>
                </a:rPr>
                <a:t>What stand outs?</a:t>
              </a:r>
            </a:p>
            <a:p>
              <a:pPr marL="457200" indent="-457200">
                <a:buFont typeface="Arial" panose="020B0604020202020204" pitchFamily="34" charset="0"/>
                <a:buChar char="•"/>
              </a:pPr>
              <a:r>
                <a:rPr lang="en-GB" sz="2800" dirty="0">
                  <a:solidFill>
                    <a:srgbClr val="00464F"/>
                  </a:solidFill>
                </a:rPr>
                <a:t>How does the image/activity make you feel?</a:t>
              </a:r>
              <a:endParaRPr lang="en-GB" sz="2000" dirty="0">
                <a:solidFill>
                  <a:srgbClr val="00464F"/>
                </a:solidFill>
              </a:endParaRPr>
            </a:p>
          </p:txBody>
        </p:sp>
        <p:pic>
          <p:nvPicPr>
            <p:cNvPr id="9" name="Picture 8">
              <a:extLst>
                <a:ext uri="{FF2B5EF4-FFF2-40B4-BE49-F238E27FC236}">
                  <a16:creationId xmlns:a16="http://schemas.microsoft.com/office/drawing/2014/main" id="{89C6E8FC-C190-6AD9-FC39-375C623AB15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2761858"/>
              <a:ext cx="12191999" cy="2716025"/>
            </a:xfrm>
            <a:prstGeom prst="rect">
              <a:avLst/>
            </a:prstGeom>
          </p:spPr>
        </p:pic>
      </p:grpSp>
      <p:pic>
        <p:nvPicPr>
          <p:cNvPr id="2" name="Picture 1" descr="A person and person walking on a hill with trees in the background&#10;&#10;Description automatically generated">
            <a:extLst>
              <a:ext uri="{FF2B5EF4-FFF2-40B4-BE49-F238E27FC236}">
                <a16:creationId xmlns:a16="http://schemas.microsoft.com/office/drawing/2014/main" id="{4F6AF84D-4F13-3B6F-0FE7-560F6EEB9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1601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6145-A7C2-0E03-17EF-8219A409915A}"/>
              </a:ext>
            </a:extLst>
          </p:cNvPr>
          <p:cNvSpPr>
            <a:spLocks noGrp="1"/>
          </p:cNvSpPr>
          <p:nvPr>
            <p:ph type="title"/>
          </p:nvPr>
        </p:nvSpPr>
        <p:spPr/>
        <p:txBody>
          <a:bodyPr/>
          <a:lstStyle/>
          <a:p>
            <a:endParaRPr lang="en-US"/>
          </a:p>
        </p:txBody>
      </p:sp>
      <p:pic>
        <p:nvPicPr>
          <p:cNvPr id="4" name="Content Placeholder 3" descr="A group of people working out in a gym&#10;&#10;Description automatically generated">
            <a:extLst>
              <a:ext uri="{FF2B5EF4-FFF2-40B4-BE49-F238E27FC236}">
                <a16:creationId xmlns:a16="http://schemas.microsoft.com/office/drawing/2014/main" id="{0E6A11BF-56A4-E393-7289-60BD55AE1AA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427" y="-3175"/>
            <a:ext cx="12187968" cy="6855052"/>
          </a:xfrm>
        </p:spPr>
      </p:pic>
    </p:spTree>
    <p:extLst>
      <p:ext uri="{BB962C8B-B14F-4D97-AF65-F5344CB8AC3E}">
        <p14:creationId xmlns:p14="http://schemas.microsoft.com/office/powerpoint/2010/main" val="400303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79A2-CD84-270C-B039-4449CD97ED50}"/>
              </a:ext>
            </a:extLst>
          </p:cNvPr>
          <p:cNvSpPr>
            <a:spLocks noGrp="1"/>
          </p:cNvSpPr>
          <p:nvPr>
            <p:ph type="title"/>
          </p:nvPr>
        </p:nvSpPr>
        <p:spPr/>
        <p:txBody>
          <a:bodyPr/>
          <a:lstStyle/>
          <a:p>
            <a:endParaRPr lang="en-US"/>
          </a:p>
        </p:txBody>
      </p:sp>
      <p:pic>
        <p:nvPicPr>
          <p:cNvPr id="4" name="Content Placeholder 3" descr="A group of women sitting on grass&#10;&#10;Description automatically generated">
            <a:extLst>
              <a:ext uri="{FF2B5EF4-FFF2-40B4-BE49-F238E27FC236}">
                <a16:creationId xmlns:a16="http://schemas.microsoft.com/office/drawing/2014/main" id="{82EE00C0-CCAD-41B7-3F3D-B179B297B80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427" y="-3175"/>
            <a:ext cx="12198854" cy="6865938"/>
          </a:xfrm>
        </p:spPr>
      </p:pic>
    </p:spTree>
    <p:extLst>
      <p:ext uri="{BB962C8B-B14F-4D97-AF65-F5344CB8AC3E}">
        <p14:creationId xmlns:p14="http://schemas.microsoft.com/office/powerpoint/2010/main" val="849255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erson riding a bicycle&#10;&#10;Description automatically generated">
            <a:extLst>
              <a:ext uri="{FF2B5EF4-FFF2-40B4-BE49-F238E27FC236}">
                <a16:creationId xmlns:a16="http://schemas.microsoft.com/office/drawing/2014/main" id="{00102D49-1492-2D45-7EB5-F77A94301C9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72009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erson riding a bicycle&#10;&#10;Description automatically generated">
            <a:extLst>
              <a:ext uri="{FF2B5EF4-FFF2-40B4-BE49-F238E27FC236}">
                <a16:creationId xmlns:a16="http://schemas.microsoft.com/office/drawing/2014/main" id="{00102D49-1492-2D45-7EB5-F77A94301C9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2" name="Picture 1" descr="A person climbing a rock wall&#10;&#10;Description automatically generated">
            <a:extLst>
              <a:ext uri="{FF2B5EF4-FFF2-40B4-BE49-F238E27FC236}">
                <a16:creationId xmlns:a16="http://schemas.microsoft.com/office/drawing/2014/main" id="{403818F6-7F8B-6D72-ACCB-48233B514B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694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00E81-917A-39D0-7860-CF00490285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A28825F-7F93-73FB-857F-0BF3C6BCBD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710EFE5-31EF-ACD8-9FA3-94D729921E75}"/>
              </a:ext>
            </a:extLst>
          </p:cNvPr>
          <p:cNvSpPr txBox="1">
            <a:spLocks/>
          </p:cNvSpPr>
          <p:nvPr/>
        </p:nvSpPr>
        <p:spPr bwMode="auto">
          <a:xfrm>
            <a:off x="489897" y="2921168"/>
            <a:ext cx="11212206" cy="1015663"/>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6000" b="1" dirty="0">
                <a:solidFill>
                  <a:schemeClr val="bg1"/>
                </a:solidFill>
                <a:cs typeface="Arial" charset="0"/>
              </a:rPr>
              <a:t>Task 5: A letter to movement</a:t>
            </a:r>
            <a:endParaRPr lang="en-US" sz="3600" dirty="0">
              <a:solidFill>
                <a:schemeClr val="bg1"/>
              </a:solidFill>
              <a:cs typeface="Arial" charset="0"/>
            </a:endParaRPr>
          </a:p>
        </p:txBody>
      </p:sp>
    </p:spTree>
    <p:extLst>
      <p:ext uri="{BB962C8B-B14F-4D97-AF65-F5344CB8AC3E}">
        <p14:creationId xmlns:p14="http://schemas.microsoft.com/office/powerpoint/2010/main" val="4175797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7E2998-E696-FC4E-9777-A4740CA16B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2BEA11-543B-932E-CBC8-DE514FD37A05}"/>
              </a:ext>
            </a:extLst>
          </p:cNvPr>
          <p:cNvSpPr/>
          <p:nvPr/>
        </p:nvSpPr>
        <p:spPr>
          <a:xfrm>
            <a:off x="0" y="1"/>
            <a:ext cx="12192000" cy="55734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F8BC419-D218-009A-2164-6A29688A37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9140" y="606431"/>
            <a:ext cx="2702885" cy="1284151"/>
          </a:xfrm>
          <a:prstGeom prst="rect">
            <a:avLst/>
          </a:prstGeom>
        </p:spPr>
      </p:pic>
      <p:pic>
        <p:nvPicPr>
          <p:cNvPr id="8" name="Picture 7">
            <a:extLst>
              <a:ext uri="{FF2B5EF4-FFF2-40B4-BE49-F238E27FC236}">
                <a16:creationId xmlns:a16="http://schemas.microsoft.com/office/drawing/2014/main" id="{0EFD7BD2-8690-7F5F-0A1A-C1E0965936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9022" y="1977407"/>
            <a:ext cx="2853956" cy="1928812"/>
          </a:xfrm>
          <a:prstGeom prst="rect">
            <a:avLst/>
          </a:prstGeom>
        </p:spPr>
      </p:pic>
      <p:pic>
        <p:nvPicPr>
          <p:cNvPr id="4" name="Picture 3">
            <a:extLst>
              <a:ext uri="{FF2B5EF4-FFF2-40B4-BE49-F238E27FC236}">
                <a16:creationId xmlns:a16="http://schemas.microsoft.com/office/drawing/2014/main" id="{DA7BB159-5BDF-E3C5-EB17-21B026A49AD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891" y="2237500"/>
            <a:ext cx="4349145" cy="1408626"/>
          </a:xfrm>
          <a:prstGeom prst="rect">
            <a:avLst/>
          </a:prstGeom>
        </p:spPr>
      </p:pic>
      <p:pic>
        <p:nvPicPr>
          <p:cNvPr id="7" name="Picture 6">
            <a:extLst>
              <a:ext uri="{FF2B5EF4-FFF2-40B4-BE49-F238E27FC236}">
                <a16:creationId xmlns:a16="http://schemas.microsoft.com/office/drawing/2014/main" id="{B51E7AE1-69E9-B81B-D8B6-6FD0DCBC02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94239" y="232378"/>
            <a:ext cx="3403522" cy="1188473"/>
          </a:xfrm>
          <a:prstGeom prst="rect">
            <a:avLst/>
          </a:prstGeom>
        </p:spPr>
      </p:pic>
      <p:pic>
        <p:nvPicPr>
          <p:cNvPr id="9" name="Picture 8">
            <a:extLst>
              <a:ext uri="{FF2B5EF4-FFF2-40B4-BE49-F238E27FC236}">
                <a16:creationId xmlns:a16="http://schemas.microsoft.com/office/drawing/2014/main" id="{F3BCD0D4-EC03-4038-2785-5615ABDC32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59791" y="2281226"/>
            <a:ext cx="3450771" cy="1321174"/>
          </a:xfrm>
          <a:prstGeom prst="rect">
            <a:avLst/>
          </a:prstGeom>
        </p:spPr>
      </p:pic>
      <p:pic>
        <p:nvPicPr>
          <p:cNvPr id="11" name="Picture 10">
            <a:extLst>
              <a:ext uri="{FF2B5EF4-FFF2-40B4-BE49-F238E27FC236}">
                <a16:creationId xmlns:a16="http://schemas.microsoft.com/office/drawing/2014/main" id="{CD27AFB1-5DCB-D942-761B-93E81F4914D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92959" y="3976054"/>
            <a:ext cx="2925449" cy="1207062"/>
          </a:xfrm>
          <a:prstGeom prst="rect">
            <a:avLst/>
          </a:prstGeom>
        </p:spPr>
      </p:pic>
      <p:pic>
        <p:nvPicPr>
          <p:cNvPr id="14" name="Picture 13">
            <a:extLst>
              <a:ext uri="{FF2B5EF4-FFF2-40B4-BE49-F238E27FC236}">
                <a16:creationId xmlns:a16="http://schemas.microsoft.com/office/drawing/2014/main" id="{C7E88BB4-A71B-462C-661A-ADBA11037FE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74836" y="232378"/>
            <a:ext cx="2919350" cy="1802674"/>
          </a:xfrm>
          <a:prstGeom prst="rect">
            <a:avLst/>
          </a:prstGeom>
        </p:spPr>
      </p:pic>
      <p:pic>
        <p:nvPicPr>
          <p:cNvPr id="2" name="Picture 1">
            <a:extLst>
              <a:ext uri="{FF2B5EF4-FFF2-40B4-BE49-F238E27FC236}">
                <a16:creationId xmlns:a16="http://schemas.microsoft.com/office/drawing/2014/main" id="{A62345E3-62C7-7F16-649F-B0D64818F2C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73592" y="3987535"/>
            <a:ext cx="3495430" cy="1113178"/>
          </a:xfrm>
          <a:prstGeom prst="rect">
            <a:avLst/>
          </a:prstGeom>
        </p:spPr>
      </p:pic>
      <p:pic>
        <p:nvPicPr>
          <p:cNvPr id="3" name="Picture 2" descr="A group of logos on a white background&#10;&#10;Description automatically generated">
            <a:extLst>
              <a:ext uri="{FF2B5EF4-FFF2-40B4-BE49-F238E27FC236}">
                <a16:creationId xmlns:a16="http://schemas.microsoft.com/office/drawing/2014/main" id="{A623C30A-5030-C66F-C136-13F2F09FAE7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269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66537-AE4D-8BF0-28FF-F0A3DE7F11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D56EB9-3292-022C-10D7-31BCCB2420B3}"/>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D07209-7C42-5965-A5B6-431028CCFB32}"/>
              </a:ext>
            </a:extLst>
          </p:cNvPr>
          <p:cNvSpPr txBox="1"/>
          <p:nvPr/>
        </p:nvSpPr>
        <p:spPr bwMode="auto">
          <a:xfrm>
            <a:off x="298477" y="226407"/>
            <a:ext cx="728886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A letter to movement </a:t>
            </a:r>
            <a:endParaRPr lang="en-US" sz="2800" dirty="0">
              <a:solidFill>
                <a:srgbClr val="E31C79"/>
              </a:solidFill>
              <a:cs typeface="Arial" charset="0"/>
            </a:endParaRPr>
          </a:p>
        </p:txBody>
      </p:sp>
      <p:sp>
        <p:nvSpPr>
          <p:cNvPr id="4" name="TextBox 3">
            <a:extLst>
              <a:ext uri="{FF2B5EF4-FFF2-40B4-BE49-F238E27FC236}">
                <a16:creationId xmlns:a16="http://schemas.microsoft.com/office/drawing/2014/main" id="{1ECF7839-2D67-3651-1915-7FAE3CD5B6E9}"/>
              </a:ext>
            </a:extLst>
          </p:cNvPr>
          <p:cNvSpPr txBox="1">
            <a:spLocks/>
          </p:cNvSpPr>
          <p:nvPr/>
        </p:nvSpPr>
        <p:spPr bwMode="auto">
          <a:xfrm>
            <a:off x="298477" y="1219869"/>
            <a:ext cx="11524729" cy="5475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464F"/>
                </a:solidFill>
                <a:latin typeface="Arial" panose="020B0604020202020204" pitchFamily="34" charset="0"/>
                <a:cs typeface="Arial" panose="020B0604020202020204" pitchFamily="34" charset="0"/>
              </a:rPr>
              <a:t>Dear Sport…</a:t>
            </a:r>
          </a:p>
          <a:p>
            <a:pPr algn="just">
              <a:lnSpc>
                <a:spcPct val="107000"/>
              </a:lnSpc>
              <a:spcAft>
                <a:spcPts val="800"/>
              </a:spcAft>
            </a:pPr>
            <a:endParaRPr lang="en-GB" sz="6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GB" sz="2000" kern="100" dirty="0">
                <a:solidFill>
                  <a:srgbClr val="00464F"/>
                </a:solidFill>
                <a:effectLst/>
                <a:latin typeface="Arial" panose="020B0604020202020204" pitchFamily="34" charset="0"/>
                <a:ea typeface="Aptos" panose="020B0004020202020204" pitchFamily="34" charset="0"/>
                <a:cs typeface="Arial" panose="020B0604020202020204" pitchFamily="34" charset="0"/>
              </a:rPr>
              <a:t>You were present early in my life, kicking a football against a wall while my dad played his Saturday league games, cheering on the grey horses on TV racing, putting on funny voices and reading  aloud the football scorelines, doing fitness classes with mum,  leotard over cycling shorts to look the part. You provided me with connection, consistency and routine which was especially needed as I spent weekends alternating between my mum and dad’s houses. </a:t>
            </a:r>
          </a:p>
          <a:p>
            <a:pPr algn="just">
              <a:lnSpc>
                <a:spcPct val="107000"/>
              </a:lnSpc>
              <a:spcAft>
                <a:spcPts val="800"/>
              </a:spcAft>
            </a:pPr>
            <a:r>
              <a:rPr lang="en-GB" sz="2000" kern="100" dirty="0">
                <a:solidFill>
                  <a:srgbClr val="00464F"/>
                </a:solidFill>
                <a:effectLst/>
                <a:latin typeface="Arial" panose="020B0604020202020204" pitchFamily="34" charset="0"/>
                <a:ea typeface="Aptos" panose="020B0004020202020204" pitchFamily="34" charset="0"/>
                <a:cs typeface="Arial" panose="020B0604020202020204" pitchFamily="34" charset="0"/>
              </a:rPr>
              <a:t>In school, you came into your own in year 5 - the year I made it into the school netball team. You built my confidence, gave me self-belief, motivated me to work as a team to achieve a shared goal. But your impact didn’t stay on the netball court, you rippled into my lessons, helped me raise my hand more, have a go at the tough questions and look for the progress not solely the result. It wasn’t just me who felt it, teachers knew the impact you were having too. You even got a mention in my school report as a positive influence on my learning. </a:t>
            </a:r>
            <a:endParaRPr lang="en-US" sz="2000" dirty="0">
              <a:solidFill>
                <a:srgbClr val="00464F"/>
              </a:solidFill>
              <a:latin typeface="Arial" panose="020B0604020202020204" pitchFamily="34" charset="0"/>
              <a:cs typeface="Arial" panose="020B0604020202020204" pitchFamily="34" charset="0"/>
            </a:endParaRPr>
          </a:p>
          <a:p>
            <a:pPr marL="457200" indent="-457200" eaLnBrk="1" hangingPunct="1">
              <a:buFont typeface="Arial" panose="020B0604020202020204" pitchFamily="34" charset="0"/>
              <a:buChar char="•"/>
            </a:pPr>
            <a:endParaRPr lang="en-US" sz="1800" dirty="0">
              <a:solidFill>
                <a:srgbClr val="00464F"/>
              </a:solidFill>
              <a:cs typeface="Arial" charset="0"/>
            </a:endParaRPr>
          </a:p>
          <a:p>
            <a:pPr marL="457200" indent="-457200" eaLnBrk="1" hangingPunct="1">
              <a:buFont typeface="Arial" panose="020B0604020202020204" pitchFamily="34" charset="0"/>
              <a:buChar char="•"/>
            </a:pPr>
            <a:endParaRPr lang="en-US" sz="1800" dirty="0">
              <a:solidFill>
                <a:srgbClr val="00464F"/>
              </a:solidFill>
              <a:cs typeface="Arial" charset="0"/>
            </a:endParaRPr>
          </a:p>
          <a:p>
            <a:pPr marL="457200" indent="-457200" eaLnBrk="1" hangingPunct="1">
              <a:buFont typeface="Arial" panose="020B0604020202020204" pitchFamily="34" charset="0"/>
              <a:buChar char="•"/>
            </a:pPr>
            <a:endParaRPr lang="en-US" sz="2800" dirty="0">
              <a:solidFill>
                <a:srgbClr val="00464F"/>
              </a:solidFill>
              <a:cs typeface="Arial" charset="0"/>
            </a:endParaRPr>
          </a:p>
        </p:txBody>
      </p:sp>
    </p:spTree>
    <p:extLst>
      <p:ext uri="{BB962C8B-B14F-4D97-AF65-F5344CB8AC3E}">
        <p14:creationId xmlns:p14="http://schemas.microsoft.com/office/powerpoint/2010/main" val="2564814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66537-AE4D-8BF0-28FF-F0A3DE7F11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D56EB9-3292-022C-10D7-31BCCB2420B3}"/>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D07209-7C42-5965-A5B6-431028CCFB32}"/>
              </a:ext>
            </a:extLst>
          </p:cNvPr>
          <p:cNvSpPr txBox="1"/>
          <p:nvPr/>
        </p:nvSpPr>
        <p:spPr bwMode="auto">
          <a:xfrm>
            <a:off x="298477" y="226407"/>
            <a:ext cx="7288866" cy="830997"/>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A letter to movement </a:t>
            </a:r>
            <a:endParaRPr lang="en-US" sz="2800" dirty="0">
              <a:solidFill>
                <a:srgbClr val="E31C79"/>
              </a:solidFill>
              <a:cs typeface="Arial" charset="0"/>
            </a:endParaRPr>
          </a:p>
        </p:txBody>
      </p:sp>
      <p:sp>
        <p:nvSpPr>
          <p:cNvPr id="4" name="TextBox 3">
            <a:extLst>
              <a:ext uri="{FF2B5EF4-FFF2-40B4-BE49-F238E27FC236}">
                <a16:creationId xmlns:a16="http://schemas.microsoft.com/office/drawing/2014/main" id="{1ECF7839-2D67-3651-1915-7FAE3CD5B6E9}"/>
              </a:ext>
            </a:extLst>
          </p:cNvPr>
          <p:cNvSpPr txBox="1">
            <a:spLocks/>
          </p:cNvSpPr>
          <p:nvPr/>
        </p:nvSpPr>
        <p:spPr bwMode="auto">
          <a:xfrm>
            <a:off x="298477" y="1219869"/>
            <a:ext cx="11524729" cy="4745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464F"/>
                </a:solidFill>
                <a:latin typeface="Arial" panose="020B0604020202020204" pitchFamily="34" charset="0"/>
                <a:cs typeface="Arial" panose="020B0604020202020204" pitchFamily="34" charset="0"/>
              </a:rPr>
              <a:t>Dear PE…</a:t>
            </a:r>
          </a:p>
          <a:p>
            <a:pPr algn="just">
              <a:lnSpc>
                <a:spcPct val="107000"/>
              </a:lnSpc>
              <a:spcAft>
                <a:spcPts val="800"/>
              </a:spcAft>
            </a:pPr>
            <a:endParaRPr lang="en-GB" sz="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000" kern="100" dirty="0">
                <a:effectLst/>
                <a:latin typeface="Arial" panose="020B0604020202020204" pitchFamily="34" charset="0"/>
                <a:ea typeface="Aptos" panose="020B0004020202020204" pitchFamily="34" charset="0"/>
                <a:cs typeface="Arial" panose="020B0604020202020204" pitchFamily="34" charset="0"/>
              </a:rPr>
              <a:t>Thank you… thank you for shaping me into the person that I am today. Thank you for being my absolute passion. Thank you for being my joy, my pain, my simultaneous stress-giver and reliever and my pride all at once for all of these years. In moments of success there was and still is no better feeling, in moments of fear or feelings of ‘I can’t do this’ there are dark times, but you never let me give up. When there are moments now of ‘am I doing this right or why am I doing this?’ you still don’t fail to come through and show me better times. You have always been there waiting to push me further. You are so much more than just ‘PE, a subject at school’. You’ve taught me drive, determination, passion, grit, resilience and dedication and I can never show you how eternally grateful I am for that.</a:t>
            </a:r>
          </a:p>
          <a:p>
            <a:r>
              <a:rPr lang="en-GB" sz="2000" dirty="0">
                <a:effectLst/>
                <a:latin typeface="Arial" panose="020B0604020202020204" pitchFamily="34" charset="0"/>
                <a:ea typeface="Aptos" panose="020B0004020202020204" pitchFamily="34" charset="0"/>
                <a:cs typeface="Arial" panose="020B0604020202020204" pitchFamily="34" charset="0"/>
              </a:rPr>
              <a:t>Because of you, I am the person that I am today. </a:t>
            </a:r>
            <a:endParaRPr lang="en-US" sz="2000" dirty="0">
              <a:solidFill>
                <a:srgbClr val="00464F"/>
              </a:solidFill>
              <a:latin typeface="Arial" panose="020B0604020202020204" pitchFamily="34" charset="0"/>
              <a:cs typeface="Arial" panose="020B0604020202020204" pitchFamily="34" charset="0"/>
            </a:endParaRPr>
          </a:p>
          <a:p>
            <a:pPr marL="457200" indent="-457200" eaLnBrk="1" hangingPunct="1">
              <a:buFont typeface="Arial" panose="020B0604020202020204" pitchFamily="34" charset="0"/>
              <a:buChar char="•"/>
            </a:pPr>
            <a:endParaRPr lang="en-US" sz="1800" dirty="0">
              <a:solidFill>
                <a:srgbClr val="00464F"/>
              </a:solidFill>
              <a:cs typeface="Arial" charset="0"/>
            </a:endParaRPr>
          </a:p>
          <a:p>
            <a:pPr marL="457200" indent="-457200" eaLnBrk="1" hangingPunct="1">
              <a:buFont typeface="Arial" panose="020B0604020202020204" pitchFamily="34" charset="0"/>
              <a:buChar char="•"/>
            </a:pPr>
            <a:endParaRPr lang="en-US" sz="2800" dirty="0">
              <a:solidFill>
                <a:srgbClr val="00464F"/>
              </a:solidFill>
              <a:cs typeface="Arial" charset="0"/>
            </a:endParaRPr>
          </a:p>
        </p:txBody>
      </p:sp>
    </p:spTree>
    <p:extLst>
      <p:ext uri="{BB962C8B-B14F-4D97-AF65-F5344CB8AC3E}">
        <p14:creationId xmlns:p14="http://schemas.microsoft.com/office/powerpoint/2010/main" val="3743206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AACFC3-7388-7802-6484-059588938022}"/>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626E10-0777-F1E6-02F9-E404B1B9E570}"/>
              </a:ext>
            </a:extLst>
          </p:cNvPr>
          <p:cNvSpPr txBox="1"/>
          <p:nvPr/>
        </p:nvSpPr>
        <p:spPr bwMode="auto">
          <a:xfrm>
            <a:off x="298477" y="419344"/>
            <a:ext cx="5149823" cy="2308324"/>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Activity:</a:t>
            </a:r>
          </a:p>
          <a:p>
            <a:pPr eaLnBrk="1" hangingPunct="1">
              <a:lnSpc>
                <a:spcPct val="100000"/>
              </a:lnSpc>
              <a:spcBef>
                <a:spcPts val="0"/>
              </a:spcBef>
              <a:defRPr/>
            </a:pPr>
            <a:r>
              <a:rPr lang="en-GB" sz="4800" b="1" dirty="0">
                <a:solidFill>
                  <a:srgbClr val="E31C79"/>
                </a:solidFill>
                <a:cs typeface="Arial" charset="0"/>
              </a:rPr>
              <a:t>A personal letter to movement</a:t>
            </a:r>
            <a:endParaRPr lang="en-US" sz="2800" dirty="0">
              <a:solidFill>
                <a:srgbClr val="E31C79"/>
              </a:solidFill>
              <a:cs typeface="Arial" charset="0"/>
            </a:endParaRPr>
          </a:p>
        </p:txBody>
      </p:sp>
      <p:sp>
        <p:nvSpPr>
          <p:cNvPr id="4" name="Rectangle 3">
            <a:extLst>
              <a:ext uri="{FF2B5EF4-FFF2-40B4-BE49-F238E27FC236}">
                <a16:creationId xmlns:a16="http://schemas.microsoft.com/office/drawing/2014/main" id="{E44F5D37-D140-7C4F-7699-DB9EA36BAD14}"/>
              </a:ext>
            </a:extLst>
          </p:cNvPr>
          <p:cNvSpPr/>
          <p:nvPr/>
        </p:nvSpPr>
        <p:spPr>
          <a:xfrm>
            <a:off x="6096001" y="0"/>
            <a:ext cx="6096000" cy="6858000"/>
          </a:xfrm>
          <a:prstGeom prst="rect">
            <a:avLst/>
          </a:prstGeom>
          <a:solidFill>
            <a:srgbClr val="FFFAE8"/>
          </a:solidFill>
          <a:ln>
            <a:noFill/>
          </a:ln>
          <a:effectLst>
            <a:outerShdw blurRad="304800" dist="76200" dir="10800000" algn="r" rotWithShape="0">
              <a:srgbClr val="00464F">
                <a:alpha val="5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8205F58C-EDA8-57A0-4B6A-0A5BF97FAECF}"/>
              </a:ext>
            </a:extLst>
          </p:cNvPr>
          <p:cNvGrpSpPr/>
          <p:nvPr/>
        </p:nvGrpSpPr>
        <p:grpSpPr>
          <a:xfrm>
            <a:off x="298477" y="2727667"/>
            <a:ext cx="5955370" cy="3213028"/>
            <a:chOff x="-1" y="2098333"/>
            <a:chExt cx="7810504" cy="4213905"/>
          </a:xfrm>
        </p:grpSpPr>
        <p:pic>
          <p:nvPicPr>
            <p:cNvPr id="6" name="Picture 5">
              <a:extLst>
                <a:ext uri="{FF2B5EF4-FFF2-40B4-BE49-F238E27FC236}">
                  <a16:creationId xmlns:a16="http://schemas.microsoft.com/office/drawing/2014/main" id="{0DD8635A-7863-E99C-5195-6D53C644D02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371853" y="2098333"/>
              <a:ext cx="4438650" cy="4064000"/>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F9176682-1520-6289-E417-E2F1D476C04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 y="2248238"/>
              <a:ext cx="4381501" cy="4064000"/>
            </a:xfrm>
            <a:prstGeom prst="rect">
              <a:avLst/>
            </a:prstGeom>
          </p:spPr>
        </p:pic>
      </p:grpSp>
      <p:sp>
        <p:nvSpPr>
          <p:cNvPr id="11" name="TextBox 10">
            <a:extLst>
              <a:ext uri="{FF2B5EF4-FFF2-40B4-BE49-F238E27FC236}">
                <a16:creationId xmlns:a16="http://schemas.microsoft.com/office/drawing/2014/main" id="{BAA05941-423B-F8D5-D35B-04DDA0EB6A47}"/>
              </a:ext>
            </a:extLst>
          </p:cNvPr>
          <p:cNvSpPr txBox="1"/>
          <p:nvPr/>
        </p:nvSpPr>
        <p:spPr>
          <a:xfrm>
            <a:off x="6229349" y="994303"/>
            <a:ext cx="5664173" cy="4832092"/>
          </a:xfrm>
          <a:prstGeom prst="rect">
            <a:avLst/>
          </a:prstGeom>
          <a:noFill/>
        </p:spPr>
        <p:txBody>
          <a:bodyPr wrap="square">
            <a:spAutoFit/>
          </a:bodyPr>
          <a:lstStyle/>
          <a:p>
            <a:r>
              <a:rPr lang="en-US" sz="2800" b="1" dirty="0">
                <a:solidFill>
                  <a:srgbClr val="00464F"/>
                </a:solidFill>
                <a:latin typeface="Arial" panose="020B0604020202020204" pitchFamily="34" charset="0"/>
                <a:cs typeface="Arial" panose="020B0604020202020204" pitchFamily="34" charset="0"/>
              </a:rPr>
              <a:t>WHO </a:t>
            </a:r>
            <a:r>
              <a:rPr lang="en-US" sz="2800" dirty="0">
                <a:solidFill>
                  <a:srgbClr val="00464F"/>
                </a:solidFill>
                <a:latin typeface="Arial" panose="020B0604020202020204" pitchFamily="34" charset="0"/>
                <a:cs typeface="Arial" panose="020B0604020202020204" pitchFamily="34" charset="0"/>
              </a:rPr>
              <a:t>will you write your letter to? This could be a person, a sport, an activity, a place, an environment or a community. </a:t>
            </a:r>
          </a:p>
          <a:p>
            <a:endParaRPr lang="en-US" sz="2800" dirty="0">
              <a:solidFill>
                <a:srgbClr val="00464F"/>
              </a:solidFill>
              <a:latin typeface="Arial" panose="020B0604020202020204" pitchFamily="34" charset="0"/>
              <a:cs typeface="Arial" panose="020B0604020202020204" pitchFamily="34" charset="0"/>
            </a:endParaRPr>
          </a:p>
          <a:p>
            <a:r>
              <a:rPr lang="en-US" sz="2800" b="1" dirty="0">
                <a:solidFill>
                  <a:srgbClr val="00464F"/>
                </a:solidFill>
                <a:latin typeface="Arial" panose="020B0604020202020204" pitchFamily="34" charset="0"/>
                <a:cs typeface="Arial" panose="020B0604020202020204" pitchFamily="34" charset="0"/>
              </a:rPr>
              <a:t>HOW </a:t>
            </a:r>
            <a:r>
              <a:rPr lang="en-US" sz="2800" dirty="0">
                <a:solidFill>
                  <a:srgbClr val="00464F"/>
                </a:solidFill>
                <a:latin typeface="Arial" panose="020B0604020202020204" pitchFamily="34" charset="0"/>
                <a:cs typeface="Arial" panose="020B0604020202020204" pitchFamily="34" charset="0"/>
              </a:rPr>
              <a:t>has the letter recipient impacted your relationship with movement and physical activity? </a:t>
            </a:r>
          </a:p>
          <a:p>
            <a:endParaRPr lang="en-US" sz="2800" dirty="0">
              <a:solidFill>
                <a:srgbClr val="00464F"/>
              </a:solidFill>
              <a:latin typeface="Arial" panose="020B0604020202020204" pitchFamily="34" charset="0"/>
              <a:cs typeface="Arial" panose="020B0604020202020204" pitchFamily="34" charset="0"/>
            </a:endParaRPr>
          </a:p>
          <a:p>
            <a:r>
              <a:rPr lang="en-US" sz="2800" b="1" dirty="0">
                <a:solidFill>
                  <a:srgbClr val="00464F"/>
                </a:solidFill>
                <a:latin typeface="Arial" panose="020B0604020202020204" pitchFamily="34" charset="0"/>
                <a:cs typeface="Arial" panose="020B0604020202020204" pitchFamily="34" charset="0"/>
              </a:rPr>
              <a:t>WHAT </a:t>
            </a:r>
            <a:r>
              <a:rPr lang="en-US" sz="2800" dirty="0">
                <a:solidFill>
                  <a:srgbClr val="00464F"/>
                </a:solidFill>
                <a:latin typeface="Arial" panose="020B0604020202020204" pitchFamily="34" charset="0"/>
                <a:cs typeface="Arial" panose="020B0604020202020204" pitchFamily="34" charset="0"/>
              </a:rPr>
              <a:t>are you grateful/ungrateful to the letter recipient for?</a:t>
            </a:r>
          </a:p>
        </p:txBody>
      </p:sp>
    </p:spTree>
    <p:extLst>
      <p:ext uri="{BB962C8B-B14F-4D97-AF65-F5344CB8AC3E}">
        <p14:creationId xmlns:p14="http://schemas.microsoft.com/office/powerpoint/2010/main" val="843228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6A632D-7461-65E2-5297-4E0CF89ADC97}"/>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E84530-B094-5094-7D56-F8B6C625E68C}"/>
              </a:ext>
            </a:extLst>
          </p:cNvPr>
          <p:cNvSpPr txBox="1"/>
          <p:nvPr/>
        </p:nvSpPr>
        <p:spPr bwMode="auto">
          <a:xfrm>
            <a:off x="298477" y="357152"/>
            <a:ext cx="5797523"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Reflection</a:t>
            </a:r>
            <a:endParaRPr lang="en-US" sz="2800" dirty="0">
              <a:solidFill>
                <a:srgbClr val="E31C79"/>
              </a:solidFill>
              <a:cs typeface="Arial" charset="0"/>
            </a:endParaRPr>
          </a:p>
        </p:txBody>
      </p:sp>
      <p:sp>
        <p:nvSpPr>
          <p:cNvPr id="4" name="TextBox 3">
            <a:extLst>
              <a:ext uri="{FF2B5EF4-FFF2-40B4-BE49-F238E27FC236}">
                <a16:creationId xmlns:a16="http://schemas.microsoft.com/office/drawing/2014/main" id="{ACD7CBB8-E4D4-B3BC-C74D-0F238267B4A8}"/>
              </a:ext>
            </a:extLst>
          </p:cNvPr>
          <p:cNvSpPr txBox="1">
            <a:spLocks/>
          </p:cNvSpPr>
          <p:nvPr/>
        </p:nvSpPr>
        <p:spPr bwMode="auto">
          <a:xfrm>
            <a:off x="298477" y="1545301"/>
            <a:ext cx="9417023"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00464F"/>
                </a:solidFill>
                <a:cs typeface="Arial" charset="0"/>
              </a:rPr>
              <a:t>How does your story impact on:</a:t>
            </a:r>
          </a:p>
          <a:p>
            <a:pPr marL="457200" indent="-457200" eaLnBrk="1" hangingPunct="1">
              <a:buFont typeface="Arial" panose="020B0604020202020204" pitchFamily="34" charset="0"/>
              <a:buChar char="•"/>
            </a:pPr>
            <a:endParaRPr lang="en-US" sz="2800" dirty="0">
              <a:solidFill>
                <a:srgbClr val="00464F"/>
              </a:solidFill>
              <a:cs typeface="Arial" charset="0"/>
            </a:endParaRPr>
          </a:p>
          <a:p>
            <a:pPr marL="457200" indent="-457200" eaLnBrk="1" hangingPunct="1">
              <a:buFont typeface="Arial" panose="020B0604020202020204" pitchFamily="34" charset="0"/>
              <a:buChar char="•"/>
            </a:pPr>
            <a:r>
              <a:rPr lang="en-US" sz="2800" dirty="0">
                <a:solidFill>
                  <a:srgbClr val="00464F"/>
                </a:solidFill>
                <a:cs typeface="Arial" charset="0"/>
              </a:rPr>
              <a:t>Your relationship with movement today?</a:t>
            </a:r>
          </a:p>
          <a:p>
            <a:pPr eaLnBrk="1" hangingPunct="1"/>
            <a:endParaRPr lang="en-US" sz="2800" dirty="0">
              <a:solidFill>
                <a:srgbClr val="00464F"/>
              </a:solidFill>
              <a:cs typeface="Arial" charset="0"/>
            </a:endParaRPr>
          </a:p>
          <a:p>
            <a:pPr marL="457200" indent="-457200" eaLnBrk="1" hangingPunct="1">
              <a:buFont typeface="Arial" panose="020B0604020202020204" pitchFamily="34" charset="0"/>
              <a:buChar char="•"/>
            </a:pPr>
            <a:r>
              <a:rPr lang="en-US" sz="2800" dirty="0">
                <a:solidFill>
                  <a:srgbClr val="00464F"/>
                </a:solidFill>
                <a:cs typeface="Arial" charset="0"/>
              </a:rPr>
              <a:t>The leader or practitioner that you are?</a:t>
            </a:r>
          </a:p>
          <a:p>
            <a:pPr marL="457200" indent="-457200" eaLnBrk="1" hangingPunct="1">
              <a:buFont typeface="Arial" panose="020B0604020202020204" pitchFamily="34" charset="0"/>
              <a:buChar char="•"/>
            </a:pPr>
            <a:endParaRPr lang="en-US" sz="2800" dirty="0">
              <a:solidFill>
                <a:srgbClr val="00464F"/>
              </a:solidFill>
              <a:cs typeface="Arial" charset="0"/>
            </a:endParaRPr>
          </a:p>
          <a:p>
            <a:pPr marL="457200" indent="-457200" eaLnBrk="1" hangingPunct="1">
              <a:buFont typeface="Arial" panose="020B0604020202020204" pitchFamily="34" charset="0"/>
              <a:buChar char="•"/>
            </a:pPr>
            <a:r>
              <a:rPr lang="en-US" sz="2800" dirty="0">
                <a:solidFill>
                  <a:srgbClr val="00464F"/>
                </a:solidFill>
                <a:cs typeface="Arial" charset="0"/>
              </a:rPr>
              <a:t>How you influence others?</a:t>
            </a:r>
          </a:p>
          <a:p>
            <a:pPr marL="457200" indent="-457200" eaLnBrk="1" hangingPunct="1">
              <a:buFont typeface="Arial" panose="020B0604020202020204" pitchFamily="34" charset="0"/>
              <a:buChar char="•"/>
            </a:pPr>
            <a:endParaRPr lang="en-US" sz="2800" dirty="0">
              <a:solidFill>
                <a:srgbClr val="00464F"/>
              </a:solidFill>
              <a:cs typeface="Arial" charset="0"/>
            </a:endParaRPr>
          </a:p>
          <a:p>
            <a:pPr marL="457200" indent="-457200" eaLnBrk="1" hangingPunct="1">
              <a:buFont typeface="Arial" panose="020B0604020202020204" pitchFamily="34" charset="0"/>
              <a:buChar char="•"/>
            </a:pPr>
            <a:endParaRPr lang="en-US" sz="2800" dirty="0">
              <a:solidFill>
                <a:srgbClr val="00464F"/>
              </a:solidFill>
              <a:cs typeface="Arial" charset="0"/>
            </a:endParaRPr>
          </a:p>
          <a:p>
            <a:pPr marL="457200" indent="-457200" eaLnBrk="1" hangingPunct="1">
              <a:buFont typeface="Arial" panose="020B0604020202020204" pitchFamily="34" charset="0"/>
              <a:buChar char="•"/>
            </a:pPr>
            <a:endParaRPr lang="en-US" sz="2800" dirty="0">
              <a:solidFill>
                <a:srgbClr val="00464F"/>
              </a:solidFill>
              <a:cs typeface="Arial" charset="0"/>
            </a:endParaRPr>
          </a:p>
        </p:txBody>
      </p:sp>
    </p:spTree>
    <p:extLst>
      <p:ext uri="{BB962C8B-B14F-4D97-AF65-F5344CB8AC3E}">
        <p14:creationId xmlns:p14="http://schemas.microsoft.com/office/powerpoint/2010/main" val="4225044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4C282-FEF2-1C73-4AB5-DBF2C302BB1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18495ED-8F79-EB52-36D5-3E12E53A37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A9E3E3-7B68-7A61-7BEA-028DCFA43304}"/>
              </a:ext>
            </a:extLst>
          </p:cNvPr>
          <p:cNvSpPr txBox="1">
            <a:spLocks/>
          </p:cNvSpPr>
          <p:nvPr/>
        </p:nvSpPr>
        <p:spPr bwMode="auto">
          <a:xfrm>
            <a:off x="489897" y="2921168"/>
            <a:ext cx="11212206" cy="1015663"/>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6000" b="1" dirty="0">
                <a:solidFill>
                  <a:schemeClr val="bg1"/>
                </a:solidFill>
                <a:cs typeface="Arial" charset="0"/>
              </a:rPr>
              <a:t>Task 6: Movement Why</a:t>
            </a:r>
            <a:endParaRPr lang="en-US" sz="3600" dirty="0">
              <a:solidFill>
                <a:schemeClr val="bg1"/>
              </a:solidFill>
              <a:cs typeface="Arial" charset="0"/>
            </a:endParaRPr>
          </a:p>
        </p:txBody>
      </p:sp>
    </p:spTree>
    <p:extLst>
      <p:ext uri="{BB962C8B-B14F-4D97-AF65-F5344CB8AC3E}">
        <p14:creationId xmlns:p14="http://schemas.microsoft.com/office/powerpoint/2010/main" val="3508726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626D6-DADE-B723-2659-197843BCC8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ACBCA4-4A3B-D47F-54E3-040099C5EF5F}"/>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5277CB25-C2EF-3451-87DE-1B97F5DBC333}"/>
              </a:ext>
            </a:extLst>
          </p:cNvPr>
          <p:cNvSpPr txBox="1">
            <a:spLocks/>
          </p:cNvSpPr>
          <p:nvPr/>
        </p:nvSpPr>
        <p:spPr bwMode="auto">
          <a:xfrm>
            <a:off x="330160" y="288393"/>
            <a:ext cx="1121220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What’s your why?</a:t>
            </a:r>
            <a:endParaRPr lang="en-US" sz="2800" dirty="0">
              <a:solidFill>
                <a:srgbClr val="E31C79"/>
              </a:solidFill>
              <a:cs typeface="Arial" charset="0"/>
            </a:endParaRPr>
          </a:p>
        </p:txBody>
      </p:sp>
      <p:sp>
        <p:nvSpPr>
          <p:cNvPr id="6" name="TextBox 1">
            <a:extLst>
              <a:ext uri="{FF2B5EF4-FFF2-40B4-BE49-F238E27FC236}">
                <a16:creationId xmlns:a16="http://schemas.microsoft.com/office/drawing/2014/main" id="{7F2BE00B-E69E-7C05-A564-395882DE856B}"/>
              </a:ext>
            </a:extLst>
          </p:cNvPr>
          <p:cNvSpPr txBox="1">
            <a:spLocks/>
          </p:cNvSpPr>
          <p:nvPr/>
        </p:nvSpPr>
        <p:spPr bwMode="auto">
          <a:xfrm>
            <a:off x="298475" y="1250341"/>
            <a:ext cx="1168669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spcCol="36000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dirty="0">
                <a:solidFill>
                  <a:srgbClr val="00464F"/>
                </a:solidFill>
              </a:rPr>
              <a:t>Choose three images that stand out to you most for what movement and physical activity means to you. Give each image a word or phrase for what it symbolises to you. Discuss. </a:t>
            </a:r>
          </a:p>
        </p:txBody>
      </p:sp>
      <p:pic>
        <p:nvPicPr>
          <p:cNvPr id="7" name="Picture 6" descr="Sports team in group huddle">
            <a:extLst>
              <a:ext uri="{FF2B5EF4-FFF2-40B4-BE49-F238E27FC236}">
                <a16:creationId xmlns:a16="http://schemas.microsoft.com/office/drawing/2014/main" id="{D7BBDD34-B273-76E8-8BB3-649283DBDB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3721" y="2713019"/>
            <a:ext cx="2245247" cy="1430455"/>
          </a:xfrm>
          <a:prstGeom prst="rect">
            <a:avLst/>
          </a:prstGeom>
        </p:spPr>
      </p:pic>
      <p:pic>
        <p:nvPicPr>
          <p:cNvPr id="8" name="Picture 4" descr="Two people climbing a hill">
            <a:extLst>
              <a:ext uri="{FF2B5EF4-FFF2-40B4-BE49-F238E27FC236}">
                <a16:creationId xmlns:a16="http://schemas.microsoft.com/office/drawing/2014/main" id="{2DE201B3-FF6D-1DB3-3FEE-870C096B879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3118" y="2727761"/>
            <a:ext cx="2083653" cy="14185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Elderly woman swimming at lake">
            <a:extLst>
              <a:ext uri="{FF2B5EF4-FFF2-40B4-BE49-F238E27FC236}">
                <a16:creationId xmlns:a16="http://schemas.microsoft.com/office/drawing/2014/main" id="{F8B5CFEE-89E4-6E7E-5A39-29FA6F9D0A9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36178" y="2716718"/>
            <a:ext cx="2118853" cy="14279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Person jumping rope">
            <a:extLst>
              <a:ext uri="{FF2B5EF4-FFF2-40B4-BE49-F238E27FC236}">
                <a16:creationId xmlns:a16="http://schemas.microsoft.com/office/drawing/2014/main" id="{BEF98B63-4C98-5BD6-1F9C-3BE023EE56E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42768" y="2712665"/>
            <a:ext cx="2148257" cy="14219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Free Stock Photo of Family playing a game on the floor at home | Download  Free Images and Free Illustrations">
            <a:extLst>
              <a:ext uri="{FF2B5EF4-FFF2-40B4-BE49-F238E27FC236}">
                <a16:creationId xmlns:a16="http://schemas.microsoft.com/office/drawing/2014/main" id="{EE5EA822-70E3-2D40-8CAC-F759F4311F3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5270" y="4311276"/>
            <a:ext cx="2074821" cy="14701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erson cycling on bridge">
            <a:extLst>
              <a:ext uri="{FF2B5EF4-FFF2-40B4-BE49-F238E27FC236}">
                <a16:creationId xmlns:a16="http://schemas.microsoft.com/office/drawing/2014/main" id="{57CBA67A-0E32-9181-7AFC-9F2FBADC1D99}"/>
              </a:ext>
            </a:extLst>
          </p:cNvPr>
          <p:cNvPicPr>
            <a:picLocks noChangeAspect="1"/>
          </p:cNvPicPr>
          <p:nvPr/>
        </p:nvPicPr>
        <p:blipFill>
          <a:blip r:embed="rId9" cstate="email">
            <a:extLst>
              <a:ext uri="{28A0092B-C50C-407E-A947-70E740481C1C}">
                <a14:useLocalDpi xmlns:a14="http://schemas.microsoft.com/office/drawing/2010/main"/>
              </a:ext>
            </a:extLst>
          </a:blip>
          <a:srcRect b="-416"/>
          <a:stretch/>
        </p:blipFill>
        <p:spPr>
          <a:xfrm>
            <a:off x="2619452" y="4298733"/>
            <a:ext cx="2251789" cy="1492894"/>
          </a:xfrm>
          <a:prstGeom prst="rect">
            <a:avLst/>
          </a:prstGeom>
        </p:spPr>
      </p:pic>
      <p:pic>
        <p:nvPicPr>
          <p:cNvPr id="16" name="Picture 32" descr="People weight training">
            <a:extLst>
              <a:ext uri="{FF2B5EF4-FFF2-40B4-BE49-F238E27FC236}">
                <a16:creationId xmlns:a16="http://schemas.microsoft.com/office/drawing/2014/main" id="{8684D9E3-1E7B-C4E4-153C-F410A68F7DB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b="-949"/>
          <a:stretch/>
        </p:blipFill>
        <p:spPr bwMode="auto">
          <a:xfrm>
            <a:off x="7345009" y="4296906"/>
            <a:ext cx="2138568" cy="14876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Women doing yoga outdoors">
            <a:extLst>
              <a:ext uri="{FF2B5EF4-FFF2-40B4-BE49-F238E27FC236}">
                <a16:creationId xmlns:a16="http://schemas.microsoft.com/office/drawing/2014/main" id="{B98CB2C3-4987-1A74-B2DB-648418032001}"/>
              </a:ext>
            </a:extLst>
          </p:cNvPr>
          <p:cNvPicPr>
            <a:picLocks noChangeAspect="1"/>
          </p:cNvPicPr>
          <p:nvPr/>
        </p:nvPicPr>
        <p:blipFill>
          <a:blip r:embed="rId11" cstate="email">
            <a:extLst>
              <a:ext uri="{28A0092B-C50C-407E-A947-70E740481C1C}">
                <a14:useLocalDpi xmlns:a14="http://schemas.microsoft.com/office/drawing/2010/main"/>
              </a:ext>
            </a:extLst>
          </a:blip>
          <a:srcRect r="-302" b="-500"/>
          <a:stretch/>
        </p:blipFill>
        <p:spPr>
          <a:xfrm>
            <a:off x="9733314" y="2722870"/>
            <a:ext cx="2156322" cy="1423459"/>
          </a:xfrm>
          <a:prstGeom prst="rect">
            <a:avLst/>
          </a:prstGeom>
        </p:spPr>
      </p:pic>
      <p:pic>
        <p:nvPicPr>
          <p:cNvPr id="18" name="Picture 17" descr="A group of people wearing helmets and holding a sword&#10;&#10;Description automatically generated">
            <a:extLst>
              <a:ext uri="{FF2B5EF4-FFF2-40B4-BE49-F238E27FC236}">
                <a16:creationId xmlns:a16="http://schemas.microsoft.com/office/drawing/2014/main" id="{795ABFE2-FD93-01C5-F63F-3A338BBAACE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731585" y="4298213"/>
            <a:ext cx="2160880" cy="1489035"/>
          </a:xfrm>
          <a:prstGeom prst="rect">
            <a:avLst/>
          </a:prstGeom>
        </p:spPr>
      </p:pic>
      <p:pic>
        <p:nvPicPr>
          <p:cNvPr id="4" name="Picture 3" descr="A person climbing a rock wall&#10;&#10;Description automatically generated">
            <a:extLst>
              <a:ext uri="{FF2B5EF4-FFF2-40B4-BE49-F238E27FC236}">
                <a16:creationId xmlns:a16="http://schemas.microsoft.com/office/drawing/2014/main" id="{FC73A3C6-95A0-C791-036F-640FD83A75C6}"/>
              </a:ext>
            </a:extLst>
          </p:cNvPr>
          <p:cNvPicPr>
            <a:picLocks noChangeAspect="1"/>
          </p:cNvPicPr>
          <p:nvPr/>
        </p:nvPicPr>
        <p:blipFill>
          <a:blip r:embed="rId13" cstate="email">
            <a:extLst>
              <a:ext uri="{28A0092B-C50C-407E-A947-70E740481C1C}">
                <a14:useLocalDpi xmlns:a14="http://schemas.microsoft.com/office/drawing/2010/main"/>
              </a:ext>
            </a:extLst>
          </a:blip>
          <a:srcRect t="-119" b="-120"/>
          <a:stretch/>
        </p:blipFill>
        <p:spPr>
          <a:xfrm>
            <a:off x="5037842" y="4298165"/>
            <a:ext cx="2113950" cy="1475348"/>
          </a:xfrm>
          <a:prstGeom prst="rect">
            <a:avLst/>
          </a:prstGeom>
        </p:spPr>
      </p:pic>
    </p:spTree>
    <p:extLst>
      <p:ext uri="{BB962C8B-B14F-4D97-AF65-F5344CB8AC3E}">
        <p14:creationId xmlns:p14="http://schemas.microsoft.com/office/powerpoint/2010/main" val="1740852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5EE7B-65E3-4CC5-9A3E-F910A87D231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D48A5C0-BA79-763F-573C-C92DAD1ECD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472CD7-EA2A-0D8B-69EC-8C5A208B8D73}"/>
              </a:ext>
            </a:extLst>
          </p:cNvPr>
          <p:cNvSpPr txBox="1">
            <a:spLocks/>
          </p:cNvSpPr>
          <p:nvPr/>
        </p:nvSpPr>
        <p:spPr bwMode="auto">
          <a:xfrm>
            <a:off x="489897" y="2921168"/>
            <a:ext cx="11212206" cy="1015663"/>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6000" b="1" dirty="0">
                <a:solidFill>
                  <a:schemeClr val="bg1"/>
                </a:solidFill>
                <a:cs typeface="Arial" charset="0"/>
              </a:rPr>
              <a:t>Task 7: A newbie?</a:t>
            </a:r>
            <a:endParaRPr lang="en-US" sz="3600" dirty="0">
              <a:solidFill>
                <a:schemeClr val="bg1"/>
              </a:solidFill>
              <a:cs typeface="Arial" charset="0"/>
            </a:endParaRPr>
          </a:p>
        </p:txBody>
      </p:sp>
    </p:spTree>
    <p:extLst>
      <p:ext uri="{BB962C8B-B14F-4D97-AF65-F5344CB8AC3E}">
        <p14:creationId xmlns:p14="http://schemas.microsoft.com/office/powerpoint/2010/main" val="100919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6A632D-7461-65E2-5297-4E0CF89ADC97}"/>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E84530-B094-5094-7D56-F8B6C625E68C}"/>
              </a:ext>
            </a:extLst>
          </p:cNvPr>
          <p:cNvSpPr txBox="1"/>
          <p:nvPr/>
        </p:nvSpPr>
        <p:spPr bwMode="auto">
          <a:xfrm>
            <a:off x="298477" y="419344"/>
            <a:ext cx="11392780" cy="156966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When was the last time you tried a new activity?</a:t>
            </a:r>
            <a:endParaRPr lang="en-US" sz="2800" dirty="0">
              <a:solidFill>
                <a:srgbClr val="E31C79"/>
              </a:solidFill>
              <a:cs typeface="Arial" charset="0"/>
            </a:endParaRPr>
          </a:p>
        </p:txBody>
      </p:sp>
      <p:sp>
        <p:nvSpPr>
          <p:cNvPr id="4" name="TextBox 3">
            <a:extLst>
              <a:ext uri="{FF2B5EF4-FFF2-40B4-BE49-F238E27FC236}">
                <a16:creationId xmlns:a16="http://schemas.microsoft.com/office/drawing/2014/main" id="{ACD7CBB8-E4D4-B3BC-C74D-0F238267B4A8}"/>
              </a:ext>
            </a:extLst>
          </p:cNvPr>
          <p:cNvSpPr txBox="1">
            <a:spLocks/>
          </p:cNvSpPr>
          <p:nvPr/>
        </p:nvSpPr>
        <p:spPr bwMode="auto">
          <a:xfrm>
            <a:off x="298477" y="2301852"/>
            <a:ext cx="811159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solidFill>
                  <a:srgbClr val="00464F"/>
                </a:solidFill>
                <a:cs typeface="Arial" charset="0"/>
              </a:rPr>
              <a:t>How did it make you…</a:t>
            </a:r>
          </a:p>
        </p:txBody>
      </p:sp>
      <p:sp>
        <p:nvSpPr>
          <p:cNvPr id="3" name="TextBox 2">
            <a:extLst>
              <a:ext uri="{FF2B5EF4-FFF2-40B4-BE49-F238E27FC236}">
                <a16:creationId xmlns:a16="http://schemas.microsoft.com/office/drawing/2014/main" id="{1427A9ED-44A7-FB38-64AB-282E92DFC3C7}"/>
              </a:ext>
            </a:extLst>
          </p:cNvPr>
          <p:cNvSpPr txBox="1">
            <a:spLocks/>
          </p:cNvSpPr>
          <p:nvPr/>
        </p:nvSpPr>
        <p:spPr bwMode="auto">
          <a:xfrm>
            <a:off x="298477" y="7921602"/>
            <a:ext cx="9417023"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00464F"/>
                </a:solidFill>
                <a:cs typeface="Arial" charset="0"/>
              </a:rPr>
              <a:t>How did it make you </a:t>
            </a:r>
            <a:r>
              <a:rPr lang="en-US" sz="2800" b="1" dirty="0">
                <a:solidFill>
                  <a:srgbClr val="00464F"/>
                </a:solidFill>
                <a:cs typeface="Arial" charset="0"/>
              </a:rPr>
              <a:t>move</a:t>
            </a:r>
            <a:r>
              <a:rPr lang="en-US" sz="2800" dirty="0">
                <a:solidFill>
                  <a:srgbClr val="00464F"/>
                </a:solidFill>
                <a:cs typeface="Arial" charset="0"/>
              </a:rPr>
              <a:t>?</a:t>
            </a:r>
          </a:p>
          <a:p>
            <a:pPr eaLnBrk="1" hangingPunct="1"/>
            <a:r>
              <a:rPr lang="en-US" sz="2800" dirty="0">
                <a:solidFill>
                  <a:srgbClr val="00464F"/>
                </a:solidFill>
                <a:cs typeface="Arial" charset="0"/>
              </a:rPr>
              <a:t>How did it make you </a:t>
            </a:r>
            <a:r>
              <a:rPr lang="en-US" sz="2800" b="1" dirty="0">
                <a:solidFill>
                  <a:srgbClr val="00464F"/>
                </a:solidFill>
                <a:cs typeface="Arial" charset="0"/>
              </a:rPr>
              <a:t>feel</a:t>
            </a:r>
            <a:r>
              <a:rPr lang="en-US" sz="2800" dirty="0">
                <a:solidFill>
                  <a:srgbClr val="00464F"/>
                </a:solidFill>
                <a:cs typeface="Arial" charset="0"/>
              </a:rPr>
              <a:t>?</a:t>
            </a:r>
          </a:p>
          <a:p>
            <a:pPr eaLnBrk="1" hangingPunct="1"/>
            <a:r>
              <a:rPr lang="en-US" sz="2800" dirty="0">
                <a:solidFill>
                  <a:srgbClr val="00464F"/>
                </a:solidFill>
                <a:cs typeface="Arial" charset="0"/>
              </a:rPr>
              <a:t>How did it make you </a:t>
            </a:r>
            <a:r>
              <a:rPr lang="en-US" sz="2800" b="1" dirty="0">
                <a:solidFill>
                  <a:srgbClr val="00464F"/>
                </a:solidFill>
                <a:cs typeface="Arial" charset="0"/>
              </a:rPr>
              <a:t>connect</a:t>
            </a:r>
            <a:r>
              <a:rPr lang="en-US" sz="2800" dirty="0">
                <a:solidFill>
                  <a:srgbClr val="00464F"/>
                </a:solidFill>
                <a:cs typeface="Arial" charset="0"/>
              </a:rPr>
              <a:t>?</a:t>
            </a:r>
          </a:p>
          <a:p>
            <a:pPr eaLnBrk="1" hangingPunct="1"/>
            <a:r>
              <a:rPr lang="en-US" sz="2800" dirty="0">
                <a:solidFill>
                  <a:srgbClr val="00464F"/>
                </a:solidFill>
                <a:cs typeface="Arial" charset="0"/>
              </a:rPr>
              <a:t>How did it make you </a:t>
            </a:r>
            <a:r>
              <a:rPr lang="en-US" sz="2800" b="1" dirty="0">
                <a:solidFill>
                  <a:srgbClr val="00464F"/>
                </a:solidFill>
                <a:cs typeface="Arial" charset="0"/>
              </a:rPr>
              <a:t>think</a:t>
            </a:r>
            <a:r>
              <a:rPr lang="en-US" sz="2800" dirty="0">
                <a:solidFill>
                  <a:srgbClr val="00464F"/>
                </a:solidFill>
                <a:cs typeface="Arial" charset="0"/>
              </a:rPr>
              <a:t>? </a:t>
            </a:r>
          </a:p>
        </p:txBody>
      </p:sp>
      <p:sp>
        <p:nvSpPr>
          <p:cNvPr id="6" name="TextBox 5">
            <a:extLst>
              <a:ext uri="{FF2B5EF4-FFF2-40B4-BE49-F238E27FC236}">
                <a16:creationId xmlns:a16="http://schemas.microsoft.com/office/drawing/2014/main" id="{6FF817F4-6317-230C-68BE-41E10D9DB32A}"/>
              </a:ext>
            </a:extLst>
          </p:cNvPr>
          <p:cNvSpPr txBox="1">
            <a:spLocks/>
          </p:cNvSpPr>
          <p:nvPr/>
        </p:nvSpPr>
        <p:spPr bwMode="auto">
          <a:xfrm>
            <a:off x="370669" y="3052606"/>
            <a:ext cx="2547786" cy="1015663"/>
          </a:xfrm>
          <a:prstGeom prst="rect">
            <a:avLst/>
          </a:prstGeom>
          <a:solidFill>
            <a:srgbClr val="00464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b="1" dirty="0">
                <a:solidFill>
                  <a:schemeClr val="bg1"/>
                </a:solidFill>
                <a:cs typeface="Arial" charset="0"/>
              </a:rPr>
              <a:t>Move</a:t>
            </a:r>
            <a:endParaRPr lang="en-US" sz="6000" dirty="0">
              <a:solidFill>
                <a:schemeClr val="bg1"/>
              </a:solidFill>
              <a:cs typeface="Arial" charset="0"/>
            </a:endParaRPr>
          </a:p>
        </p:txBody>
      </p:sp>
      <p:sp>
        <p:nvSpPr>
          <p:cNvPr id="7" name="TextBox 6">
            <a:extLst>
              <a:ext uri="{FF2B5EF4-FFF2-40B4-BE49-F238E27FC236}">
                <a16:creationId xmlns:a16="http://schemas.microsoft.com/office/drawing/2014/main" id="{5A1D540C-4B92-4484-3BF5-60ECE52CCF22}"/>
              </a:ext>
            </a:extLst>
          </p:cNvPr>
          <p:cNvSpPr txBox="1">
            <a:spLocks/>
          </p:cNvSpPr>
          <p:nvPr/>
        </p:nvSpPr>
        <p:spPr bwMode="auto">
          <a:xfrm>
            <a:off x="9611614" y="3031609"/>
            <a:ext cx="2052304" cy="1015663"/>
          </a:xfrm>
          <a:prstGeom prst="rect">
            <a:avLst/>
          </a:prstGeom>
          <a:solidFill>
            <a:srgbClr val="00B74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b="1" dirty="0">
                <a:solidFill>
                  <a:schemeClr val="bg1"/>
                </a:solidFill>
                <a:cs typeface="Arial" charset="0"/>
              </a:rPr>
              <a:t>Feel</a:t>
            </a:r>
            <a:endParaRPr lang="en-US" sz="6000" dirty="0">
              <a:solidFill>
                <a:schemeClr val="bg1"/>
              </a:solidFill>
              <a:cs typeface="Arial" charset="0"/>
            </a:endParaRPr>
          </a:p>
        </p:txBody>
      </p:sp>
      <p:sp>
        <p:nvSpPr>
          <p:cNvPr id="8" name="TextBox 7">
            <a:extLst>
              <a:ext uri="{FF2B5EF4-FFF2-40B4-BE49-F238E27FC236}">
                <a16:creationId xmlns:a16="http://schemas.microsoft.com/office/drawing/2014/main" id="{BE78948E-8FC0-5A54-BB91-F97260B92DC1}"/>
              </a:ext>
            </a:extLst>
          </p:cNvPr>
          <p:cNvSpPr txBox="1">
            <a:spLocks/>
          </p:cNvSpPr>
          <p:nvPr/>
        </p:nvSpPr>
        <p:spPr bwMode="auto">
          <a:xfrm>
            <a:off x="3143240" y="3052606"/>
            <a:ext cx="3619521" cy="1015663"/>
          </a:xfrm>
          <a:prstGeom prst="rect">
            <a:avLst/>
          </a:prstGeom>
          <a:solidFill>
            <a:srgbClr val="2CCCD3"/>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b="1" dirty="0">
                <a:solidFill>
                  <a:schemeClr val="bg1"/>
                </a:solidFill>
                <a:cs typeface="Arial" charset="0"/>
              </a:rPr>
              <a:t>Connect</a:t>
            </a:r>
            <a:endParaRPr lang="en-US" sz="6000" dirty="0">
              <a:solidFill>
                <a:schemeClr val="bg1"/>
              </a:solidFill>
              <a:cs typeface="Arial" charset="0"/>
            </a:endParaRPr>
          </a:p>
        </p:txBody>
      </p:sp>
      <p:sp>
        <p:nvSpPr>
          <p:cNvPr id="9" name="TextBox 8">
            <a:extLst>
              <a:ext uri="{FF2B5EF4-FFF2-40B4-BE49-F238E27FC236}">
                <a16:creationId xmlns:a16="http://schemas.microsoft.com/office/drawing/2014/main" id="{1CBD5248-FA0F-0D7D-0E94-DE02889099DB}"/>
              </a:ext>
            </a:extLst>
          </p:cNvPr>
          <p:cNvSpPr txBox="1">
            <a:spLocks/>
          </p:cNvSpPr>
          <p:nvPr/>
        </p:nvSpPr>
        <p:spPr bwMode="auto">
          <a:xfrm>
            <a:off x="6965327" y="3052606"/>
            <a:ext cx="2443720" cy="1015663"/>
          </a:xfrm>
          <a:prstGeom prst="rect">
            <a:avLst/>
          </a:prstGeom>
          <a:solidFill>
            <a:srgbClr val="E31C7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b="1" dirty="0">
                <a:solidFill>
                  <a:schemeClr val="bg1"/>
                </a:solidFill>
                <a:cs typeface="Arial" charset="0"/>
              </a:rPr>
              <a:t>Think</a:t>
            </a:r>
            <a:endParaRPr lang="en-US" sz="6000" dirty="0">
              <a:solidFill>
                <a:schemeClr val="bg1"/>
              </a:solidFill>
              <a:cs typeface="Arial" charset="0"/>
            </a:endParaRPr>
          </a:p>
        </p:txBody>
      </p:sp>
    </p:spTree>
    <p:extLst>
      <p:ext uri="{BB962C8B-B14F-4D97-AF65-F5344CB8AC3E}">
        <p14:creationId xmlns:p14="http://schemas.microsoft.com/office/powerpoint/2010/main" val="1711226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6A632D-7461-65E2-5297-4E0CF89ADC97}"/>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E84530-B094-5094-7D56-F8B6C625E68C}"/>
              </a:ext>
            </a:extLst>
          </p:cNvPr>
          <p:cNvSpPr txBox="1"/>
          <p:nvPr/>
        </p:nvSpPr>
        <p:spPr bwMode="auto">
          <a:xfrm>
            <a:off x="298477" y="419344"/>
            <a:ext cx="11392780" cy="156966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When was the last time you tried a new activity?</a:t>
            </a:r>
            <a:endParaRPr lang="en-US" sz="2800" dirty="0">
              <a:solidFill>
                <a:srgbClr val="E31C79"/>
              </a:solidFill>
              <a:cs typeface="Arial" charset="0"/>
            </a:endParaRPr>
          </a:p>
        </p:txBody>
      </p:sp>
      <p:sp>
        <p:nvSpPr>
          <p:cNvPr id="3" name="TextBox 2">
            <a:extLst>
              <a:ext uri="{FF2B5EF4-FFF2-40B4-BE49-F238E27FC236}">
                <a16:creationId xmlns:a16="http://schemas.microsoft.com/office/drawing/2014/main" id="{1427A9ED-44A7-FB38-64AB-282E92DFC3C7}"/>
              </a:ext>
            </a:extLst>
          </p:cNvPr>
          <p:cNvSpPr txBox="1">
            <a:spLocks/>
          </p:cNvSpPr>
          <p:nvPr/>
        </p:nvSpPr>
        <p:spPr bwMode="auto">
          <a:xfrm>
            <a:off x="298477" y="7921602"/>
            <a:ext cx="9417023"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00464F"/>
                </a:solidFill>
                <a:cs typeface="Arial" charset="0"/>
              </a:rPr>
              <a:t>How did it make you </a:t>
            </a:r>
            <a:r>
              <a:rPr lang="en-US" sz="2800" b="1" dirty="0">
                <a:solidFill>
                  <a:srgbClr val="00464F"/>
                </a:solidFill>
                <a:cs typeface="Arial" charset="0"/>
              </a:rPr>
              <a:t>move</a:t>
            </a:r>
            <a:r>
              <a:rPr lang="en-US" sz="2800" dirty="0">
                <a:solidFill>
                  <a:srgbClr val="00464F"/>
                </a:solidFill>
                <a:cs typeface="Arial" charset="0"/>
              </a:rPr>
              <a:t>?</a:t>
            </a:r>
          </a:p>
          <a:p>
            <a:pPr eaLnBrk="1" hangingPunct="1"/>
            <a:r>
              <a:rPr lang="en-US" sz="2800" dirty="0">
                <a:solidFill>
                  <a:srgbClr val="00464F"/>
                </a:solidFill>
                <a:cs typeface="Arial" charset="0"/>
              </a:rPr>
              <a:t>How did it make you </a:t>
            </a:r>
            <a:r>
              <a:rPr lang="en-US" sz="2800" b="1" dirty="0">
                <a:solidFill>
                  <a:srgbClr val="00464F"/>
                </a:solidFill>
                <a:cs typeface="Arial" charset="0"/>
              </a:rPr>
              <a:t>feel</a:t>
            </a:r>
            <a:r>
              <a:rPr lang="en-US" sz="2800" dirty="0">
                <a:solidFill>
                  <a:srgbClr val="00464F"/>
                </a:solidFill>
                <a:cs typeface="Arial" charset="0"/>
              </a:rPr>
              <a:t>?</a:t>
            </a:r>
          </a:p>
          <a:p>
            <a:pPr eaLnBrk="1" hangingPunct="1"/>
            <a:r>
              <a:rPr lang="en-US" sz="2800" dirty="0">
                <a:solidFill>
                  <a:srgbClr val="00464F"/>
                </a:solidFill>
                <a:cs typeface="Arial" charset="0"/>
              </a:rPr>
              <a:t>How did it make you </a:t>
            </a:r>
            <a:r>
              <a:rPr lang="en-US" sz="2800" b="1" dirty="0">
                <a:solidFill>
                  <a:srgbClr val="00464F"/>
                </a:solidFill>
                <a:cs typeface="Arial" charset="0"/>
              </a:rPr>
              <a:t>connect</a:t>
            </a:r>
            <a:r>
              <a:rPr lang="en-US" sz="2800" dirty="0">
                <a:solidFill>
                  <a:srgbClr val="00464F"/>
                </a:solidFill>
                <a:cs typeface="Arial" charset="0"/>
              </a:rPr>
              <a:t>?</a:t>
            </a:r>
          </a:p>
          <a:p>
            <a:pPr eaLnBrk="1" hangingPunct="1"/>
            <a:r>
              <a:rPr lang="en-US" sz="2800" dirty="0">
                <a:solidFill>
                  <a:srgbClr val="00464F"/>
                </a:solidFill>
                <a:cs typeface="Arial" charset="0"/>
              </a:rPr>
              <a:t>How did it make you </a:t>
            </a:r>
            <a:r>
              <a:rPr lang="en-US" sz="2800" b="1" dirty="0">
                <a:solidFill>
                  <a:srgbClr val="00464F"/>
                </a:solidFill>
                <a:cs typeface="Arial" charset="0"/>
              </a:rPr>
              <a:t>think</a:t>
            </a:r>
            <a:r>
              <a:rPr lang="en-US" sz="2800" dirty="0">
                <a:solidFill>
                  <a:srgbClr val="00464F"/>
                </a:solidFill>
                <a:cs typeface="Arial" charset="0"/>
              </a:rPr>
              <a:t>? </a:t>
            </a:r>
          </a:p>
        </p:txBody>
      </p:sp>
      <p:sp>
        <p:nvSpPr>
          <p:cNvPr id="11" name="TextBox 10">
            <a:extLst>
              <a:ext uri="{FF2B5EF4-FFF2-40B4-BE49-F238E27FC236}">
                <a16:creationId xmlns:a16="http://schemas.microsoft.com/office/drawing/2014/main" id="{8FCA402B-BDFB-6C66-37C9-DC38C74EEC3B}"/>
              </a:ext>
            </a:extLst>
          </p:cNvPr>
          <p:cNvSpPr txBox="1"/>
          <p:nvPr/>
        </p:nvSpPr>
        <p:spPr>
          <a:xfrm>
            <a:off x="468261" y="2219592"/>
            <a:ext cx="10607777" cy="2246769"/>
          </a:xfrm>
          <a:prstGeom prst="rect">
            <a:avLst/>
          </a:prstGeom>
          <a:noFill/>
        </p:spPr>
        <p:txBody>
          <a:bodyPr wrap="square">
            <a:spAutoFit/>
          </a:bodyPr>
          <a:lstStyle/>
          <a:p>
            <a:pPr marL="171450" indent="-171450">
              <a:buFontTx/>
              <a:buChar char="-"/>
            </a:pPr>
            <a:r>
              <a:rPr lang="en-US" sz="2800" dirty="0">
                <a:latin typeface="Arial" panose="020B0604020202020204" pitchFamily="34" charset="0"/>
                <a:cs typeface="Arial" panose="020B0604020202020204" pitchFamily="34" charset="0"/>
              </a:rPr>
              <a:t>How did the experience feel to you?</a:t>
            </a:r>
          </a:p>
          <a:p>
            <a:endParaRPr lang="en-US" sz="2800" dirty="0">
              <a:latin typeface="Arial" panose="020B0604020202020204" pitchFamily="34" charset="0"/>
              <a:cs typeface="Arial" panose="020B0604020202020204" pitchFamily="34" charset="0"/>
            </a:endParaRPr>
          </a:p>
          <a:p>
            <a:pPr marL="171450" indent="-171450">
              <a:buFontTx/>
              <a:buChar char="-"/>
            </a:pPr>
            <a:r>
              <a:rPr lang="en-US" sz="2800" dirty="0">
                <a:latin typeface="Arial" panose="020B0604020202020204" pitchFamily="34" charset="0"/>
                <a:cs typeface="Arial" panose="020B0604020202020204" pitchFamily="34" charset="0"/>
              </a:rPr>
              <a:t>What factors do we need to consider for new participants?</a:t>
            </a:r>
          </a:p>
          <a:p>
            <a:endParaRPr lang="en-US" sz="2800" dirty="0">
              <a:latin typeface="Arial" panose="020B0604020202020204" pitchFamily="34" charset="0"/>
              <a:cs typeface="Arial" panose="020B0604020202020204" pitchFamily="34" charset="0"/>
            </a:endParaRPr>
          </a:p>
          <a:p>
            <a:pPr marL="171450" indent="-171450">
              <a:buFontTx/>
              <a:buChar char="-"/>
            </a:pPr>
            <a:r>
              <a:rPr lang="en-US" sz="2800" dirty="0">
                <a:latin typeface="Arial" panose="020B0604020202020204" pitchFamily="34" charset="0"/>
                <a:cs typeface="Arial" panose="020B0604020202020204" pitchFamily="34" charset="0"/>
              </a:rPr>
              <a:t>How can we create a positive first experience? </a:t>
            </a:r>
          </a:p>
        </p:txBody>
      </p:sp>
    </p:spTree>
    <p:extLst>
      <p:ext uri="{BB962C8B-B14F-4D97-AF65-F5344CB8AC3E}">
        <p14:creationId xmlns:p14="http://schemas.microsoft.com/office/powerpoint/2010/main" val="3823824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FC42C-3BA9-F0E7-A09D-36989403F4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B3A394DE-E578-9371-740D-F3AF3D6480A4}"/>
              </a:ext>
            </a:extLst>
          </p:cNvPr>
          <p:cNvSpPr txBox="1">
            <a:spLocks noGrp="1" noRot="1" noMove="1" noResize="1" noEditPoints="1" noAdjustHandles="1" noChangeArrowheads="1" noChangeShapeType="1"/>
          </p:cNvSpPr>
          <p:nvPr>
            <p:ph type="title" idx="4294967295"/>
          </p:nvPr>
        </p:nvSpPr>
        <p:spPr bwMode="auto">
          <a:xfrm>
            <a:off x="298477" y="419344"/>
            <a:ext cx="11212206" cy="830997"/>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31C79"/>
                </a:solidFill>
                <a:effectLst/>
                <a:uLnTx/>
                <a:uFillTx/>
                <a:latin typeface="Arial" charset="0"/>
                <a:ea typeface="ＭＳ Ｐゴシック" charset="0"/>
                <a:cs typeface="Arial" charset="0"/>
              </a:rPr>
              <a:t>Toolkit Aims</a:t>
            </a:r>
            <a:endParaRPr kumimoji="0" lang="en-US" sz="2800" b="0" i="0" u="none" strike="noStrike" kern="1200" cap="none" spc="0" normalizeH="0" baseline="0" noProof="0" dirty="0">
              <a:ln>
                <a:noFill/>
              </a:ln>
              <a:solidFill>
                <a:srgbClr val="E31C79"/>
              </a:solidFill>
              <a:effectLst/>
              <a:uLnTx/>
              <a:uFillTx/>
              <a:latin typeface="Arial" charset="0"/>
              <a:ea typeface="ＭＳ Ｐゴシック" charset="0"/>
              <a:cs typeface="Arial" charset="0"/>
            </a:endParaRPr>
          </a:p>
        </p:txBody>
      </p:sp>
      <p:sp>
        <p:nvSpPr>
          <p:cNvPr id="5" name="Rectangle 4">
            <a:extLst>
              <a:ext uri="{FF2B5EF4-FFF2-40B4-BE49-F238E27FC236}">
                <a16:creationId xmlns:a16="http://schemas.microsoft.com/office/drawing/2014/main" id="{4B5073E2-5996-B9FE-AB5C-0A07BDF722D3}"/>
              </a:ext>
            </a:extLst>
          </p:cNvPr>
          <p:cNvSpPr/>
          <p:nvPr/>
        </p:nvSpPr>
        <p:spPr>
          <a:xfrm>
            <a:off x="0" y="1401888"/>
            <a:ext cx="6096000" cy="2027112"/>
          </a:xfrm>
          <a:prstGeom prst="rect">
            <a:avLst/>
          </a:prstGeom>
          <a:solidFill>
            <a:srgbClr val="00B7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096748C-879C-6920-A7FE-B67933F79CDA}"/>
              </a:ext>
            </a:extLst>
          </p:cNvPr>
          <p:cNvSpPr txBox="1"/>
          <p:nvPr/>
        </p:nvSpPr>
        <p:spPr>
          <a:xfrm>
            <a:off x="298477" y="1980306"/>
            <a:ext cx="5797523" cy="954107"/>
          </a:xfrm>
          <a:prstGeom prst="rect">
            <a:avLst/>
          </a:prstGeom>
          <a:noFill/>
        </p:spPr>
        <p:txBody>
          <a:bodyPr wrap="square" rtlCol="0" anchor="ctr">
            <a:spAutoFit/>
          </a:bodyPr>
          <a:lstStyle/>
          <a:p>
            <a:r>
              <a:rPr lang="en-US" sz="2800" b="1" dirty="0">
                <a:solidFill>
                  <a:schemeClr val="bg1"/>
                </a:solidFill>
                <a:latin typeface="Arial" panose="020B0604020202020204" pitchFamily="34" charset="0"/>
                <a:cs typeface="Arial" panose="020B0604020202020204" pitchFamily="34" charset="0"/>
              </a:rPr>
              <a:t>Building knowledge </a:t>
            </a:r>
          </a:p>
          <a:p>
            <a:r>
              <a:rPr lang="en-US" sz="2800" b="1" dirty="0">
                <a:solidFill>
                  <a:schemeClr val="bg1"/>
                </a:solidFill>
                <a:latin typeface="Arial" panose="020B0604020202020204" pitchFamily="34" charset="0"/>
                <a:cs typeface="Arial" panose="020B0604020202020204" pitchFamily="34" charset="0"/>
              </a:rPr>
              <a:t>and understanding</a:t>
            </a:r>
          </a:p>
        </p:txBody>
      </p:sp>
      <p:sp>
        <p:nvSpPr>
          <p:cNvPr id="12" name="Rectangle 11">
            <a:extLst>
              <a:ext uri="{FF2B5EF4-FFF2-40B4-BE49-F238E27FC236}">
                <a16:creationId xmlns:a16="http://schemas.microsoft.com/office/drawing/2014/main" id="{041DAFC9-DA29-723E-3383-3EA7C1F10D11}"/>
              </a:ext>
            </a:extLst>
          </p:cNvPr>
          <p:cNvSpPr/>
          <p:nvPr/>
        </p:nvSpPr>
        <p:spPr>
          <a:xfrm>
            <a:off x="0" y="3429000"/>
            <a:ext cx="6096000" cy="2027112"/>
          </a:xfrm>
          <a:prstGeom prst="rect">
            <a:avLst/>
          </a:prstGeom>
          <a:solidFill>
            <a:srgbClr val="0046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64F"/>
              </a:solidFill>
            </a:endParaRPr>
          </a:p>
        </p:txBody>
      </p:sp>
      <p:sp>
        <p:nvSpPr>
          <p:cNvPr id="13" name="TextBox 12">
            <a:extLst>
              <a:ext uri="{FF2B5EF4-FFF2-40B4-BE49-F238E27FC236}">
                <a16:creationId xmlns:a16="http://schemas.microsoft.com/office/drawing/2014/main" id="{58D416BC-5244-F7CF-692F-E8F9594807FB}"/>
              </a:ext>
            </a:extLst>
          </p:cNvPr>
          <p:cNvSpPr txBox="1"/>
          <p:nvPr/>
        </p:nvSpPr>
        <p:spPr>
          <a:xfrm>
            <a:off x="298477" y="3765271"/>
            <a:ext cx="4552923" cy="1384995"/>
          </a:xfrm>
          <a:prstGeom prst="rect">
            <a:avLst/>
          </a:prstGeom>
          <a:noFill/>
        </p:spPr>
        <p:txBody>
          <a:bodyPr wrap="square" rtlCol="0" anchor="ctr">
            <a:spAutoFit/>
          </a:bodyPr>
          <a:lstStyle/>
          <a:p>
            <a:r>
              <a:rPr lang="en-US" sz="2800" b="1" dirty="0">
                <a:solidFill>
                  <a:schemeClr val="bg1"/>
                </a:solidFill>
                <a:latin typeface="Arial" panose="020B0604020202020204" pitchFamily="34" charset="0"/>
                <a:cs typeface="Arial" panose="020B0604020202020204" pitchFamily="34" charset="0"/>
              </a:rPr>
              <a:t>Collaboration around systemic and/or </a:t>
            </a:r>
          </a:p>
          <a:p>
            <a:r>
              <a:rPr lang="en-US" sz="2800" b="1" dirty="0">
                <a:solidFill>
                  <a:schemeClr val="bg1"/>
                </a:solidFill>
                <a:latin typeface="Arial" panose="020B0604020202020204" pitchFamily="34" charset="0"/>
                <a:cs typeface="Arial" panose="020B0604020202020204" pitchFamily="34" charset="0"/>
              </a:rPr>
              <a:t>thematic challenges</a:t>
            </a:r>
          </a:p>
        </p:txBody>
      </p:sp>
      <p:sp>
        <p:nvSpPr>
          <p:cNvPr id="9" name="Rectangle 8">
            <a:extLst>
              <a:ext uri="{FF2B5EF4-FFF2-40B4-BE49-F238E27FC236}">
                <a16:creationId xmlns:a16="http://schemas.microsoft.com/office/drawing/2014/main" id="{7ED8260C-A6CF-D5B8-654F-D9B51C1B2076}"/>
              </a:ext>
            </a:extLst>
          </p:cNvPr>
          <p:cNvSpPr/>
          <p:nvPr/>
        </p:nvSpPr>
        <p:spPr>
          <a:xfrm>
            <a:off x="6096902" y="1401887"/>
            <a:ext cx="6095096" cy="2027113"/>
          </a:xfrm>
          <a:prstGeom prst="rect">
            <a:avLst/>
          </a:prstGeom>
          <a:solidFill>
            <a:srgbClr val="2CC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F4000B-23C5-8859-359D-509A84E5D4BE}"/>
              </a:ext>
            </a:extLst>
          </p:cNvPr>
          <p:cNvSpPr txBox="1"/>
          <p:nvPr/>
        </p:nvSpPr>
        <p:spPr>
          <a:xfrm>
            <a:off x="6394477" y="2153832"/>
            <a:ext cx="2908144" cy="523220"/>
          </a:xfrm>
          <a:prstGeom prst="rect">
            <a:avLst/>
          </a:prstGeom>
          <a:noFill/>
        </p:spPr>
        <p:txBody>
          <a:bodyPr wrap="square" rtlCol="0" anchor="ctr">
            <a:spAutoFit/>
          </a:bodyPr>
          <a:lstStyle/>
          <a:p>
            <a:r>
              <a:rPr lang="en-US" sz="2800" b="1" dirty="0">
                <a:solidFill>
                  <a:schemeClr val="bg1"/>
                </a:solidFill>
                <a:latin typeface="Arial" panose="020B0604020202020204" pitchFamily="34" charset="0"/>
                <a:cs typeface="Arial" panose="020B0604020202020204" pitchFamily="34" charset="0"/>
              </a:rPr>
              <a:t>Advocates</a:t>
            </a:r>
          </a:p>
        </p:txBody>
      </p:sp>
      <p:sp>
        <p:nvSpPr>
          <p:cNvPr id="14" name="Rectangle 13">
            <a:extLst>
              <a:ext uri="{FF2B5EF4-FFF2-40B4-BE49-F238E27FC236}">
                <a16:creationId xmlns:a16="http://schemas.microsoft.com/office/drawing/2014/main" id="{18B3D561-6BC3-7C5A-9D3B-A2C453EE2CE1}"/>
              </a:ext>
            </a:extLst>
          </p:cNvPr>
          <p:cNvSpPr/>
          <p:nvPr/>
        </p:nvSpPr>
        <p:spPr>
          <a:xfrm>
            <a:off x="6096902" y="3429000"/>
            <a:ext cx="6095098" cy="2027112"/>
          </a:xfrm>
          <a:prstGeom prst="rect">
            <a:avLst/>
          </a:prstGeom>
          <a:solidFill>
            <a:srgbClr val="E31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7BAA2D4-72C1-60E1-67F9-BA3D8C5CF924}"/>
              </a:ext>
            </a:extLst>
          </p:cNvPr>
          <p:cNvSpPr txBox="1"/>
          <p:nvPr/>
        </p:nvSpPr>
        <p:spPr>
          <a:xfrm>
            <a:off x="6394475" y="3772793"/>
            <a:ext cx="3612925" cy="1384995"/>
          </a:xfrm>
          <a:prstGeom prst="rect">
            <a:avLst/>
          </a:prstGeom>
          <a:noFill/>
        </p:spPr>
        <p:txBody>
          <a:bodyPr wrap="square" rtlCol="0" anchor="ctr">
            <a:spAutoFit/>
          </a:bodyPr>
          <a:lstStyle/>
          <a:p>
            <a:r>
              <a:rPr lang="en-US" sz="2800" b="1" dirty="0">
                <a:solidFill>
                  <a:schemeClr val="bg1"/>
                </a:solidFill>
                <a:latin typeface="Arial" panose="020B0604020202020204" pitchFamily="34" charset="0"/>
                <a:cs typeface="Arial" panose="020B0604020202020204" pitchFamily="34" charset="0"/>
              </a:rPr>
              <a:t>Tracking and </a:t>
            </a:r>
          </a:p>
          <a:p>
            <a:r>
              <a:rPr lang="en-US" sz="2800" b="1" dirty="0">
                <a:solidFill>
                  <a:schemeClr val="bg1"/>
                </a:solidFill>
                <a:latin typeface="Arial" panose="020B0604020202020204" pitchFamily="34" charset="0"/>
                <a:cs typeface="Arial" panose="020B0604020202020204" pitchFamily="34" charset="0"/>
              </a:rPr>
              <a:t>celebrating progress</a:t>
            </a:r>
          </a:p>
        </p:txBody>
      </p:sp>
      <p:pic>
        <p:nvPicPr>
          <p:cNvPr id="20" name="Picture 19">
            <a:extLst>
              <a:ext uri="{FF2B5EF4-FFF2-40B4-BE49-F238E27FC236}">
                <a16:creationId xmlns:a16="http://schemas.microsoft.com/office/drawing/2014/main" id="{7A988442-284C-B5BC-9808-925D0FBD382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07400" y="1401888"/>
            <a:ext cx="2037274" cy="2037274"/>
          </a:xfrm>
          <a:prstGeom prst="rect">
            <a:avLst/>
          </a:prstGeom>
        </p:spPr>
      </p:pic>
      <p:pic>
        <p:nvPicPr>
          <p:cNvPr id="21" name="Picture 20">
            <a:extLst>
              <a:ext uri="{FF2B5EF4-FFF2-40B4-BE49-F238E27FC236}">
                <a16:creationId xmlns:a16="http://schemas.microsoft.com/office/drawing/2014/main" id="{5B4E7877-8BCC-7871-9C02-3A176CC3369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065826" y="3125047"/>
            <a:ext cx="2037274" cy="2037274"/>
          </a:xfrm>
          <a:prstGeom prst="rect">
            <a:avLst/>
          </a:prstGeom>
        </p:spPr>
      </p:pic>
      <p:pic>
        <p:nvPicPr>
          <p:cNvPr id="25" name="Picture 24">
            <a:extLst>
              <a:ext uri="{FF2B5EF4-FFF2-40B4-BE49-F238E27FC236}">
                <a16:creationId xmlns:a16="http://schemas.microsoft.com/office/drawing/2014/main" id="{CAAEB7A5-5C4D-FC9A-FD4F-69D6A67B4610}"/>
              </a:ext>
            </a:extLst>
          </p:cNvPr>
          <p:cNvPicPr>
            <a:picLocks noChangeAspect="1"/>
          </p:cNvPicPr>
          <p:nvPr/>
        </p:nvPicPr>
        <p:blipFill>
          <a:blip r:embed="rId6"/>
          <a:stretch>
            <a:fillRect/>
          </a:stretch>
        </p:blipFill>
        <p:spPr>
          <a:xfrm>
            <a:off x="4170059" y="1594016"/>
            <a:ext cx="1714888" cy="1670229"/>
          </a:xfrm>
          <a:prstGeom prst="rect">
            <a:avLst/>
          </a:prstGeom>
        </p:spPr>
      </p:pic>
      <p:pic>
        <p:nvPicPr>
          <p:cNvPr id="26" name="Picture 25">
            <a:extLst>
              <a:ext uri="{FF2B5EF4-FFF2-40B4-BE49-F238E27FC236}">
                <a16:creationId xmlns:a16="http://schemas.microsoft.com/office/drawing/2014/main" id="{F9FF7FD2-F95F-7554-C71D-99E2D68AC187}"/>
              </a:ext>
            </a:extLst>
          </p:cNvPr>
          <p:cNvPicPr>
            <a:picLocks noChangeAspect="1"/>
          </p:cNvPicPr>
          <p:nvPr/>
        </p:nvPicPr>
        <p:blipFill>
          <a:blip r:embed="rId7"/>
          <a:stretch>
            <a:fillRect/>
          </a:stretch>
        </p:blipFill>
        <p:spPr>
          <a:xfrm>
            <a:off x="4130694" y="3664377"/>
            <a:ext cx="1793619" cy="1599607"/>
          </a:xfrm>
          <a:prstGeom prst="rect">
            <a:avLst/>
          </a:prstGeom>
        </p:spPr>
      </p:pic>
    </p:spTree>
    <p:extLst>
      <p:ext uri="{BB962C8B-B14F-4D97-AF65-F5344CB8AC3E}">
        <p14:creationId xmlns:p14="http://schemas.microsoft.com/office/powerpoint/2010/main" val="186255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FC42C-3BA9-F0E7-A09D-36989403F4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B3A394DE-E578-9371-740D-F3AF3D6480A4}"/>
              </a:ext>
            </a:extLst>
          </p:cNvPr>
          <p:cNvSpPr txBox="1">
            <a:spLocks noGrp="1" noRot="1" noMove="1" noResize="1" noEditPoints="1" noAdjustHandles="1" noChangeArrowheads="1" noChangeShapeType="1"/>
          </p:cNvSpPr>
          <p:nvPr>
            <p:ph type="title" idx="4294967295"/>
          </p:nvPr>
        </p:nvSpPr>
        <p:spPr bwMode="auto">
          <a:xfrm>
            <a:off x="298477" y="419344"/>
            <a:ext cx="1121220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dirty="0">
                <a:solidFill>
                  <a:srgbClr val="E31C79"/>
                </a:solidFill>
                <a:cs typeface="Arial" charset="0"/>
              </a:rPr>
              <a:t>Toolkit Approach</a:t>
            </a:r>
            <a:endParaRPr kumimoji="0" lang="en-US" sz="2800" b="0" i="0" u="none" strike="noStrike" kern="1200" cap="none" spc="0" normalizeH="0" baseline="0" noProof="0" dirty="0">
              <a:ln>
                <a:noFill/>
              </a:ln>
              <a:solidFill>
                <a:srgbClr val="E31C79"/>
              </a:solidFill>
              <a:effectLst/>
              <a:uLnTx/>
              <a:uFillTx/>
              <a:latin typeface="Arial" charset="0"/>
              <a:ea typeface="ＭＳ Ｐゴシック" charset="0"/>
              <a:cs typeface="Arial" charset="0"/>
            </a:endParaRPr>
          </a:p>
        </p:txBody>
      </p:sp>
      <p:sp>
        <p:nvSpPr>
          <p:cNvPr id="6" name="TextBox 1">
            <a:extLst>
              <a:ext uri="{FF2B5EF4-FFF2-40B4-BE49-F238E27FC236}">
                <a16:creationId xmlns:a16="http://schemas.microsoft.com/office/drawing/2014/main" id="{A85BDF4D-0B60-3F45-88C3-0F3C02298D1D}"/>
              </a:ext>
            </a:extLst>
          </p:cNvPr>
          <p:cNvSpPr txBox="1">
            <a:spLocks/>
          </p:cNvSpPr>
          <p:nvPr/>
        </p:nvSpPr>
        <p:spPr bwMode="auto">
          <a:xfrm>
            <a:off x="418218" y="1250341"/>
            <a:ext cx="11595048" cy="477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3" spcCol="36000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3200" b="1" dirty="0">
                <a:solidFill>
                  <a:srgbClr val="E31C79"/>
                </a:solidFill>
              </a:rPr>
              <a:t>Ignite — </a:t>
            </a:r>
            <a:br>
              <a:rPr lang="en-GB" sz="3200" b="1" dirty="0">
                <a:solidFill>
                  <a:srgbClr val="E31C79"/>
                </a:solidFill>
              </a:rPr>
            </a:br>
            <a:r>
              <a:rPr lang="en-GB" b="1" dirty="0">
                <a:solidFill>
                  <a:srgbClr val="2CCCD3"/>
                </a:solidFill>
              </a:rPr>
              <a:t>Why it matters? </a:t>
            </a:r>
          </a:p>
          <a:p>
            <a:r>
              <a:rPr lang="en-GB" dirty="0">
                <a:solidFill>
                  <a:srgbClr val="00464F"/>
                </a:solidFill>
              </a:rPr>
              <a:t>Connect our networks with their own relationship with movement and physical activity to better understand what we mean by the term, considering what it means personally and professionally.</a:t>
            </a:r>
          </a:p>
          <a:p>
            <a:endParaRPr lang="en-GB" b="1" dirty="0">
              <a:solidFill>
                <a:srgbClr val="00464F"/>
              </a:solidFill>
            </a:endParaRPr>
          </a:p>
          <a:p>
            <a:r>
              <a:rPr lang="en-GB" sz="3200" b="1" dirty="0">
                <a:solidFill>
                  <a:srgbClr val="E31C79"/>
                </a:solidFill>
              </a:rPr>
              <a:t>Unite — </a:t>
            </a:r>
            <a:br>
              <a:rPr lang="en-GB" sz="3200" b="1" dirty="0">
                <a:solidFill>
                  <a:srgbClr val="E31C79"/>
                </a:solidFill>
              </a:rPr>
            </a:br>
            <a:r>
              <a:rPr lang="en-GB" b="1" dirty="0">
                <a:solidFill>
                  <a:srgbClr val="2CCCD3"/>
                </a:solidFill>
              </a:rPr>
              <a:t>What can we do differently, together?</a:t>
            </a:r>
          </a:p>
          <a:p>
            <a:r>
              <a:rPr lang="en-GB" dirty="0">
                <a:solidFill>
                  <a:srgbClr val="00464F"/>
                </a:solidFill>
              </a:rPr>
              <a:t>Develop consistency of understanding which impacts consistency of policy and practice to ensure positive movement experiences for all</a:t>
            </a:r>
          </a:p>
          <a:p>
            <a:endParaRPr lang="en-GB" dirty="0">
              <a:solidFill>
                <a:srgbClr val="00464F"/>
              </a:solidFill>
            </a:endParaRPr>
          </a:p>
          <a:p>
            <a:endParaRPr lang="en-GB" b="1" dirty="0">
              <a:solidFill>
                <a:srgbClr val="00464F"/>
              </a:solidFill>
            </a:endParaRPr>
          </a:p>
          <a:p>
            <a:endParaRPr lang="en-GB" b="1" dirty="0">
              <a:solidFill>
                <a:srgbClr val="00464F"/>
              </a:solidFill>
            </a:endParaRPr>
          </a:p>
          <a:p>
            <a:r>
              <a:rPr lang="en-GB" sz="3200" b="1" dirty="0">
                <a:solidFill>
                  <a:srgbClr val="E31C79"/>
                </a:solidFill>
              </a:rPr>
              <a:t>Excite —</a:t>
            </a:r>
          </a:p>
          <a:p>
            <a:r>
              <a:rPr lang="en-GB" b="1" dirty="0">
                <a:solidFill>
                  <a:srgbClr val="2CCCD3"/>
                </a:solidFill>
              </a:rPr>
              <a:t>How to build momentum, create ripples</a:t>
            </a:r>
          </a:p>
          <a:p>
            <a:r>
              <a:rPr lang="en-GB" dirty="0">
                <a:solidFill>
                  <a:srgbClr val="00464F"/>
                </a:solidFill>
              </a:rPr>
              <a:t>Empower and elevate examples of impact, creating more advocates</a:t>
            </a:r>
          </a:p>
          <a:p>
            <a:endParaRPr lang="en-GB" dirty="0">
              <a:solidFill>
                <a:srgbClr val="00464F"/>
              </a:solidFill>
            </a:endParaRPr>
          </a:p>
        </p:txBody>
      </p:sp>
    </p:spTree>
    <p:extLst>
      <p:ext uri="{BB962C8B-B14F-4D97-AF65-F5344CB8AC3E}">
        <p14:creationId xmlns:p14="http://schemas.microsoft.com/office/powerpoint/2010/main" val="2373384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45EA1-04EE-9E3E-FC0A-25E11D26E9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1">
            <a:extLst>
              <a:ext uri="{FF2B5EF4-FFF2-40B4-BE49-F238E27FC236}">
                <a16:creationId xmlns:a16="http://schemas.microsoft.com/office/drawing/2014/main" id="{7F2BE00B-E69E-7C05-A564-395882DE856B}"/>
              </a:ext>
            </a:extLst>
          </p:cNvPr>
          <p:cNvSpPr txBox="1">
            <a:spLocks/>
          </p:cNvSpPr>
          <p:nvPr/>
        </p:nvSpPr>
        <p:spPr bwMode="auto">
          <a:xfrm>
            <a:off x="298475" y="2120949"/>
            <a:ext cx="9415541" cy="261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spcCol="36000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3600" b="1" dirty="0">
                <a:solidFill>
                  <a:schemeClr val="bg1"/>
                </a:solidFill>
              </a:rPr>
              <a:t>Why it matters</a:t>
            </a:r>
          </a:p>
          <a:p>
            <a:r>
              <a:rPr lang="en-GB" sz="3200" dirty="0">
                <a:solidFill>
                  <a:schemeClr val="bg1"/>
                </a:solidFill>
              </a:rPr>
              <a:t>Connect our networks with their own relationship with movement and physical activity to better understand what we mean by the term, considering what it means personally and professionally.</a:t>
            </a:r>
          </a:p>
        </p:txBody>
      </p:sp>
      <p:sp>
        <p:nvSpPr>
          <p:cNvPr id="7" name="Title 2">
            <a:extLst>
              <a:ext uri="{FF2B5EF4-FFF2-40B4-BE49-F238E27FC236}">
                <a16:creationId xmlns:a16="http://schemas.microsoft.com/office/drawing/2014/main" id="{4AE6AEBC-4FBB-3DA5-D692-D46F9097735A}"/>
              </a:ext>
            </a:extLst>
          </p:cNvPr>
          <p:cNvSpPr txBox="1">
            <a:spLocks/>
          </p:cNvSpPr>
          <p:nvPr/>
        </p:nvSpPr>
        <p:spPr bwMode="auto">
          <a:xfrm>
            <a:off x="298477" y="419344"/>
            <a:ext cx="11212206" cy="1200329"/>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7200" b="1" dirty="0">
                <a:solidFill>
                  <a:schemeClr val="bg1"/>
                </a:solidFill>
                <a:cs typeface="Arial" charset="0"/>
              </a:rPr>
              <a:t>Ignite</a:t>
            </a:r>
            <a:endParaRPr lang="en-US" sz="7200" dirty="0">
              <a:solidFill>
                <a:schemeClr val="bg1"/>
              </a:solidFill>
              <a:cs typeface="Arial" charset="0"/>
            </a:endParaRPr>
          </a:p>
        </p:txBody>
      </p:sp>
    </p:spTree>
    <p:extLst>
      <p:ext uri="{BB962C8B-B14F-4D97-AF65-F5344CB8AC3E}">
        <p14:creationId xmlns:p14="http://schemas.microsoft.com/office/powerpoint/2010/main" val="2259764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55226-EC53-2B75-1741-D844DE00A44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9F77BBE-0D47-4C20-A16E-34C314B610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C6C8CC-6D0D-22E2-45C6-6BC61FA2CF94}"/>
              </a:ext>
            </a:extLst>
          </p:cNvPr>
          <p:cNvSpPr txBox="1">
            <a:spLocks/>
          </p:cNvSpPr>
          <p:nvPr/>
        </p:nvSpPr>
        <p:spPr bwMode="auto">
          <a:xfrm>
            <a:off x="489897" y="2921168"/>
            <a:ext cx="11212206" cy="1015663"/>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6000" b="1" dirty="0">
                <a:solidFill>
                  <a:schemeClr val="bg1"/>
                </a:solidFill>
                <a:cs typeface="Arial" charset="0"/>
              </a:rPr>
              <a:t>Task 1: Our movement history</a:t>
            </a:r>
            <a:endParaRPr lang="en-US" sz="3600" dirty="0">
              <a:solidFill>
                <a:schemeClr val="bg1"/>
              </a:solidFill>
              <a:cs typeface="Arial" charset="0"/>
            </a:endParaRPr>
          </a:p>
        </p:txBody>
      </p:sp>
    </p:spTree>
    <p:extLst>
      <p:ext uri="{BB962C8B-B14F-4D97-AF65-F5344CB8AC3E}">
        <p14:creationId xmlns:p14="http://schemas.microsoft.com/office/powerpoint/2010/main" val="884398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EFA4E-A518-0DF0-F1DD-C2A48EC1E7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2385F8-3E4E-5C89-2E31-E2B7E88E70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2">
            <a:extLst>
              <a:ext uri="{FF2B5EF4-FFF2-40B4-BE49-F238E27FC236}">
                <a16:creationId xmlns:a16="http://schemas.microsoft.com/office/drawing/2014/main" id="{E44B1CDF-7430-4D83-D59F-431290FD0E42}"/>
              </a:ext>
            </a:extLst>
          </p:cNvPr>
          <p:cNvSpPr txBox="1">
            <a:spLocks/>
          </p:cNvSpPr>
          <p:nvPr/>
        </p:nvSpPr>
        <p:spPr bwMode="auto">
          <a:xfrm>
            <a:off x="298477" y="357152"/>
            <a:ext cx="1121220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0000"/>
              </a:lnSpc>
              <a:spcBef>
                <a:spcPts val="0"/>
              </a:spcBef>
              <a:defRPr/>
            </a:pPr>
            <a:r>
              <a:rPr lang="en-GB" sz="4800" b="1" dirty="0">
                <a:solidFill>
                  <a:srgbClr val="E31C79"/>
                </a:solidFill>
                <a:cs typeface="Arial" charset="0"/>
              </a:rPr>
              <a:t>Our Movement History</a:t>
            </a:r>
            <a:endParaRPr lang="en-US" sz="2800" dirty="0">
              <a:solidFill>
                <a:srgbClr val="E31C79"/>
              </a:solidFill>
              <a:cs typeface="Arial" charset="0"/>
            </a:endParaRPr>
          </a:p>
        </p:txBody>
      </p:sp>
      <p:sp>
        <p:nvSpPr>
          <p:cNvPr id="6" name="TextBox 1">
            <a:extLst>
              <a:ext uri="{FF2B5EF4-FFF2-40B4-BE49-F238E27FC236}">
                <a16:creationId xmlns:a16="http://schemas.microsoft.com/office/drawing/2014/main" id="{076E941A-16CB-FD48-0E0E-922D66378582}"/>
              </a:ext>
            </a:extLst>
          </p:cNvPr>
          <p:cNvSpPr txBox="1">
            <a:spLocks/>
          </p:cNvSpPr>
          <p:nvPr/>
        </p:nvSpPr>
        <p:spPr bwMode="auto">
          <a:xfrm>
            <a:off x="298477" y="1555716"/>
            <a:ext cx="11212206"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dirty="0">
                <a:solidFill>
                  <a:srgbClr val="00464F"/>
                </a:solidFill>
                <a:cs typeface="Arial" charset="0"/>
              </a:rPr>
              <a:t>What you’ll need:</a:t>
            </a:r>
          </a:p>
          <a:p>
            <a:pPr marL="571500" indent="-571500" eaLnBrk="1" hangingPunct="1">
              <a:buFont typeface="Arial" panose="020B0604020202020204" pitchFamily="34" charset="0"/>
              <a:buChar char="•"/>
            </a:pPr>
            <a:r>
              <a:rPr lang="en-US" sz="3600" dirty="0">
                <a:solidFill>
                  <a:srgbClr val="00464F"/>
                </a:solidFill>
                <a:cs typeface="Arial" charset="0"/>
              </a:rPr>
              <a:t>Pen and paper</a:t>
            </a:r>
          </a:p>
          <a:p>
            <a:pPr marL="571500" indent="-571500" eaLnBrk="1" hangingPunct="1">
              <a:buFont typeface="Arial" panose="020B0604020202020204" pitchFamily="34" charset="0"/>
              <a:buChar char="•"/>
            </a:pPr>
            <a:r>
              <a:rPr lang="en-US" sz="3600" dirty="0">
                <a:solidFill>
                  <a:srgbClr val="00464F"/>
                </a:solidFill>
                <a:cs typeface="Arial" charset="0"/>
              </a:rPr>
              <a:t>Your memory!</a:t>
            </a:r>
          </a:p>
        </p:txBody>
      </p:sp>
    </p:spTree>
    <p:extLst>
      <p:ext uri="{BB962C8B-B14F-4D97-AF65-F5344CB8AC3E}">
        <p14:creationId xmlns:p14="http://schemas.microsoft.com/office/powerpoint/2010/main" val="421694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08E07-F459-9EDE-CC3F-FFDF32E720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FFE3BC-6910-A111-2C42-D1A8657CAA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252AFDF0-F4AF-568A-1A5A-12A8F158E27A}"/>
              </a:ext>
            </a:extLst>
          </p:cNvPr>
          <p:cNvSpPr txBox="1">
            <a:spLocks noGrp="1" noRot="1" noMove="1" noResize="1" noEditPoints="1" noAdjustHandles="1" noChangeArrowheads="1" noChangeShapeType="1"/>
          </p:cNvSpPr>
          <p:nvPr>
            <p:ph type="title" idx="4294967295"/>
          </p:nvPr>
        </p:nvSpPr>
        <p:spPr bwMode="auto">
          <a:xfrm>
            <a:off x="298477" y="419344"/>
            <a:ext cx="11212206" cy="830997"/>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31C79"/>
                </a:solidFill>
                <a:effectLst/>
                <a:uLnTx/>
                <a:uFillTx/>
                <a:latin typeface="Arial" charset="0"/>
                <a:ea typeface="ＭＳ Ｐゴシック" charset="0"/>
                <a:cs typeface="Arial" charset="0"/>
              </a:rPr>
              <a:t>Reflection Activity</a:t>
            </a:r>
            <a:endParaRPr kumimoji="0" lang="en-US" sz="2800" b="0" i="0" u="none" strike="noStrike" kern="1200" cap="none" spc="0" normalizeH="0" baseline="0" noProof="0" dirty="0">
              <a:ln>
                <a:noFill/>
              </a:ln>
              <a:solidFill>
                <a:srgbClr val="E31C79"/>
              </a:solidFill>
              <a:effectLst/>
              <a:uLnTx/>
              <a:uFillTx/>
              <a:latin typeface="Arial" charset="0"/>
              <a:ea typeface="ＭＳ Ｐゴシック" charset="0"/>
              <a:cs typeface="Arial" charset="0"/>
            </a:endParaRPr>
          </a:p>
        </p:txBody>
      </p:sp>
      <p:cxnSp>
        <p:nvCxnSpPr>
          <p:cNvPr id="6" name="Straight Arrow Connector 5">
            <a:extLst>
              <a:ext uri="{FF2B5EF4-FFF2-40B4-BE49-F238E27FC236}">
                <a16:creationId xmlns:a16="http://schemas.microsoft.com/office/drawing/2014/main" id="{639D98AA-7232-D93F-3123-EE5B887ECE90}"/>
              </a:ext>
            </a:extLst>
          </p:cNvPr>
          <p:cNvCxnSpPr>
            <a:cxnSpLocks/>
            <a:stCxn id="9" idx="0"/>
          </p:cNvCxnSpPr>
          <p:nvPr/>
        </p:nvCxnSpPr>
        <p:spPr>
          <a:xfrm flipV="1">
            <a:off x="1546245" y="1714700"/>
            <a:ext cx="0" cy="3183047"/>
          </a:xfrm>
          <a:prstGeom prst="straightConnector1">
            <a:avLst/>
          </a:prstGeom>
          <a:ln w="38100">
            <a:solidFill>
              <a:srgbClr val="00464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7D6FCF5-F5D0-385A-E9AE-1A9FE64B3E38}"/>
              </a:ext>
            </a:extLst>
          </p:cNvPr>
          <p:cNvSpPr txBox="1"/>
          <p:nvPr/>
        </p:nvSpPr>
        <p:spPr>
          <a:xfrm>
            <a:off x="4799357" y="4929980"/>
            <a:ext cx="3701845" cy="461665"/>
          </a:xfrm>
          <a:prstGeom prst="rect">
            <a:avLst/>
          </a:prstGeom>
          <a:noFill/>
        </p:spPr>
        <p:txBody>
          <a:bodyPr wrap="square" rtlCol="0">
            <a:spAutoFit/>
          </a:bodyPr>
          <a:lstStyle/>
          <a:p>
            <a:pPr algn="ctr"/>
            <a:r>
              <a:rPr lang="en-GB" sz="2400" dirty="0">
                <a:solidFill>
                  <a:srgbClr val="00464F"/>
                </a:solidFill>
                <a:latin typeface="Arial" panose="020B0604020202020204" pitchFamily="34" charset="0"/>
                <a:cs typeface="Arial" panose="020B0604020202020204" pitchFamily="34" charset="0"/>
              </a:rPr>
              <a:t>Your life course (age)</a:t>
            </a:r>
          </a:p>
        </p:txBody>
      </p:sp>
      <p:sp>
        <p:nvSpPr>
          <p:cNvPr id="8" name="TextBox 7">
            <a:extLst>
              <a:ext uri="{FF2B5EF4-FFF2-40B4-BE49-F238E27FC236}">
                <a16:creationId xmlns:a16="http://schemas.microsoft.com/office/drawing/2014/main" id="{F19609AA-FC34-EF7D-0351-C83E310D97F6}"/>
              </a:ext>
            </a:extLst>
          </p:cNvPr>
          <p:cNvSpPr txBox="1"/>
          <p:nvPr/>
        </p:nvSpPr>
        <p:spPr>
          <a:xfrm>
            <a:off x="298477" y="1714699"/>
            <a:ext cx="923330" cy="3183047"/>
          </a:xfrm>
          <a:prstGeom prst="rect">
            <a:avLst/>
          </a:prstGeom>
          <a:noFill/>
        </p:spPr>
        <p:txBody>
          <a:bodyPr vert="vert270" wrap="square" rtlCol="0">
            <a:spAutoFit/>
          </a:bodyPr>
          <a:lstStyle/>
          <a:p>
            <a:pPr algn="ctr"/>
            <a:r>
              <a:rPr lang="en-GB" sz="2400" dirty="0">
                <a:solidFill>
                  <a:srgbClr val="00464F"/>
                </a:solidFill>
                <a:latin typeface="Arial" panose="020B0604020202020204" pitchFamily="34" charset="0"/>
                <a:cs typeface="Arial" panose="020B0604020202020204" pitchFamily="34" charset="0"/>
              </a:rPr>
              <a:t>Engagement with physical activity</a:t>
            </a:r>
          </a:p>
        </p:txBody>
      </p:sp>
      <p:sp>
        <p:nvSpPr>
          <p:cNvPr id="9" name="Free-form: Shape 13">
            <a:extLst>
              <a:ext uri="{FF2B5EF4-FFF2-40B4-BE49-F238E27FC236}">
                <a16:creationId xmlns:a16="http://schemas.microsoft.com/office/drawing/2014/main" id="{A94EECB7-7DC3-097F-0F28-A992900E67DB}"/>
              </a:ext>
            </a:extLst>
          </p:cNvPr>
          <p:cNvSpPr/>
          <p:nvPr/>
        </p:nvSpPr>
        <p:spPr>
          <a:xfrm>
            <a:off x="1546245" y="1669685"/>
            <a:ext cx="10208070" cy="3228062"/>
          </a:xfrm>
          <a:custGeom>
            <a:avLst/>
            <a:gdLst>
              <a:gd name="connsiteX0" fmla="*/ 0 w 7727406"/>
              <a:gd name="connsiteY0" fmla="*/ 3496138 h 3496138"/>
              <a:gd name="connsiteX1" fmla="*/ 1592826 w 7727406"/>
              <a:gd name="connsiteY1" fmla="*/ 325235 h 3496138"/>
              <a:gd name="connsiteX2" fmla="*/ 3377381 w 7727406"/>
              <a:gd name="connsiteY2" fmla="*/ 339984 h 3496138"/>
              <a:gd name="connsiteX3" fmla="*/ 4601497 w 7727406"/>
              <a:gd name="connsiteY3" fmla="*/ 2419506 h 3496138"/>
              <a:gd name="connsiteX4" fmla="*/ 6002594 w 7727406"/>
              <a:gd name="connsiteY4" fmla="*/ 620203 h 3496138"/>
              <a:gd name="connsiteX5" fmla="*/ 7595419 w 7727406"/>
              <a:gd name="connsiteY5" fmla="*/ 1165893 h 3496138"/>
              <a:gd name="connsiteX6" fmla="*/ 7639665 w 7727406"/>
              <a:gd name="connsiteY6" fmla="*/ 1136397 h 3496138"/>
              <a:gd name="connsiteX7" fmla="*/ 7639665 w 7727406"/>
              <a:gd name="connsiteY7" fmla="*/ 1210138 h 34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7406" h="3496138">
                <a:moveTo>
                  <a:pt x="0" y="3496138"/>
                </a:moveTo>
                <a:cubicBezTo>
                  <a:pt x="514964" y="2173699"/>
                  <a:pt x="1029929" y="851261"/>
                  <a:pt x="1592826" y="325235"/>
                </a:cubicBezTo>
                <a:cubicBezTo>
                  <a:pt x="2155723" y="-200791"/>
                  <a:pt x="2875936" y="-9061"/>
                  <a:pt x="3377381" y="339984"/>
                </a:cubicBezTo>
                <a:cubicBezTo>
                  <a:pt x="3878826" y="689029"/>
                  <a:pt x="4163961" y="2372803"/>
                  <a:pt x="4601497" y="2419506"/>
                </a:cubicBezTo>
                <a:cubicBezTo>
                  <a:pt x="5039033" y="2466209"/>
                  <a:pt x="5503607" y="829138"/>
                  <a:pt x="6002594" y="620203"/>
                </a:cubicBezTo>
                <a:cubicBezTo>
                  <a:pt x="6501581" y="411268"/>
                  <a:pt x="7322574" y="1079861"/>
                  <a:pt x="7595419" y="1165893"/>
                </a:cubicBezTo>
                <a:cubicBezTo>
                  <a:pt x="7868264" y="1251925"/>
                  <a:pt x="7632291" y="1129023"/>
                  <a:pt x="7639665" y="1136397"/>
                </a:cubicBezTo>
                <a:cubicBezTo>
                  <a:pt x="7647039" y="1143771"/>
                  <a:pt x="7643352" y="1176954"/>
                  <a:pt x="7639665" y="1210138"/>
                </a:cubicBezTo>
              </a:path>
            </a:pathLst>
          </a:custGeom>
          <a:noFill/>
          <a:ln w="28575">
            <a:solidFill>
              <a:srgbClr val="004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464F"/>
              </a:solidFill>
            </a:endParaRPr>
          </a:p>
        </p:txBody>
      </p:sp>
      <p:cxnSp>
        <p:nvCxnSpPr>
          <p:cNvPr id="10" name="Straight Arrow Connector 9">
            <a:extLst>
              <a:ext uri="{FF2B5EF4-FFF2-40B4-BE49-F238E27FC236}">
                <a16:creationId xmlns:a16="http://schemas.microsoft.com/office/drawing/2014/main" id="{B2D21F36-CA3D-4637-EC2B-BBF9FFE42EBF}"/>
              </a:ext>
            </a:extLst>
          </p:cNvPr>
          <p:cNvCxnSpPr>
            <a:cxnSpLocks/>
          </p:cNvCxnSpPr>
          <p:nvPr/>
        </p:nvCxnSpPr>
        <p:spPr>
          <a:xfrm>
            <a:off x="1546245" y="4893043"/>
            <a:ext cx="10208070" cy="0"/>
          </a:xfrm>
          <a:prstGeom prst="straightConnector1">
            <a:avLst/>
          </a:prstGeom>
          <a:ln w="38100">
            <a:solidFill>
              <a:srgbClr val="00464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177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EE40DC4278584EA169829DB3DEAE6E" ma:contentTypeVersion="16" ma:contentTypeDescription="Create a new document." ma:contentTypeScope="" ma:versionID="af9f1af038b51aca3c3b19f810c47b2a">
  <xsd:schema xmlns:xsd="http://www.w3.org/2001/XMLSchema" xmlns:xs="http://www.w3.org/2001/XMLSchema" xmlns:p="http://schemas.microsoft.com/office/2006/metadata/properties" xmlns:ns2="f177da4e-31c6-4ed7-84fc-6eb4e42ca75b" xmlns:ns3="da9183be-f51d-464d-b7c3-94e26aab00b8" targetNamespace="http://schemas.microsoft.com/office/2006/metadata/properties" ma:root="true" ma:fieldsID="b1c84d4303747e59ce26d15684229bda" ns2:_="" ns3:_="">
    <xsd:import namespace="f177da4e-31c6-4ed7-84fc-6eb4e42ca75b"/>
    <xsd:import namespace="da9183be-f51d-464d-b7c3-94e26aab00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77da4e-31c6-4ed7-84fc-6eb4e42ca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b9dadac-f2bd-473c-8b8b-f54f191ea6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9183be-f51d-464d-b7c3-94e26aab00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e69b3be-f768-4c73-a81e-2dea6531410f}" ma:internalName="TaxCatchAll" ma:showField="CatchAllData" ma:web="da9183be-f51d-464d-b7c3-94e26aab00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a9183be-f51d-464d-b7c3-94e26aab00b8" xsi:nil="true"/>
    <lcf76f155ced4ddcb4097134ff3c332f xmlns="f177da4e-31c6-4ed7-84fc-6eb4e42ca75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053F02-A86D-41C7-808C-8538F8E44A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77da4e-31c6-4ed7-84fc-6eb4e42ca75b"/>
    <ds:schemaRef ds:uri="da9183be-f51d-464d-b7c3-94e26aab00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259D06-1920-4AEF-A3E5-27B52769F5C3}">
  <ds:schemaRefs>
    <ds:schemaRef ds:uri="http://schemas.microsoft.com/office/2006/documentManagement/types"/>
    <ds:schemaRef ds:uri="http://purl.org/dc/dcmitype/"/>
    <ds:schemaRef ds:uri="f177da4e-31c6-4ed7-84fc-6eb4e42ca75b"/>
    <ds:schemaRef ds:uri="http://schemas.microsoft.com/office/2006/metadata/properties"/>
    <ds:schemaRef ds:uri="http://purl.org/dc/terms/"/>
    <ds:schemaRef ds:uri="http://schemas.microsoft.com/office/infopath/2007/PartnerControls"/>
    <ds:schemaRef ds:uri="da9183be-f51d-464d-b7c3-94e26aab00b8"/>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FFFA4A7F-B6D6-4272-9451-86BC2C6A3C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17830</TotalTime>
  <Words>3701</Words>
  <Application>Microsoft Office PowerPoint</Application>
  <PresentationFormat>Widescreen</PresentationFormat>
  <Paragraphs>314</Paragraphs>
  <Slides>38</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Aptos</vt:lpstr>
      <vt:lpstr>Arial</vt:lpstr>
      <vt:lpstr>Calibri</vt:lpstr>
      <vt:lpstr>Calibri Light</vt:lpstr>
      <vt:lpstr>Google Sans</vt:lpstr>
      <vt:lpstr>Times New Roman</vt:lpstr>
      <vt:lpstr>Wingdings</vt:lpstr>
      <vt:lpstr>Office Theme</vt:lpstr>
      <vt:lpstr>PowerPoint Presentation</vt:lpstr>
      <vt:lpstr>PowerPoint Presentation</vt:lpstr>
      <vt:lpstr>PowerPoint Presentation</vt:lpstr>
      <vt:lpstr>Toolkit Aims</vt:lpstr>
      <vt:lpstr>Toolkit Approach</vt:lpstr>
      <vt:lpstr>PowerPoint Presentation</vt:lpstr>
      <vt:lpstr>PowerPoint Presentation</vt:lpstr>
      <vt:lpstr>PowerPoint Presentation</vt:lpstr>
      <vt:lpstr>Reflection Activity</vt:lpstr>
      <vt:lpstr>Reflect and discuss</vt:lpstr>
      <vt:lpstr>Learning and development</vt:lpstr>
      <vt:lpstr>What makes our experiences positive?</vt:lpstr>
      <vt:lpstr>This is physical literacy</vt:lpstr>
      <vt:lpstr>PowerPoint Presentation</vt:lpstr>
      <vt:lpstr>Your activity portfolio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Pickering</dc:creator>
  <cp:lastModifiedBy>Glen Harrington</cp:lastModifiedBy>
  <cp:revision>104</cp:revision>
  <dcterms:created xsi:type="dcterms:W3CDTF">2018-04-12T10:22:44Z</dcterms:created>
  <dcterms:modified xsi:type="dcterms:W3CDTF">2024-11-06T10:42:15Z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0x010100FAEE40DC4278584EA169829DB3DEAE6E</vt:lpwstr>
  </property>
</Properties>
</file>