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6"/>
  </p:handoutMasterIdLst>
  <p:sldIdLst>
    <p:sldId id="271" r:id="rId5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8A8F71-B5E0-D272-2417-8A9D7A8D9167}" v="270" dt="2022-10-11T10:02:34.817"/>
    <p1510:client id="{0E25812A-8500-346E-B17D-332EF045D53C}" v="125" dt="2022-09-30T13:35:20.194"/>
    <p1510:client id="{305EF7D9-B763-4452-BB1C-14A0B2652D89}" v="2" dt="2022-12-14T15:23:16.487"/>
    <p1510:client id="{58D563C5-B064-1998-123F-5280161F5719}" v="21" dt="2023-04-21T21:55:50.421"/>
    <p1510:client id="{A22E088A-6C5C-567C-D066-59CE1BBD4298}" v="162" dt="2022-09-29T14:59:50.431"/>
    <p1510:client id="{CEB00A8E-9730-913D-8C1B-49F61290A009}" v="182" dt="2022-09-30T14:05:51.921"/>
    <p1510:client id="{E1D36B2A-30A7-221A-89CC-009835D5C8A7}" v="1293" dt="2022-10-06T14:48:42.1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8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46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901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7ECE2AF9-6E0C-4616-9708-BA6B7D8F9B7A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9"/>
            <a:ext cx="2971800" cy="49901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9446679"/>
            <a:ext cx="2971800" cy="49901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C7BD6466-8067-477A-978C-C70A4C233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47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1E71-D3A8-4510-87DC-0CF3E287CA4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27/04/2023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DE7E-AABE-4530-8B2B-44905D6626F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45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1E71-D3A8-4510-87DC-0CF3E287CA4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27/04/2023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DE7E-AABE-4530-8B2B-44905D6626F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145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1E71-D3A8-4510-87DC-0CF3E287CA4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27/04/2023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DE7E-AABE-4530-8B2B-44905D6626F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78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1E71-D3A8-4510-87DC-0CF3E287CA4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27/04/2023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DE7E-AABE-4530-8B2B-44905D6626F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487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1E71-D3A8-4510-87DC-0CF3E287CA4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27/04/2023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DE7E-AABE-4530-8B2B-44905D6626F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726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1E71-D3A8-4510-87DC-0CF3E287CA4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27/04/2023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DE7E-AABE-4530-8B2B-44905D6626F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62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1E71-D3A8-4510-87DC-0CF3E287CA4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27/04/2023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DE7E-AABE-4530-8B2B-44905D6626F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682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1E71-D3A8-4510-87DC-0CF3E287CA4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27/04/2023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DE7E-AABE-4530-8B2B-44905D6626F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136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1E71-D3A8-4510-87DC-0CF3E287CA4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27/04/2023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DE7E-AABE-4530-8B2B-44905D6626F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067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1E71-D3A8-4510-87DC-0CF3E287CA4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27/04/2023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DE7E-AABE-4530-8B2B-44905D6626F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958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1E71-D3A8-4510-87DC-0CF3E287CA4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27/04/2023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DE7E-AABE-4530-8B2B-44905D6626F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90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11E71-D3A8-4510-87DC-0CF3E287CA4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27/04/2023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7DE7E-AABE-4530-8B2B-44905D6626F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578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52954-DEB1-475F-9F13-C51C413223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217" y="928726"/>
            <a:ext cx="11686903" cy="2178186"/>
          </a:xfrm>
        </p:spPr>
        <p:txBody>
          <a:bodyPr>
            <a:normAutofit fontScale="90000"/>
          </a:bodyPr>
          <a:lstStyle/>
          <a:p>
            <a:r>
              <a:rPr lang="en-US" sz="4400" b="1" u="sng" dirty="0" smtClean="0">
                <a:solidFill>
                  <a:schemeClr val="bg1"/>
                </a:solidFill>
              </a:rPr>
              <a:t/>
            </a:r>
            <a:br>
              <a:rPr lang="en-US" sz="4400" b="1" u="sng" dirty="0" smtClean="0">
                <a:solidFill>
                  <a:schemeClr val="bg1"/>
                </a:solidFill>
              </a:rPr>
            </a:br>
            <a:r>
              <a:rPr lang="en-US" sz="4400" b="1" u="sng" dirty="0">
                <a:solidFill>
                  <a:schemeClr val="bg1"/>
                </a:solidFill>
              </a:rPr>
              <a:t/>
            </a:r>
            <a:br>
              <a:rPr lang="en-US" sz="4400" b="1" u="sng" dirty="0">
                <a:solidFill>
                  <a:schemeClr val="bg1"/>
                </a:solidFill>
              </a:rPr>
            </a:br>
            <a:r>
              <a:rPr lang="en-US" b="1" u="sng" dirty="0" smtClean="0">
                <a:solidFill>
                  <a:schemeClr val="bg1"/>
                </a:solidFill>
              </a:rPr>
              <a:t>Including young people with a </a:t>
            </a:r>
            <a:br>
              <a:rPr lang="en-US" b="1" u="sng" dirty="0" smtClean="0">
                <a:solidFill>
                  <a:schemeClr val="bg1"/>
                </a:solidFill>
              </a:rPr>
            </a:br>
            <a:r>
              <a:rPr lang="en-US" b="1" u="sng" dirty="0" smtClean="0">
                <a:solidFill>
                  <a:schemeClr val="bg1"/>
                </a:solidFill>
              </a:rPr>
              <a:t>Vision </a:t>
            </a:r>
            <a:r>
              <a:rPr lang="en-US" b="1" u="sng" dirty="0" smtClean="0">
                <a:solidFill>
                  <a:schemeClr val="bg1"/>
                </a:solidFill>
              </a:rPr>
              <a:t>Impairment in PE</a:t>
            </a:r>
            <a:r>
              <a:rPr lang="en-US" b="1" u="sng" dirty="0">
                <a:solidFill>
                  <a:schemeClr val="bg1"/>
                </a:solidFill>
              </a:rPr>
              <a:t/>
            </a:r>
            <a:br>
              <a:rPr lang="en-US" b="1" u="sng" dirty="0">
                <a:solidFill>
                  <a:schemeClr val="bg1"/>
                </a:solidFill>
              </a:rPr>
            </a:br>
            <a:r>
              <a:rPr lang="en-US" sz="3600" b="1" u="sng" dirty="0" smtClean="0">
                <a:solidFill>
                  <a:schemeClr val="bg1"/>
                </a:solidFill>
              </a:rPr>
              <a:t>Monday </a:t>
            </a:r>
            <a:r>
              <a:rPr lang="en-US" sz="3600" b="1" u="sng" dirty="0">
                <a:solidFill>
                  <a:schemeClr val="bg1"/>
                </a:solidFill>
              </a:rPr>
              <a:t>22nd May </a:t>
            </a:r>
            <a:r>
              <a:rPr lang="en-US" sz="3600" b="1" u="sng" dirty="0" smtClean="0">
                <a:solidFill>
                  <a:schemeClr val="bg1"/>
                </a:solidFill>
              </a:rPr>
              <a:t>3.45-4.45pm on </a:t>
            </a:r>
            <a:r>
              <a:rPr lang="en-US" sz="3600" b="1" u="sng" dirty="0" err="1" smtClean="0">
                <a:solidFill>
                  <a:schemeClr val="bg1"/>
                </a:solidFill>
              </a:rPr>
              <a:t>Gmeet</a:t>
            </a:r>
            <a:endParaRPr lang="en-GB" sz="3600" b="1" u="sng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015421-6298-4BA1-9F3E-BC5F5BF2C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3667" y="3232540"/>
            <a:ext cx="9766407" cy="2598105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r>
              <a:rPr lang="en-GB" sz="5600" dirty="0">
                <a:solidFill>
                  <a:schemeClr val="bg1"/>
                </a:solidFill>
              </a:rPr>
              <a:t>Guest speakers Lucy Middleton, Anna </a:t>
            </a:r>
            <a:r>
              <a:rPr lang="en-GB" sz="5600" dirty="0" err="1">
                <a:solidFill>
                  <a:schemeClr val="bg1"/>
                </a:solidFill>
              </a:rPr>
              <a:t>Vecchio</a:t>
            </a:r>
            <a:r>
              <a:rPr lang="en-GB" sz="5600" dirty="0">
                <a:solidFill>
                  <a:schemeClr val="bg1"/>
                </a:solidFill>
              </a:rPr>
              <a:t> </a:t>
            </a:r>
            <a:r>
              <a:rPr lang="en-GB" sz="5600" dirty="0" smtClean="0">
                <a:solidFill>
                  <a:schemeClr val="bg1"/>
                </a:solidFill>
              </a:rPr>
              <a:t> </a:t>
            </a:r>
            <a:r>
              <a:rPr lang="en-GB" sz="5600" dirty="0">
                <a:solidFill>
                  <a:schemeClr val="bg1"/>
                </a:solidFill>
              </a:rPr>
              <a:t>St Pauls Catholic School, Milton Keynes</a:t>
            </a:r>
            <a:endParaRPr lang="en-GB" sz="5600" dirty="0">
              <a:solidFill>
                <a:schemeClr val="bg1"/>
              </a:solidFill>
              <a:ea typeface="Calibri"/>
              <a:cs typeface="Calibri"/>
            </a:endParaRPr>
          </a:p>
          <a:p>
            <a:r>
              <a:rPr lang="en-GB" sz="5600" dirty="0" smtClean="0">
                <a:solidFill>
                  <a:schemeClr val="bg1"/>
                </a:solidFill>
              </a:rPr>
              <a:t>Organised by Lesley Byrne, YST Lead Inclusion School, Milton Keynes</a:t>
            </a:r>
          </a:p>
          <a:p>
            <a:r>
              <a:rPr lang="en-GB" sz="5600" dirty="0" smtClean="0">
                <a:solidFill>
                  <a:schemeClr val="bg1"/>
                </a:solidFill>
              </a:rPr>
              <a:t>Adaptive </a:t>
            </a:r>
            <a:r>
              <a:rPr lang="en-GB" sz="5600" dirty="0">
                <a:solidFill>
                  <a:schemeClr val="bg1"/>
                </a:solidFill>
              </a:rPr>
              <a:t>methods to include children with a Vision Impairment in  mainstream PE lessons</a:t>
            </a:r>
          </a:p>
          <a:p>
            <a:pPr algn="l"/>
            <a:r>
              <a:rPr lang="en-GB" sz="5600" dirty="0" smtClean="0">
                <a:solidFill>
                  <a:schemeClr val="bg1"/>
                </a:solidFill>
              </a:rPr>
              <a:t>The training will cover:</a:t>
            </a:r>
          </a:p>
          <a:p>
            <a:pPr algn="l"/>
            <a:r>
              <a:rPr lang="en-GB" sz="5600" dirty="0" smtClean="0">
                <a:solidFill>
                  <a:schemeClr val="bg1"/>
                </a:solidFill>
              </a:rPr>
              <a:t>-The four main eye conditions</a:t>
            </a:r>
          </a:p>
          <a:p>
            <a:pPr algn="l"/>
            <a:r>
              <a:rPr lang="en-GB" sz="5600" dirty="0" smtClean="0">
                <a:solidFill>
                  <a:schemeClr val="bg1"/>
                </a:solidFill>
              </a:rPr>
              <a:t>-The Basics</a:t>
            </a:r>
          </a:p>
          <a:p>
            <a:pPr algn="l"/>
            <a:r>
              <a:rPr lang="en-GB" sz="5600" dirty="0" smtClean="0">
                <a:solidFill>
                  <a:schemeClr val="bg1"/>
                </a:solidFill>
              </a:rPr>
              <a:t>-Teaching strategies</a:t>
            </a:r>
          </a:p>
          <a:p>
            <a:pPr algn="l"/>
            <a:r>
              <a:rPr lang="en-GB" sz="5600" dirty="0" smtClean="0">
                <a:solidFill>
                  <a:schemeClr val="bg1"/>
                </a:solidFill>
              </a:rPr>
              <a:t>STEP Principles –Adapting </a:t>
            </a:r>
            <a:r>
              <a:rPr lang="en-GB" sz="5600" dirty="0" smtClean="0"/>
              <a:t>Space, Task, Equipment, Peers </a:t>
            </a:r>
          </a:p>
          <a:p>
            <a:pPr algn="l"/>
            <a:r>
              <a:rPr lang="en-GB" sz="5600" dirty="0" smtClean="0">
                <a:solidFill>
                  <a:schemeClr val="bg1"/>
                </a:solidFill>
              </a:rPr>
              <a:t>Sport specific adaptions – Badminton/Tennis, Football, </a:t>
            </a:r>
            <a:r>
              <a:rPr lang="en-GB" sz="5600" dirty="0" err="1" smtClean="0">
                <a:solidFill>
                  <a:schemeClr val="bg1"/>
                </a:solidFill>
              </a:rPr>
              <a:t>Rounders</a:t>
            </a:r>
            <a:r>
              <a:rPr lang="en-GB" sz="5600" dirty="0" smtClean="0">
                <a:solidFill>
                  <a:schemeClr val="bg1"/>
                </a:solidFill>
              </a:rPr>
              <a:t>, Netball/Basketball, Running, Goalball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r>
              <a:rPr lang="en-GB" sz="6400" b="1" dirty="0" smtClean="0">
                <a:solidFill>
                  <a:schemeClr val="bg1"/>
                </a:solidFill>
              </a:rPr>
              <a:t> Register here for this </a:t>
            </a:r>
            <a:r>
              <a:rPr lang="en-GB" sz="6400" b="1" dirty="0" err="1" smtClean="0">
                <a:solidFill>
                  <a:schemeClr val="bg1"/>
                </a:solidFill>
              </a:rPr>
              <a:t>cpd</a:t>
            </a:r>
            <a:r>
              <a:rPr lang="en-GB" sz="6400" b="1" dirty="0" smtClean="0">
                <a:solidFill>
                  <a:schemeClr val="bg1"/>
                </a:solidFill>
              </a:rPr>
              <a:t> </a:t>
            </a:r>
            <a:r>
              <a:rPr lang="en-GB" sz="6400" b="1" dirty="0" smtClean="0"/>
              <a:t>https</a:t>
            </a:r>
            <a:r>
              <a:rPr lang="en-GB" sz="6400" b="1" dirty="0"/>
              <a:t>://forms.gle/8ShpN96tXpZGrSgeA</a:t>
            </a:r>
            <a:endParaRPr lang="en-GB" sz="6400" dirty="0"/>
          </a:p>
        </p:txBody>
      </p:sp>
      <p:pic>
        <p:nvPicPr>
          <p:cNvPr id="4" name="Picture 3" descr="OFSTED's new Wellbeing judgement and teaching Healthy Eating (SEND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3046" y="5956273"/>
            <a:ext cx="706074" cy="7837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485" y="6297819"/>
            <a:ext cx="5047360" cy="5076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78" y="6288637"/>
            <a:ext cx="3377901" cy="516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40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7BE615851C6040AE6E0900659FC1F8" ma:contentTypeVersion="12" ma:contentTypeDescription="Create a new document." ma:contentTypeScope="" ma:versionID="53d8da81162a2899469fc0d7c0879cd0">
  <xsd:schema xmlns:xsd="http://www.w3.org/2001/XMLSchema" xmlns:xs="http://www.w3.org/2001/XMLSchema" xmlns:p="http://schemas.microsoft.com/office/2006/metadata/properties" xmlns:ns2="40b2b84c-7e2a-443a-a09f-e8e0859ed1a8" xmlns:ns3="92b02460-bb25-4719-ba87-a60204034bef" targetNamespace="http://schemas.microsoft.com/office/2006/metadata/properties" ma:root="true" ma:fieldsID="59922ca566370b7a64cf0191839191b2" ns2:_="" ns3:_="">
    <xsd:import namespace="40b2b84c-7e2a-443a-a09f-e8e0859ed1a8"/>
    <xsd:import namespace="92b02460-bb25-4719-ba87-a60204034b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b2b84c-7e2a-443a-a09f-e8e0859ed1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b02460-bb25-4719-ba87-a60204034be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2b02460-bb25-4719-ba87-a60204034bef">
      <UserInfo>
        <DisplayName>Annamaria Vecchio</DisplayName>
        <AccountId>138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811D760E-15C7-4CC0-9075-B8050AD89B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b2b84c-7e2a-443a-a09f-e8e0859ed1a8"/>
    <ds:schemaRef ds:uri="92b02460-bb25-4719-ba87-a60204034b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DAEAD9D-11B4-40C0-AFE9-B690A1511D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F5BA8D-CE02-447E-B53E-F734768879FC}">
  <ds:schemaRefs>
    <ds:schemaRef ds:uri="http://schemas.microsoft.com/office/2006/metadata/properties"/>
    <ds:schemaRef ds:uri="40b2b84c-7e2a-443a-a09f-e8e0859ed1a8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infopath/2007/PartnerControls"/>
    <ds:schemaRef ds:uri="92b02460-bb25-4719-ba87-a60204034be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9034</TotalTime>
  <Words>111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  Including young people with a  Vision Impairment in PE Monday 22nd May 3.45-4.45pm on Gmeet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is a Teacher of the Deaf?  A Teacher of the Deaf is a qualified teacher with the skills and knowledge required to provide quality teaching to mainstream learners and with the additional mandatory qualification and expertise in teaching deaf learners.</dc:title>
  <dc:creator>Hannah Njie</dc:creator>
  <cp:lastModifiedBy>srs</cp:lastModifiedBy>
  <cp:revision>446</cp:revision>
  <cp:lastPrinted>2023-04-25T19:21:07Z</cp:lastPrinted>
  <dcterms:created xsi:type="dcterms:W3CDTF">2019-01-14T09:22:40Z</dcterms:created>
  <dcterms:modified xsi:type="dcterms:W3CDTF">2023-04-27T12:34:12Z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0x010100697BE615851C6040AE6E0900659FC1F8</vt:lpwstr>
  </property>
  <property fmtid="{D5CDD505-2E9C-101B-9397-08002B2CF9AE}" pid="3" name="MediaServiceImageTags">
    <vt:lpwstr/>
  </property>
</Properties>
</file>