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19"/>
  </p:notesMasterIdLst>
  <p:sldIdLst>
    <p:sldId id="379" r:id="rId6"/>
    <p:sldId id="395" r:id="rId7"/>
    <p:sldId id="396" r:id="rId8"/>
    <p:sldId id="358" r:id="rId9"/>
    <p:sldId id="359" r:id="rId10"/>
    <p:sldId id="397" r:id="rId11"/>
    <p:sldId id="435" r:id="rId12"/>
    <p:sldId id="443" r:id="rId13"/>
    <p:sldId id="428" r:id="rId14"/>
    <p:sldId id="439" r:id="rId15"/>
    <p:sldId id="440" r:id="rId16"/>
    <p:sldId id="441" r:id="rId17"/>
    <p:sldId id="39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1225AA"/>
    <a:srgbClr val="E31C79"/>
    <a:srgbClr val="FF5C39"/>
    <a:srgbClr val="FEDB01"/>
    <a:srgbClr val="1E22AA"/>
    <a:srgbClr val="00B74F"/>
    <a:srgbClr val="2CCCD3"/>
    <a:srgbClr val="FFFAE6"/>
    <a:srgbClr val="E8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8"/>
    <p:restoredTop sz="79369" autoAdjust="0"/>
  </p:normalViewPr>
  <p:slideViewPr>
    <p:cSldViewPr snapToGrid="0" snapToObjects="1">
      <p:cViewPr varScale="1">
        <p:scale>
          <a:sx n="88" d="100"/>
          <a:sy n="88" d="100"/>
        </p:scale>
        <p:origin x="158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 Matthews" userId="0ca37de3-794e-45c9-9930-568b493b2a6a" providerId="ADAL" clId="{FA5ADCBE-ADB1-427D-83FA-101A797223DD}"/>
    <pc:docChg chg="modSld">
      <pc:chgData name="Steph Matthews" userId="0ca37de3-794e-45c9-9930-568b493b2a6a" providerId="ADAL" clId="{FA5ADCBE-ADB1-427D-83FA-101A797223DD}" dt="2026-08-26T18:01:03.389" v="0" actId="22"/>
      <pc:docMkLst>
        <pc:docMk/>
      </pc:docMkLst>
      <pc:sldChg chg="addSp mod">
        <pc:chgData name="Steph Matthews" userId="0ca37de3-794e-45c9-9930-568b493b2a6a" providerId="ADAL" clId="{FA5ADCBE-ADB1-427D-83FA-101A797223DD}" dt="2026-08-26T18:01:03.389" v="0" actId="22"/>
        <pc:sldMkLst>
          <pc:docMk/>
          <pc:sldMk cId="77477010" sldId="395"/>
        </pc:sldMkLst>
        <pc:picChg chg="add">
          <ac:chgData name="Steph Matthews" userId="0ca37de3-794e-45c9-9930-568b493b2a6a" providerId="ADAL" clId="{FA5ADCBE-ADB1-427D-83FA-101A797223DD}" dt="2026-08-26T18:01:03.389" v="0" actId="22"/>
          <ac:picMkLst>
            <pc:docMk/>
            <pc:sldMk cId="77477010" sldId="395"/>
            <ac:picMk id="4" creationId="{92406A91-4D7E-1E72-0239-C4288FA33FC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E58D5-4C23-E74C-83F2-F03A0FBD78E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1A0F1-6387-944A-8EDE-D156E59E7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7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343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9126-D1D7-138D-C642-E3C348765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41968-8074-C6AE-C450-BCBFAAD29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FDF9-A97F-8D82-ED84-DC8BA8436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DC62-5290-8B97-831E-C89D58C3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37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74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21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72F0-EF13-54ED-480D-5831BEB2B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76A147-703B-931A-1127-BC9275D87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4DEEA-3CC2-E8A7-35D0-C1CA97020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67F9C-DDBA-AD52-47BF-FB835C765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47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7A37-D5CF-5A8A-0246-64C12644A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60C37A-3019-7BB2-71C2-88811AA9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89F01-D13E-255B-A3F8-A4DB34049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E1F12-3F78-F8E7-BCE1-39FCB2A2A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23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8F9A0-538E-DEFB-FDB0-8EA58D5CB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9D053-5C7F-511A-09DC-4CD8E5408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01F0B-3DC6-878E-D439-1F27CA891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Use the slide to show how SMILES can be achieved within a simple tag (chasing) game.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Optional: ask the young leaders for additional tag-related suggestions as you work through SMILES.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D6ACC-CF3A-F84F-A798-BAAEE9926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930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B56B6-C237-7893-1B8E-2D135638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CB2F-651C-8764-932D-77B8D7172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E6BC9-9795-E565-627C-090FE8F24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ALTERNATIVES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Ask each group to design its own target game from the outset (incorporating their SMILES letters).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If a practical version is not possible, ask the young leaders to think about a target game (e.g., bowls, skittles, boccia, ten-pin bowling, throw golf, quoits, </a:t>
            </a:r>
            <a:r>
              <a:rPr lang="en-GB" dirty="0" err="1"/>
              <a:t>petanque</a:t>
            </a:r>
            <a:r>
              <a:rPr lang="en-GB" dirty="0"/>
              <a:t>, etc.) then share written or verbal ideas.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Vary how many and which letters of SMILES the groups focus on.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Each group demonstrates its target game and the other young leaders review it using SMILES to guide their feedback.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Work through one game as a whole group.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Provide an audio prompt for SMILES instead of the handout.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55F16-B235-70F6-542A-D69A8B4ED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361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136BC-AA73-01E4-1439-B4BA7C887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0514C5-573D-6240-CB35-EF89B3920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40D2B-C605-50CE-1750-4F9CC4757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Share the STEP acronym.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Thinking about each letter of STEP will help the young leaders to adapt their activities to suit the child/children.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Share the STEP download (page 1) to give examples.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11FEE-5BC1-FC90-C9B9-00F8C63DB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175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42B4F-C48B-9700-EA4F-BF540F014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4D410-A638-F74D-19FD-FCD0961A46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64B50-C5EF-84B3-8626-645C07B45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Share the example of STEP within a target game.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Optional: ask the young leaders for additional suggestions.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Explain that changes can be for one child, multiple children or the whole group.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EB9AA-8FBC-8D35-C70F-B9138B8FD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76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D44E9-9502-393A-D580-A36BDAB5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048AE-4645-E3C7-CD28-236EFAD8E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A98571-E32B-33A7-53C3-92B77BEB0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ALTERNATIVES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Use STEP as your own prompt to adapt the activity as needed. For example: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Space – sit on chairs across a table, stand or sit in a circle (on chairs or the floor), pass up and down a line in a corridor.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Task – use different body parts (hand, elbow, knee, foot, head), have more than one tap before passing, make it a timed challenge.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Equipment – balloon/balloon ball, small paper balls, beach ball, volleyball, scarf, bat instead of hand.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People – pairs instead of groups, solo, large group.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87F94-923E-3E4F-EC82-4D0ED41AC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080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DB4D-976C-9278-DF2A-7B19FE38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4905F-34B8-A18D-7075-4E002DF76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21785-D62A-CF4D-606B-2AB00845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Reorder slides 11 and 12 if you use the optional task.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8D7C-5DD0-D72C-E5FD-26EDE073C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76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8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2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9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7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6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69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16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31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90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06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7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63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72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32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21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56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3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6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5084A-40CE-DADB-0D08-CB5DC47255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5E83F-86B0-7FBA-456B-3B787DC4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322465"/>
            <a:ext cx="4201958" cy="4802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0E365-92C9-DF48-C517-0A30264CC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71" y="2616353"/>
            <a:ext cx="7989441" cy="11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2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D191F2-5AD8-F208-65D3-6E949241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23D2DE1E-9AB6-DF33-BB0E-92D81176C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813173"/>
            <a:ext cx="10901363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Getting started as an active 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Young Leader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Module 3 –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06A91-4D7E-1E72-0239-C4288FA33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77" y="363907"/>
            <a:ext cx="5659872" cy="80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3AA62-8B48-5F0F-19E5-BD21A61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618CD-2948-8E10-273E-0B7567220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D5CD455B-C202-039E-9678-8D97CE70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As young leaders, we will…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BBD00-885A-0422-ADD6-5A568C4A0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273" y="1455643"/>
            <a:ext cx="7371453" cy="4421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0D0CF8-9781-2B3D-1179-05CE4A03E44F}"/>
              </a:ext>
            </a:extLst>
          </p:cNvPr>
          <p:cNvSpPr txBox="1"/>
          <p:nvPr/>
        </p:nvSpPr>
        <p:spPr>
          <a:xfrm>
            <a:off x="8194942" y="1905195"/>
            <a:ext cx="3468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do we need to know in advance?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A26C1-CCF2-72B4-09AF-A85C6398B8D6}"/>
              </a:ext>
            </a:extLst>
          </p:cNvPr>
          <p:cNvSpPr txBox="1"/>
          <p:nvPr/>
        </p:nvSpPr>
        <p:spPr>
          <a:xfrm>
            <a:off x="9039817" y="4448250"/>
            <a:ext cx="3010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will we run the activities?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20DDB-0D97-05E3-9B17-5F6301918322}"/>
              </a:ext>
            </a:extLst>
          </p:cNvPr>
          <p:cNvSpPr txBox="1"/>
          <p:nvPr/>
        </p:nvSpPr>
        <p:spPr>
          <a:xfrm>
            <a:off x="335545" y="2951946"/>
            <a:ext cx="3243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do we check they are working?</a:t>
            </a:r>
          </a:p>
        </p:txBody>
      </p:sp>
    </p:spTree>
    <p:extLst>
      <p:ext uri="{BB962C8B-B14F-4D97-AF65-F5344CB8AC3E}">
        <p14:creationId xmlns:p14="http://schemas.microsoft.com/office/powerpoint/2010/main" val="229558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47C84-ACCB-6663-127A-8BDAC4D7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6429F3A-EAB4-48CF-9E78-7235A24118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Stepping stones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6A617DE-92C0-7B96-5C20-5EFB107DC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1669685"/>
            <a:ext cx="114204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1225AA"/>
                </a:solidFill>
              </a:rPr>
              <a:t>Goal: </a:t>
            </a:r>
            <a:r>
              <a:rPr lang="en-US" sz="2800" dirty="0">
                <a:solidFill>
                  <a:srgbClr val="1225AA"/>
                </a:solidFill>
              </a:rPr>
              <a:t>get the whole team to the other side of the river as safely and quickly as you can.</a:t>
            </a:r>
          </a:p>
          <a:p>
            <a:endParaRPr lang="en-US" sz="2800" dirty="0">
              <a:solidFill>
                <a:srgbClr val="1225AA"/>
              </a:solidFill>
            </a:endParaRPr>
          </a:p>
          <a:p>
            <a:r>
              <a:rPr lang="en-GB" sz="2800" b="1" dirty="0">
                <a:solidFill>
                  <a:srgbClr val="1225AA"/>
                </a:solidFill>
              </a:rPr>
              <a:t>Rules: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25AA"/>
                </a:solidFill>
              </a:rPr>
              <a:t>You may only use the equipment you have been given.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25AA"/>
                </a:solidFill>
              </a:rPr>
              <a:t>You must not step in the river.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25AA"/>
                </a:solidFill>
              </a:rPr>
              <a:t>If a team member steps or falls in the river, they must start again.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25AA"/>
                </a:solidFill>
              </a:rPr>
              <a:t>All team members must make it to the far side.</a:t>
            </a:r>
          </a:p>
          <a:p>
            <a:endParaRPr lang="en-US" sz="2800" b="1" dirty="0">
              <a:solidFill>
                <a:srgbClr val="FF5C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make it in time?</a:t>
            </a:r>
            <a:endParaRPr lang="en-GB" sz="4400" b="1" dirty="0">
              <a:solidFill>
                <a:srgbClr val="009F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3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A5E1C1-B1C5-A1B6-B00D-B9553088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A394DE-E578-9371-740D-F3AF3D6480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How well did you work as a team?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73236638-D0C3-0BB8-03A6-FDFB327D3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1631829"/>
            <a:ext cx="11651602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1225AA"/>
                </a:solidFill>
              </a:rPr>
              <a:t>In your team, consider:</a:t>
            </a:r>
          </a:p>
          <a:p>
            <a:endParaRPr lang="en-US" sz="2800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you do that </a:t>
            </a:r>
            <a:r>
              <a:rPr lang="en-GB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helped</a:t>
            </a: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 to achieve the task?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you do that </a:t>
            </a:r>
            <a:r>
              <a:rPr lang="en-GB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hindered </a:t>
            </a: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achieving the task?</a:t>
            </a:r>
          </a:p>
          <a:p>
            <a:pPr>
              <a:lnSpc>
                <a:spcPct val="150000"/>
              </a:lnSpc>
            </a:pPr>
            <a:endParaRPr lang="en-GB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your teamwork, not on individuals. </a:t>
            </a:r>
          </a:p>
          <a:p>
            <a:endParaRPr lang="en-GB" sz="32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8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EE309B-35F7-B19B-1374-99A2E4FAD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9D997B-30C0-E203-0BAD-5B70AAB1E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C2B906-F21F-9AED-2BFE-EC9A28F9D3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1261884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Teamwork skills</a:t>
            </a:r>
            <a:b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As a good team worker, I…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F71A2DB-3DBF-D97B-84E6-F07B50557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2100572"/>
            <a:ext cx="11832901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 positively to teammates’ (reasonable) requests.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ideas, resources and the workload.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others and accept support when I need 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to find agreement (instead of focusing on disagreements).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towards the team’s goal, not just my own</a:t>
            </a:r>
          </a:p>
          <a:p>
            <a:endParaRPr lang="en-GB" sz="32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1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BF9F7-3310-2195-F9EA-92CB2F3B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2A642D89-0553-8B37-9E32-7DF2EF48D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51" y="380266"/>
            <a:ext cx="1190604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Everyone should have SMILES during activities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8F1F79C-1C02-C752-D512-A04B044211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07828"/>
          <a:ext cx="10515600" cy="44500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59972">
                  <a:extLst>
                    <a:ext uri="{9D8B030D-6E8A-4147-A177-3AD203B41FA5}">
                      <a16:colId xmlns:a16="http://schemas.microsoft.com/office/drawing/2014/main" val="521434089"/>
                    </a:ext>
                  </a:extLst>
                </a:gridCol>
                <a:gridCol w="2547257">
                  <a:extLst>
                    <a:ext uri="{9D8B030D-6E8A-4147-A177-3AD203B41FA5}">
                      <a16:colId xmlns:a16="http://schemas.microsoft.com/office/drawing/2014/main" val="2036109629"/>
                    </a:ext>
                  </a:extLst>
                </a:gridCol>
                <a:gridCol w="7108371">
                  <a:extLst>
                    <a:ext uri="{9D8B030D-6E8A-4147-A177-3AD203B41FA5}">
                      <a16:colId xmlns:a16="http://schemas.microsoft.com/office/drawing/2014/main" val="482508351"/>
                    </a:ext>
                  </a:extLst>
                </a:gridCol>
              </a:tblGrid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 are safe and feel safe.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219702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participation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 are involved as much as they want to be.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474900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children can take part.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231912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 learn different skills (not just physical).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1897397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Enjoyment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 match children’s interests.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909811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 feel pleased with themselves.</a:t>
                      </a:r>
                      <a:endParaRPr lang="en-GB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291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04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23172-90F7-E576-AC85-8263DBB8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2A1FDE89-7025-4A18-EA00-4137AC717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51" y="502186"/>
            <a:ext cx="1121220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Examples of SMILES in a tag game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FECB200-55AC-6D78-1A99-002A3669F7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16586"/>
          <a:ext cx="10515600" cy="44500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59972">
                  <a:extLst>
                    <a:ext uri="{9D8B030D-6E8A-4147-A177-3AD203B41FA5}">
                      <a16:colId xmlns:a16="http://schemas.microsoft.com/office/drawing/2014/main" val="521434089"/>
                    </a:ext>
                  </a:extLst>
                </a:gridCol>
                <a:gridCol w="2547257">
                  <a:extLst>
                    <a:ext uri="{9D8B030D-6E8A-4147-A177-3AD203B41FA5}">
                      <a16:colId xmlns:a16="http://schemas.microsoft.com/office/drawing/2014/main" val="2036109629"/>
                    </a:ext>
                  </a:extLst>
                </a:gridCol>
                <a:gridCol w="7108371">
                  <a:extLst>
                    <a:ext uri="{9D8B030D-6E8A-4147-A177-3AD203B41FA5}">
                      <a16:colId xmlns:a16="http://schemas.microsoft.com/office/drawing/2014/main" val="482508351"/>
                    </a:ext>
                  </a:extLst>
                </a:gridCol>
              </a:tblGrid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Only tag players between shoulder and knee.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219702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participation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one is ‘out’ – they become an extra tagger.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474900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Make a no-tag rest zone for some players.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231912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Play in tag teams so players learn teamwork.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1897397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Enjoyment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 children for their tag game ideas.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909811"/>
                  </a:ext>
                </a:extLst>
              </a:tr>
              <a:tr h="529681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Celebrate joining in – not number of tags.</a:t>
                      </a:r>
                      <a:endParaRPr lang="en-GB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291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03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0598A-DD30-557A-0EE8-C59E712C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42EEF217-81BF-5EB1-8A4E-03C3E54BD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634504"/>
            <a:ext cx="11212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How will you make SMILES?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57F266A-99EE-5B50-A7AD-325C6E4C3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440" y="1710682"/>
            <a:ext cx="5623560" cy="374143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your group, lead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quick activity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another group.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will you run it so that it makes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SMILES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for everyone?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Afterwards, ask the players for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constructive feedback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based on each letter of SMILES.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2EAC37-2C1F-8E4C-D8B3-65B40E705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7807" y="1697671"/>
            <a:ext cx="4820274" cy="3468689"/>
          </a:xfrm>
          <a:solidFill>
            <a:schemeClr val="bg1">
              <a:lumMod val="95000"/>
            </a:schemeClr>
          </a:solidFill>
          <a:ln>
            <a:solidFill>
              <a:srgbClr val="1E22AA"/>
            </a:solidFill>
          </a:ln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afe</a:t>
            </a:r>
          </a:p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aximum participation</a:t>
            </a:r>
          </a:p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ncluded</a:t>
            </a:r>
          </a:p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earning</a:t>
            </a:r>
          </a:p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njoyment</a:t>
            </a:r>
          </a:p>
          <a:p>
            <a:r>
              <a:rPr lang="en-GB" sz="32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uccess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26D9CE-474F-F992-FE18-11306BAD8A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914" t="30370" r="18000" b="34074"/>
          <a:stretch>
            <a:fillRect/>
          </a:stretch>
        </p:blipFill>
        <p:spPr>
          <a:xfrm>
            <a:off x="9543103" y="3078103"/>
            <a:ext cx="1065308" cy="10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6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144F-F45B-624E-C2C6-1C7150F7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A1B749A3-32E9-318A-DD72-E4CD1484E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39" y="373794"/>
            <a:ext cx="10351569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STEP in to change an 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 can change…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0681C12-7635-48CC-0617-15F5C72A82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36321" y="2017712"/>
          <a:ext cx="9757188" cy="317912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13255">
                  <a:extLst>
                    <a:ext uri="{9D8B030D-6E8A-4147-A177-3AD203B41FA5}">
                      <a16:colId xmlns:a16="http://schemas.microsoft.com/office/drawing/2014/main" val="521434089"/>
                    </a:ext>
                  </a:extLst>
                </a:gridCol>
                <a:gridCol w="6443933">
                  <a:extLst>
                    <a:ext uri="{9D8B030D-6E8A-4147-A177-3AD203B41FA5}">
                      <a16:colId xmlns:a16="http://schemas.microsoft.com/office/drawing/2014/main" val="2036109629"/>
                    </a:ext>
                  </a:extLst>
                </a:gridCol>
              </a:tblGrid>
              <a:tr h="810339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</a:t>
                      </a:r>
                      <a:r>
                        <a:rPr lang="en-GB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is happening.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219702"/>
                  </a:ext>
                </a:extLst>
              </a:tr>
              <a:tr h="7895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</a:t>
                      </a:r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 is happening.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474900"/>
                  </a:ext>
                </a:extLst>
              </a:tr>
              <a:tr h="7895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quipment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being used.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231912"/>
                  </a:ext>
                </a:extLst>
              </a:tr>
              <a:tr h="7895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doing what.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1897397"/>
                  </a:ext>
                </a:extLst>
              </a:tr>
            </a:tbl>
          </a:graphicData>
        </a:graphic>
      </p:graphicFrame>
      <p:pic>
        <p:nvPicPr>
          <p:cNvPr id="13" name="Graphic 12" descr="Dance steps outline">
            <a:extLst>
              <a:ext uri="{FF2B5EF4-FFF2-40B4-BE49-F238E27FC236}">
                <a16:creationId xmlns:a16="http://schemas.microsoft.com/office/drawing/2014/main" id="{B62388EF-CD3E-684C-AE65-4C05C1601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93573" y="351930"/>
            <a:ext cx="1283748" cy="128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8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79CEE-B6E4-BBAB-176B-0D999CB03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82E5049F-E95E-164C-1F11-9F7AEF13F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39" y="373794"/>
            <a:ext cx="1035156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Examples of STEP in a target game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72F53A1-82F7-A302-3966-2682C0116E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1393918"/>
          <a:ext cx="10165079" cy="424488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948191">
                  <a:extLst>
                    <a:ext uri="{9D8B030D-6E8A-4147-A177-3AD203B41FA5}">
                      <a16:colId xmlns:a16="http://schemas.microsoft.com/office/drawing/2014/main" val="521434089"/>
                    </a:ext>
                  </a:extLst>
                </a:gridCol>
                <a:gridCol w="7216888">
                  <a:extLst>
                    <a:ext uri="{9D8B030D-6E8A-4147-A177-3AD203B41FA5}">
                      <a16:colId xmlns:a16="http://schemas.microsoft.com/office/drawing/2014/main" val="482508351"/>
                    </a:ext>
                  </a:extLst>
                </a:gridCol>
              </a:tblGrid>
              <a:tr h="1081993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Move targets closer or farther away.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219702"/>
                  </a:ext>
                </a:extLst>
              </a:tr>
              <a:tr h="10542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 2 points for hitting a target, not just 1.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474900"/>
                  </a:ext>
                </a:extLst>
              </a:tr>
              <a:tr h="10542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quipment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bean bags instead of balls.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231912"/>
                  </a:ext>
                </a:extLst>
              </a:tr>
              <a:tr h="1054296">
                <a:tc>
                  <a:txBody>
                    <a:bodyPr/>
                    <a:lstStyle/>
                    <a:p>
                      <a:r>
                        <a:rPr lang="en-GB" sz="4000" b="1" dirty="0">
                          <a:solidFill>
                            <a:srgbClr val="009FE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4000" b="0" dirty="0">
                          <a:solidFill>
                            <a:srgbClr val="1E22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Play in pairs (joint score) instead of singles.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1897397"/>
                  </a:ext>
                </a:extLst>
              </a:tr>
            </a:tbl>
          </a:graphicData>
        </a:graphic>
      </p:graphicFrame>
      <p:pic>
        <p:nvPicPr>
          <p:cNvPr id="2" name="Graphic 1" descr="Dance steps outline">
            <a:extLst>
              <a:ext uri="{FF2B5EF4-FFF2-40B4-BE49-F238E27FC236}">
                <a16:creationId xmlns:a16="http://schemas.microsoft.com/office/drawing/2014/main" id="{8FDC7CB0-F137-81AF-D103-B9943562D6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93573" y="351930"/>
            <a:ext cx="1283748" cy="128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0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C872-9D56-D237-AB75-A8E619B1B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DF34B607-7C17-99A5-9566-2144F481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634504"/>
            <a:ext cx="74028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How will you STEP in?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16B6D6B-EA50-6168-10D0-08E24F56D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4378" y="1706086"/>
            <a:ext cx="9287822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your group: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you played earlier.</a:t>
            </a:r>
          </a:p>
          <a:p>
            <a:pPr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can you make?</a:t>
            </a:r>
          </a:p>
          <a:p>
            <a:pPr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Identify at least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two ideas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each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letter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STEP.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can make changes for everyone or for individuals.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100C213-ACC6-FC28-6A33-1AC089F3C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07780" y="274855"/>
            <a:ext cx="2926080" cy="2548255"/>
          </a:xfrm>
          <a:solidFill>
            <a:schemeClr val="bg1">
              <a:lumMod val="95000"/>
            </a:schemeClr>
          </a:solidFill>
          <a:ln>
            <a:solidFill>
              <a:srgbClr val="1E22AA"/>
            </a:solidFill>
          </a:ln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36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pace</a:t>
            </a:r>
          </a:p>
          <a:p>
            <a:r>
              <a:rPr lang="en-GB" sz="36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36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</a:p>
          <a:p>
            <a:r>
              <a:rPr lang="en-GB" sz="36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36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quipment</a:t>
            </a:r>
          </a:p>
          <a:p>
            <a:r>
              <a:rPr lang="en-GB" sz="36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36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eople</a:t>
            </a:r>
          </a:p>
        </p:txBody>
      </p:sp>
      <p:pic>
        <p:nvPicPr>
          <p:cNvPr id="2" name="Graphic 1" descr="Dance steps outline">
            <a:extLst>
              <a:ext uri="{FF2B5EF4-FFF2-40B4-BE49-F238E27FC236}">
                <a16:creationId xmlns:a16="http://schemas.microsoft.com/office/drawing/2014/main" id="{D63F14A6-5EEC-78DC-D615-759B125C3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35731" y="382410"/>
            <a:ext cx="999350" cy="99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64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AC887-15AE-5C2C-5991-8DADACE1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32D30-6196-4710-D2A5-37071D95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A5FBCBB9-E36A-3EF5-1B06-D4700589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320732"/>
            <a:ext cx="1142808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Well done! You have completed module 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Get ready for module 4 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Teacher to add details</a:t>
            </a:r>
          </a:p>
        </p:txBody>
      </p:sp>
    </p:spTree>
    <p:extLst>
      <p:ext uri="{BB962C8B-B14F-4D97-AF65-F5344CB8AC3E}">
        <p14:creationId xmlns:p14="http://schemas.microsoft.com/office/powerpoint/2010/main" val="89655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YST 1">
      <a:dk1>
        <a:srgbClr val="0B25A9"/>
      </a:dk1>
      <a:lt1>
        <a:srgbClr val="FFFFFF"/>
      </a:lt1>
      <a:dk2>
        <a:srgbClr val="000000"/>
      </a:dk2>
      <a:lt2>
        <a:srgbClr val="FEFFFF"/>
      </a:lt2>
      <a:accent1>
        <a:srgbClr val="0A25A8"/>
      </a:accent1>
      <a:accent2>
        <a:srgbClr val="FE5B35"/>
      </a:accent2>
      <a:accent3>
        <a:srgbClr val="14C8D3"/>
      </a:accent3>
      <a:accent4>
        <a:srgbClr val="E62276"/>
      </a:accent4>
      <a:accent5>
        <a:srgbClr val="00B868"/>
      </a:accent5>
      <a:accent6>
        <a:srgbClr val="FCD90A"/>
      </a:accent6>
      <a:hlink>
        <a:srgbClr val="871D65"/>
      </a:hlink>
      <a:folHlink>
        <a:srgbClr val="00475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E37EC86231348A751EEAD079AA5D8" ma:contentTypeVersion="3" ma:contentTypeDescription="Create a new document." ma:contentTypeScope="" ma:versionID="8fab08d3e1f7fd17d096e9e4cfe81417">
  <xsd:schema xmlns:xsd="http://www.w3.org/2001/XMLSchema" xmlns:xs="http://www.w3.org/2001/XMLSchema" xmlns:p="http://schemas.microsoft.com/office/2006/metadata/properties" xmlns:ns2="df0ceba7-64a0-4ce1-9f08-0fbfd2915a19" targetNamespace="http://schemas.microsoft.com/office/2006/metadata/properties" ma:root="true" ma:fieldsID="251c92e5780744b4f55e5b2041e1988d" ns2:_="">
    <xsd:import namespace="df0ceba7-64a0-4ce1-9f08-0fbfd2915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ceba7-64a0-4ce1-9f08-0fbfd2915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259D06-1920-4AEF-A3E5-27B52769F5C3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da9183be-f51d-464d-b7c3-94e26aab00b8"/>
    <ds:schemaRef ds:uri="http://schemas.microsoft.com/office/2006/documentManagement/types"/>
    <ds:schemaRef ds:uri="http://purl.org/dc/dcmitype/"/>
    <ds:schemaRef ds:uri="f177da4e-31c6-4ed7-84fc-6eb4e42ca75b"/>
    <ds:schemaRef ds:uri="http://schemas.microsoft.com/office/2006/metadata/properties"/>
    <ds:schemaRef ds:uri="http://purl.org/dc/terms/"/>
    <ds:schemaRef ds:uri="bdf63a8f-c966-48cc-8331-13945e1078c7"/>
    <ds:schemaRef ds:uri="1d3efa58-a14a-4ea3-98bf-e1b903609242"/>
  </ds:schemaRefs>
</ds:datastoreItem>
</file>

<file path=customXml/itemProps2.xml><?xml version="1.0" encoding="utf-8"?>
<ds:datastoreItem xmlns:ds="http://schemas.openxmlformats.org/officeDocument/2006/customXml" ds:itemID="{13137F86-24DD-4AED-9F49-DD230D705D83}"/>
</file>

<file path=customXml/itemProps3.xml><?xml version="1.0" encoding="utf-8"?>
<ds:datastoreItem xmlns:ds="http://schemas.openxmlformats.org/officeDocument/2006/customXml" ds:itemID="{FFFA4A7F-B6D6-4272-9451-86BC2C6A3C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5470</TotalTime>
  <Words>949</Words>
  <Application>Microsoft Office PowerPoint</Application>
  <PresentationFormat>Widescreen</PresentationFormat>
  <Paragraphs>158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As young leaders, we will…</vt:lpstr>
      <vt:lpstr>Stepping stones</vt:lpstr>
      <vt:lpstr>How well did you work as a team?</vt:lpstr>
      <vt:lpstr>Teamwork skills As a good team worker, I…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Pickering</dc:creator>
  <cp:lastModifiedBy>Steph Matthews</cp:lastModifiedBy>
  <cp:revision>32</cp:revision>
  <dcterms:created xsi:type="dcterms:W3CDTF">2018-04-12T10:22:44Z</dcterms:created>
  <dcterms:modified xsi:type="dcterms:W3CDTF">2026-08-26T18:01:08Z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0x01010000BE37EC86231348A751EEAD079AA5D8</vt:lpwstr>
  </property>
  <property fmtid="{D5CDD505-2E9C-101B-9397-08002B2CF9AE}" pid="3" name="Order">
    <vt:lpwstr>3753600.00000000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