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72" r:id="rId5"/>
    <p:sldId id="273" r:id="rId6"/>
    <p:sldId id="274" r:id="rId7"/>
    <p:sldId id="277" r:id="rId8"/>
    <p:sldId id="278" r:id="rId9"/>
    <p:sldId id="275" r:id="rId10"/>
    <p:sldId id="279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4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12"/>
    <p:restoredTop sz="77298"/>
  </p:normalViewPr>
  <p:slideViewPr>
    <p:cSldViewPr snapToGrid="0" snapToObjects="1">
      <p:cViewPr varScale="1">
        <p:scale>
          <a:sx n="96" d="100"/>
          <a:sy n="96" d="100"/>
        </p:scale>
        <p:origin x="8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3FF08-75F8-4F48-862E-BA57ADF4D886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2E7C9-1C64-454D-8AD0-121B9AB17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7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2E7C9-1C64-454D-8AD0-121B9AB17B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65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7157C-34FA-024B-804D-A3FC5E610F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C49302-CC32-4F49-9DB3-EC1EB6697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5C502-D8D3-E545-954E-52B7A4F83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2EF-18F4-D540-9147-E9F362BD1C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CCEFF-5680-D648-ACBA-A7702D943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B72CE-4313-DB4E-8E75-6F463906B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32AD-B3E6-C348-B941-20366F354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15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001A9-BB08-A643-98A0-D977F0F4D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3444F-778B-1547-AB68-236784D1D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80691-2BE4-0240-B7BA-CE57A0E2A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2EF-18F4-D540-9147-E9F362BD1C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127A2-80D9-374E-9F68-BC2A65A4A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50DAF-D63F-674C-99E7-CF36673D4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32AD-B3E6-C348-B941-20366F354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4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6A93EE-1E09-1549-AF8F-1CBC2140B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050DE4-7FA4-444A-BF87-747165DFF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11345-7E5B-164C-B9F8-17D22926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2EF-18F4-D540-9147-E9F362BD1C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E8FA0-05FD-C448-A449-886B1C72B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BA137-8D31-8742-A44A-C5E3265C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32AD-B3E6-C348-B941-20366F354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99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24FA7-CB3D-FD4D-BA5C-9B02280A3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1A05F-0FF0-474F-9E6C-46BA2F483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E2590-54DD-A742-8257-D22E578F9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2EF-18F4-D540-9147-E9F362BD1C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0454C-EA97-E049-B58C-4A25DE158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CC006-0CA6-724F-AD6B-C3AE852B1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32AD-B3E6-C348-B941-20366F354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80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EB69-1E86-D14E-BFE5-7563FC054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28C7D-DACF-1349-9B9F-579CA5783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6CC81-930E-224B-8FB4-695CE9B12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2EF-18F4-D540-9147-E9F362BD1C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8A790-DC1A-714D-89B3-88654214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0568C-7124-6E49-9A53-F30DDF2E4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32AD-B3E6-C348-B941-20366F354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05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F1031-AD1E-384E-A067-2D493DE45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02A48-E59B-C844-8630-E84562979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C1271-4894-DC46-A18A-E46A7F382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E0B583-CF98-D64E-9410-1374B4A3D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2EF-18F4-D540-9147-E9F362BD1C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AA744-F1D0-244C-B498-08FD0D6A7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4BB08-B6B1-0C4D-A915-7FD9C13C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32AD-B3E6-C348-B941-20366F354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E672E-209B-D24E-9FD0-D7DFBB3DF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50239-9891-7245-BA57-6CD04D092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81D66-6963-9B49-B4A6-73CE4F88D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A5078-5DC6-F84E-90A3-EC40D5D4F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D0E8B3-BD2F-684F-A70B-7016C55C7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21394-159F-AE40-AD50-02F7D747A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2EF-18F4-D540-9147-E9F362BD1C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BDA380-8953-A540-ABB2-73648F63D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01109B-F94A-7241-9DCC-A66195243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32AD-B3E6-C348-B941-20366F354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8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5C5C8-AECC-4B49-A43D-E42CA7034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494D00-8F99-2C46-8C96-4830EE77D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2EF-18F4-D540-9147-E9F362BD1C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D9C702-9CA6-7E47-AAB4-BFD074D9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6C6E4-C177-5C41-9A3C-8A806722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32AD-B3E6-C348-B941-20366F354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85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BDBAF9-17C9-A344-B77F-AC53B8A0A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2EF-18F4-D540-9147-E9F362BD1C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0517B8-1A23-4E46-97B4-E92FCF47B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A6445-AC7F-5842-9C89-929F20A6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32AD-B3E6-C348-B941-20366F354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3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EAFBD-A305-3347-88CC-A5471755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26171-04B1-0C4C-B87A-F22358B40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D0325B-FFB6-0C4E-8A30-94DEBA63B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9E124-83ED-CE48-8AA9-A3C3D40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2EF-18F4-D540-9147-E9F362BD1C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2F1C3-1B95-2C4E-A9FB-5AA78A34A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A62BD-8861-134F-A49B-711ED2B80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32AD-B3E6-C348-B941-20366F354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41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DAA2E-77FC-0847-A676-5A2B21BF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D0051B-F827-B140-99F5-6145073938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D576A-F76A-C84E-AAE8-91DB9693E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8F668-7D26-244C-8C06-E8B420B41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022EF-18F4-D540-9147-E9F362BD1C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339E4-61AD-4F4D-B1A0-1C9CB2F00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8A669-2ABB-1145-86BD-A5125494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232AD-B3E6-C348-B941-20366F354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85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DC3FFE-A6B2-6345-8288-49C6D88B0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C555A-EF0D-7D45-AD3E-F0018B481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98620-3E7C-654F-9EC0-FF1DF76A74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022EF-18F4-D540-9147-E9F362BD1C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92C-907C-AD44-8AA0-6A3EA2E8C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8FE95-17B5-C84E-943E-C89376F3A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232AD-B3E6-C348-B941-20366F354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8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Laptop%20files/R%20&amp;%20E%20SSP/CIC%20Documents/Articles%20of%20Association%20-%20RESSP.pdf" TargetMode="External"/><Relationship Id="rId2" Type="http://schemas.openxmlformats.org/officeDocument/2006/relationships/hyperlink" Target="Laptop%20files/R%20&amp;%20E%20SSP/CIC%20Documents/CIC36_form%20-%20RESSP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CIC%2034%20form%20-%20RESSP%202020.odt" TargetMode="External"/><Relationship Id="rId4" Type="http://schemas.openxmlformats.org/officeDocument/2006/relationships/hyperlink" Target="Laptop%20files/R%20&amp;%20E%20SSP/CIC%20Documents/Memorandum%20of%20Association%20RESSP.docx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D16EAB9-0F47-214A-B372-DC3E1A8A2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355" y="1254752"/>
            <a:ext cx="5808668" cy="157276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400" b="1" dirty="0"/>
              <a:t>Community Interest Companies</a:t>
            </a:r>
          </a:p>
          <a:p>
            <a:pPr algn="ctr"/>
            <a:endParaRPr lang="en-US" sz="4400" b="1" dirty="0"/>
          </a:p>
          <a:p>
            <a:pPr algn="ctr"/>
            <a:r>
              <a:rPr lang="en-US" sz="4400" dirty="0">
                <a:solidFill>
                  <a:schemeClr val="accent2"/>
                </a:solidFill>
              </a:rPr>
              <a:t>Claire Tennyson</a:t>
            </a:r>
            <a:endParaRPr lang="en-US" sz="4400" dirty="0">
              <a:solidFill>
                <a:schemeClr val="accent2"/>
              </a:solidFill>
              <a:cs typeface="Calibri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83B224D-0FC0-0D4F-8C45-84654B50B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333" y="4577923"/>
            <a:ext cx="2386712" cy="13529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BBEC8E-E7AF-6F41-8001-7225F955F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27100"/>
            <a:ext cx="59690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81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AE842-E1B5-1E41-A188-4244C716A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600" dirty="0"/>
              <a:t>Why did we go down this route?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F2636-1767-4A43-B26E-ED48D6768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Ownership</a:t>
            </a:r>
          </a:p>
          <a:p>
            <a:r>
              <a:rPr lang="en-US" sz="2200" dirty="0"/>
              <a:t>Independence</a:t>
            </a:r>
          </a:p>
          <a:p>
            <a:r>
              <a:rPr lang="en-US" sz="2200" dirty="0"/>
              <a:t>Funding opportunities</a:t>
            </a:r>
          </a:p>
          <a:p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B628F-370F-684A-9F16-DCA06FB10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30201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B8ADA-9036-8049-8702-F4A318A97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What is a CIC?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DF6E2E-0861-374A-AFE7-E17EE1858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0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D9E5E-56F4-F246-8409-27B594A49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700" i="1" dirty="0"/>
              <a:t>Community Interest Company is a special form of non-charitable limited company, which exists primarily to benefit a community or with a view to pursuing a social purpose, rather than to make a profit for shareholders.</a:t>
            </a:r>
          </a:p>
          <a:p>
            <a:pPr marL="0" indent="0">
              <a:buNone/>
            </a:pPr>
            <a:endParaRPr lang="en-US" sz="1700" i="1" dirty="0"/>
          </a:p>
          <a:p>
            <a:r>
              <a:rPr lang="en-US" sz="1700" dirty="0"/>
              <a:t>A limited company that is not for profit. (Limited by shares or guarantee)</a:t>
            </a:r>
          </a:p>
          <a:p>
            <a:r>
              <a:rPr lang="en-US" sz="1700" dirty="0"/>
              <a:t>Asset lock – CIC’s money will be used for the benefits of its social objectives rather than for individual shareholders</a:t>
            </a:r>
          </a:p>
          <a:p>
            <a:r>
              <a:rPr lang="en-US" sz="1700" dirty="0"/>
              <a:t>This provides assurances to funders/investors</a:t>
            </a:r>
          </a:p>
          <a:p>
            <a:r>
              <a:rPr lang="en-US" sz="1700" dirty="0"/>
              <a:t>Subject to ongoing regulation by CIC regulator to create confidence and integrity of a CIC.</a:t>
            </a:r>
          </a:p>
        </p:txBody>
      </p:sp>
    </p:spTree>
    <p:extLst>
      <p:ext uri="{BB962C8B-B14F-4D97-AF65-F5344CB8AC3E}">
        <p14:creationId xmlns:p14="http://schemas.microsoft.com/office/powerpoint/2010/main" val="2872889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56531-DF57-D342-8F7F-25A8FAAF8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Pros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E4E98-C4AE-2340-94F6-9F9D0CC86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 b="1" dirty="0"/>
              <a:t>Funding</a:t>
            </a:r>
            <a:r>
              <a:rPr lang="en-US" sz="2200" dirty="0"/>
              <a:t> – some donors/grants will only give to charities or CIC, because of the protections these vehicles provide.</a:t>
            </a:r>
          </a:p>
          <a:p>
            <a:r>
              <a:rPr lang="en-US" sz="2200" b="1" dirty="0"/>
              <a:t>Limited liability </a:t>
            </a:r>
            <a:r>
              <a:rPr lang="en-US" sz="2200" dirty="0"/>
              <a:t>– a limited company, is limited liability. This provides an important element of security for those who manage the business.</a:t>
            </a:r>
          </a:p>
          <a:p>
            <a:r>
              <a:rPr lang="en-US" sz="2200" b="1" dirty="0"/>
              <a:t>Protection of assets </a:t>
            </a:r>
            <a:r>
              <a:rPr lang="en-US" sz="2200" dirty="0"/>
              <a:t>– related to social enterprise rather than a school or individual.</a:t>
            </a:r>
          </a:p>
          <a:p>
            <a:r>
              <a:rPr lang="en-US" sz="2200" b="1" dirty="0"/>
              <a:t>Familiarity</a:t>
            </a:r>
            <a:r>
              <a:rPr lang="en-US" sz="2200" dirty="0"/>
              <a:t> – Similar to running a business for leaders. Funders understand a CIC is not for profit.</a:t>
            </a:r>
          </a:p>
          <a:p>
            <a:r>
              <a:rPr lang="en-US" sz="2200" b="1" dirty="0"/>
              <a:t>Governance</a:t>
            </a:r>
            <a:r>
              <a:rPr lang="en-US" sz="2200" dirty="0"/>
              <a:t> – much easier than a charity. A charity board should not have paid officers having significant control.</a:t>
            </a:r>
          </a:p>
          <a:p>
            <a:r>
              <a:rPr lang="en-US" sz="2200" b="1" dirty="0"/>
              <a:t>Quick to set up</a:t>
            </a:r>
            <a:r>
              <a:rPr lang="en-US" sz="2200" dirty="0"/>
              <a:t>.</a:t>
            </a:r>
          </a:p>
          <a:p>
            <a:r>
              <a:rPr lang="en-US" sz="2200" b="1" dirty="0"/>
              <a:t>Dissolution</a:t>
            </a:r>
            <a:r>
              <a:rPr lang="en-US" sz="2200" dirty="0"/>
              <a:t> – If company is dissolved then assets go to the community.</a:t>
            </a:r>
          </a:p>
        </p:txBody>
      </p:sp>
    </p:spTree>
    <p:extLst>
      <p:ext uri="{BB962C8B-B14F-4D97-AF65-F5344CB8AC3E}">
        <p14:creationId xmlns:p14="http://schemas.microsoft.com/office/powerpoint/2010/main" val="2840049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8E8EE-4E01-8F49-A2EF-97B9118BC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Cons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66267-538D-874D-ABAD-78FA59EBB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fontScale="85000" lnSpcReduction="10000"/>
          </a:bodyPr>
          <a:lstStyle/>
          <a:p>
            <a:r>
              <a:rPr lang="en-US" sz="2000" dirty="0"/>
              <a:t>No tax breaks (unlike a Charity)</a:t>
            </a:r>
          </a:p>
          <a:p>
            <a:r>
              <a:rPr lang="en-US" sz="2000" dirty="0"/>
              <a:t>Assets are locked – If dissolved they must go to the community</a:t>
            </a:r>
          </a:p>
          <a:p>
            <a:r>
              <a:rPr lang="en-US" sz="2000" dirty="0"/>
              <a:t>CIC34 must be completed each year</a:t>
            </a:r>
          </a:p>
          <a:p>
            <a:endParaRPr lang="en-US" sz="2000" dirty="0"/>
          </a:p>
          <a:p>
            <a:r>
              <a:rPr lang="en-US" sz="2000" dirty="0"/>
              <a:t>SGO Funding – schools only</a:t>
            </a:r>
          </a:p>
          <a:p>
            <a:r>
              <a:rPr lang="en-US" sz="2000" dirty="0"/>
              <a:t>Business management</a:t>
            </a:r>
          </a:p>
          <a:p>
            <a:pPr lvl="1"/>
            <a:r>
              <a:rPr lang="en-US" sz="1600" dirty="0"/>
              <a:t>HR</a:t>
            </a:r>
          </a:p>
          <a:p>
            <a:pPr lvl="1"/>
            <a:r>
              <a:rPr lang="en-US" sz="1600" dirty="0"/>
              <a:t>Payroll</a:t>
            </a:r>
          </a:p>
          <a:p>
            <a:pPr lvl="1"/>
            <a:r>
              <a:rPr lang="en-US" sz="1600" dirty="0"/>
              <a:t>Accounts</a:t>
            </a:r>
          </a:p>
          <a:p>
            <a:pPr lvl="1"/>
            <a:r>
              <a:rPr lang="en-US" sz="1600" dirty="0"/>
              <a:t>Policies &amp; procedures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0EC42-1A67-CC4E-AC35-289821ADA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14216"/>
            <a:ext cx="6903720" cy="52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26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4D9EDB-2903-6E47-9E5D-B75C1F30A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Overview of the process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189FA-FF0F-CB47-960E-6A7A33081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Set up a Government Gateway account to start the process – choose a business name.</a:t>
            </a:r>
          </a:p>
          <a:p>
            <a:r>
              <a:rPr lang="en-US" sz="2200" dirty="0"/>
              <a:t>Appoint minimum of 2 Directors.</a:t>
            </a:r>
          </a:p>
          <a:p>
            <a:r>
              <a:rPr lang="en-US" sz="2200" dirty="0">
                <a:hlinkClick r:id="rId2"/>
              </a:rPr>
              <a:t>Application form </a:t>
            </a:r>
            <a:r>
              <a:rPr lang="en-US" sz="2200" dirty="0"/>
              <a:t>to Companies House (</a:t>
            </a:r>
            <a:r>
              <a:rPr lang="en-US" sz="2200" dirty="0">
                <a:solidFill>
                  <a:schemeClr val="accent2"/>
                </a:solidFill>
              </a:rPr>
              <a:t>CIC36</a:t>
            </a:r>
            <a:r>
              <a:rPr lang="en-US" sz="2200" dirty="0"/>
              <a:t>), signed by all prospective directors alongside a £35 fee, describing the social purpose of the company.</a:t>
            </a:r>
          </a:p>
          <a:p>
            <a:r>
              <a:rPr lang="en-US" sz="2200" dirty="0">
                <a:hlinkClick r:id="rId3"/>
              </a:rPr>
              <a:t>Articles of association </a:t>
            </a:r>
            <a:r>
              <a:rPr lang="en-US" sz="2200" dirty="0"/>
              <a:t>– Set of rules (clear case that it has a community interest)</a:t>
            </a:r>
          </a:p>
          <a:p>
            <a:r>
              <a:rPr lang="en-US" sz="2200" dirty="0">
                <a:hlinkClick r:id="rId4"/>
              </a:rPr>
              <a:t>Memorandum of Association </a:t>
            </a:r>
            <a:r>
              <a:rPr lang="en-US" sz="2200" dirty="0"/>
              <a:t>– A legal statement signed by directors (online system creates it for you).</a:t>
            </a:r>
          </a:p>
          <a:p>
            <a:r>
              <a:rPr lang="en-US" sz="2200" dirty="0"/>
              <a:t>Accounts filed each year, companies house and HMRC.</a:t>
            </a:r>
          </a:p>
          <a:p>
            <a:r>
              <a:rPr lang="en-US" sz="2200" dirty="0">
                <a:hlinkClick r:id="rId5"/>
              </a:rPr>
              <a:t>Annual confirmation statement </a:t>
            </a:r>
            <a:r>
              <a:rPr lang="en-US" sz="2200" dirty="0"/>
              <a:t>each year (</a:t>
            </a:r>
            <a:r>
              <a:rPr lang="en-US" sz="2200" dirty="0">
                <a:solidFill>
                  <a:schemeClr val="accent2"/>
                </a:solidFill>
              </a:rPr>
              <a:t>CIC34</a:t>
            </a:r>
            <a:r>
              <a:rPr lang="en-US" sz="2200" dirty="0"/>
              <a:t>) at a cost of £13</a:t>
            </a:r>
          </a:p>
          <a:p>
            <a:r>
              <a:rPr lang="en-US" sz="2200" dirty="0"/>
              <a:t>If you want to pay staff set up a PAYE.</a:t>
            </a:r>
          </a:p>
          <a:p>
            <a:r>
              <a:rPr lang="en-US" sz="2200" dirty="0"/>
              <a:t>Payroll, HR, pensions etc.</a:t>
            </a:r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88875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986E-8179-B24C-B14F-42B441E6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Other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AD726-A6BA-F44F-823E-CEAC0690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b="1" dirty="0"/>
              <a:t>Person of significant control</a:t>
            </a:r>
            <a:r>
              <a:rPr lang="en-US" sz="2000" dirty="0"/>
              <a:t> (PSC) – Not always directors but small CICs it usually is.</a:t>
            </a:r>
          </a:p>
          <a:p>
            <a:r>
              <a:rPr lang="en-US" sz="2000" b="1" dirty="0"/>
              <a:t>Guarantors</a:t>
            </a:r>
            <a:r>
              <a:rPr lang="en-US" sz="2000" dirty="0"/>
              <a:t> – promise an agreed amount of money to the company if it cannot pay its debts – CIC’s is normally the directors and it’s normally £1</a:t>
            </a:r>
          </a:p>
          <a:p>
            <a:r>
              <a:rPr lang="en-US" sz="2000" b="1" dirty="0"/>
              <a:t>SIC Codes </a:t>
            </a:r>
            <a:r>
              <a:rPr lang="en-US" sz="2000" dirty="0"/>
              <a:t>– standard industrial classification codes provide Companies House with a description of the company’s nature of business. There are codes for health, sport, education (you can select multiple)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DD4AF-7944-3741-A9BF-3802BB590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0" r="542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A71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626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llage of a child riding a bike&#10;&#10;Description automatically generated with low confidence">
            <a:extLst>
              <a:ext uri="{FF2B5EF4-FFF2-40B4-BE49-F238E27FC236}">
                <a16:creationId xmlns:a16="http://schemas.microsoft.com/office/drawing/2014/main" id="{16823CF4-8EB8-6F4A-B6BB-34700B740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17" r="-1" b="318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6" name="Freeform: Shape 1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07165-1BD0-3C4A-A774-85134080C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400" dirty="0"/>
              <a:t>Discussion &amp; Questions</a:t>
            </a:r>
          </a:p>
        </p:txBody>
      </p:sp>
    </p:spTree>
    <p:extLst>
      <p:ext uri="{BB962C8B-B14F-4D97-AF65-F5344CB8AC3E}">
        <p14:creationId xmlns:p14="http://schemas.microsoft.com/office/powerpoint/2010/main" val="1509191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AFFB3B8490984D91E2791EEB33E5A0" ma:contentTypeVersion="10" ma:contentTypeDescription="Create a new document." ma:contentTypeScope="" ma:versionID="2048ed36e3b22acf0428f3134e390d4c">
  <xsd:schema xmlns:xsd="http://www.w3.org/2001/XMLSchema" xmlns:xs="http://www.w3.org/2001/XMLSchema" xmlns:p="http://schemas.microsoft.com/office/2006/metadata/properties" xmlns:ns2="cf9addcf-bc38-4fd0-b377-c499da5cbc3a" targetNamespace="http://schemas.microsoft.com/office/2006/metadata/properties" ma:root="true" ma:fieldsID="820fdff21f0f1ce762bad3f09bb644af" ns2:_="">
    <xsd:import namespace="cf9addcf-bc38-4fd0-b377-c499da5cbc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9addcf-bc38-4fd0-b377-c499da5cbc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54B5FC-72E3-4530-919F-4802586D1C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C4F3AB-75B2-4603-80D8-FC0FD319CEC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82514F8-3E5E-4308-91CB-0B8144F716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9addcf-bc38-4fd0-b377-c499da5cbc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12841</TotalTime>
  <Words>496</Words>
  <Application>Microsoft Office PowerPoint</Application>
  <PresentationFormat>Widescreen</PresentationFormat>
  <Paragraphs>49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Why did we go down this route?</vt:lpstr>
      <vt:lpstr>What is a CIC?</vt:lpstr>
      <vt:lpstr>Pros</vt:lpstr>
      <vt:lpstr>Cons</vt:lpstr>
      <vt:lpstr>Overview of the process</vt:lpstr>
      <vt:lpstr>Other terminology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Tennyson</dc:creator>
  <cp:lastModifiedBy>Claire Tennyson</cp:lastModifiedBy>
  <cp:revision>36</cp:revision>
  <cp:lastPrinted>2022-03-30T11:40:33Z</cp:lastPrinted>
  <dcterms:created xsi:type="dcterms:W3CDTF">2021-09-13T12:29:57Z</dcterms:created>
  <dcterms:modified xsi:type="dcterms:W3CDTF">2024-09-27T08:19:02Z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0x01010009AFFB3B8490984D91E2791EEB33E5A0</vt:lpwstr>
  </property>
</Properties>
</file>