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37"/>
  </p:notesMasterIdLst>
  <p:sldIdLst>
    <p:sldId id="457" r:id="rId2"/>
    <p:sldId id="447" r:id="rId3"/>
    <p:sldId id="473" r:id="rId4"/>
    <p:sldId id="453" r:id="rId5"/>
    <p:sldId id="450" r:id="rId6"/>
    <p:sldId id="386" r:id="rId7"/>
    <p:sldId id="333" r:id="rId8"/>
    <p:sldId id="472" r:id="rId9"/>
    <p:sldId id="468" r:id="rId10"/>
    <p:sldId id="451" r:id="rId11"/>
    <p:sldId id="452" r:id="rId12"/>
    <p:sldId id="357" r:id="rId13"/>
    <p:sldId id="454" r:id="rId14"/>
    <p:sldId id="475" r:id="rId15"/>
    <p:sldId id="455" r:id="rId16"/>
    <p:sldId id="456" r:id="rId17"/>
    <p:sldId id="331" r:id="rId18"/>
    <p:sldId id="329" r:id="rId19"/>
    <p:sldId id="458" r:id="rId20"/>
    <p:sldId id="462" r:id="rId21"/>
    <p:sldId id="463" r:id="rId22"/>
    <p:sldId id="474" r:id="rId23"/>
    <p:sldId id="464" r:id="rId24"/>
    <p:sldId id="465" r:id="rId25"/>
    <p:sldId id="467" r:id="rId26"/>
    <p:sldId id="470" r:id="rId27"/>
    <p:sldId id="432" r:id="rId28"/>
    <p:sldId id="471" r:id="rId29"/>
    <p:sldId id="469" r:id="rId30"/>
    <p:sldId id="466" r:id="rId31"/>
    <p:sldId id="431" r:id="rId32"/>
    <p:sldId id="461" r:id="rId33"/>
    <p:sldId id="323" r:id="rId34"/>
    <p:sldId id="459" r:id="rId35"/>
    <p:sldId id="46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 roundtripDataSignature="AMtx7mgwfzJRXw18VB4AN2T4k1kh9iUoBQ==" r:id="rId38"/>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y Grieve"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EA327B-4B9F-4ECA-B108-56EE01AB45AC}" v="15" dt="2021-11-17T14:33:21.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0" autoAdjust="0"/>
    <p:restoredTop sz="65045" autoAdjust="0"/>
  </p:normalViewPr>
  <p:slideViewPr>
    <p:cSldViewPr snapToGrid="0">
      <p:cViewPr varScale="1">
        <p:scale>
          <a:sx n="52" d="100"/>
          <a:sy n="52" d="100"/>
        </p:scale>
        <p:origin x="153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customschemas.google.com/relationships/presentationmetadata" Target="metadata"/><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amh Elizabeth Mourton" userId="260747d1688912f9" providerId="LiveId" clId="{C0EA327B-4B9F-4ECA-B108-56EE01AB45AC}"/>
    <pc:docChg chg="undo custSel addSld delSld modSld sldOrd">
      <pc:chgData name="Niamh Elizabeth Mourton" userId="260747d1688912f9" providerId="LiveId" clId="{C0EA327B-4B9F-4ECA-B108-56EE01AB45AC}" dt="2021-11-17T14:50:39.212" v="1870" actId="20577"/>
      <pc:docMkLst>
        <pc:docMk/>
      </pc:docMkLst>
      <pc:sldChg chg="modSp mod modNotesTx">
        <pc:chgData name="Niamh Elizabeth Mourton" userId="260747d1688912f9" providerId="LiveId" clId="{C0EA327B-4B9F-4ECA-B108-56EE01AB45AC}" dt="2021-11-17T14:14:52.561" v="147" actId="20577"/>
        <pc:sldMkLst>
          <pc:docMk/>
          <pc:sldMk cId="1956659060" sldId="329"/>
        </pc:sldMkLst>
        <pc:spChg chg="mod">
          <ac:chgData name="Niamh Elizabeth Mourton" userId="260747d1688912f9" providerId="LiveId" clId="{C0EA327B-4B9F-4ECA-B108-56EE01AB45AC}" dt="2021-11-17T14:14:25.515" v="109" actId="20577"/>
          <ac:spMkLst>
            <pc:docMk/>
            <pc:sldMk cId="1956659060" sldId="329"/>
            <ac:spMk id="5" creationId="{8A888B1F-516D-43B4-A085-0E0B5B948C63}"/>
          </ac:spMkLst>
        </pc:spChg>
      </pc:sldChg>
      <pc:sldChg chg="modSp mod modNotesTx">
        <pc:chgData name="Niamh Elizabeth Mourton" userId="260747d1688912f9" providerId="LiveId" clId="{C0EA327B-4B9F-4ECA-B108-56EE01AB45AC}" dt="2021-11-17T14:20:01.214" v="176" actId="313"/>
        <pc:sldMkLst>
          <pc:docMk/>
          <pc:sldMk cId="1626630036" sldId="357"/>
        </pc:sldMkLst>
        <pc:spChg chg="mod">
          <ac:chgData name="Niamh Elizabeth Mourton" userId="260747d1688912f9" providerId="LiveId" clId="{C0EA327B-4B9F-4ECA-B108-56EE01AB45AC}" dt="2021-11-17T12:52:07.974" v="3" actId="1076"/>
          <ac:spMkLst>
            <pc:docMk/>
            <pc:sldMk cId="1626630036" sldId="357"/>
            <ac:spMk id="2" creationId="{877932A6-8264-4DB7-85CE-D4CA2E42011F}"/>
          </ac:spMkLst>
        </pc:spChg>
        <pc:picChg chg="mod">
          <ac:chgData name="Niamh Elizabeth Mourton" userId="260747d1688912f9" providerId="LiveId" clId="{C0EA327B-4B9F-4ECA-B108-56EE01AB45AC}" dt="2021-11-17T12:52:03.879" v="2" actId="1076"/>
          <ac:picMkLst>
            <pc:docMk/>
            <pc:sldMk cId="1626630036" sldId="357"/>
            <ac:picMk id="3" creationId="{693C58D9-3179-9042-BD2D-14146B37FF3A}"/>
          </ac:picMkLst>
        </pc:picChg>
      </pc:sldChg>
      <pc:sldChg chg="modSp del mod modNotesTx">
        <pc:chgData name="Niamh Elizabeth Mourton" userId="260747d1688912f9" providerId="LiveId" clId="{C0EA327B-4B9F-4ECA-B108-56EE01AB45AC}" dt="2021-11-17T14:24:59.583" v="416" actId="47"/>
        <pc:sldMkLst>
          <pc:docMk/>
          <pc:sldMk cId="922988202" sldId="430"/>
        </pc:sldMkLst>
        <pc:spChg chg="mod">
          <ac:chgData name="Niamh Elizabeth Mourton" userId="260747d1688912f9" providerId="LiveId" clId="{C0EA327B-4B9F-4ECA-B108-56EE01AB45AC}" dt="2021-11-17T12:54:06.010" v="46" actId="20577"/>
          <ac:spMkLst>
            <pc:docMk/>
            <pc:sldMk cId="922988202" sldId="430"/>
            <ac:spMk id="4" creationId="{32705CF7-0A5A-42A4-8602-7359631DD290}"/>
          </ac:spMkLst>
        </pc:spChg>
      </pc:sldChg>
      <pc:sldChg chg="ord">
        <pc:chgData name="Niamh Elizabeth Mourton" userId="260747d1688912f9" providerId="LiveId" clId="{C0EA327B-4B9F-4ECA-B108-56EE01AB45AC}" dt="2021-11-17T14:50:32.637" v="1855"/>
        <pc:sldMkLst>
          <pc:docMk/>
          <pc:sldMk cId="134802422" sldId="431"/>
        </pc:sldMkLst>
      </pc:sldChg>
      <pc:sldChg chg="modNotesTx">
        <pc:chgData name="Niamh Elizabeth Mourton" userId="260747d1688912f9" providerId="LiveId" clId="{C0EA327B-4B9F-4ECA-B108-56EE01AB45AC}" dt="2021-11-17T14:42:51.913" v="1395" actId="20577"/>
        <pc:sldMkLst>
          <pc:docMk/>
          <pc:sldMk cId="2500041204" sldId="432"/>
        </pc:sldMkLst>
      </pc:sldChg>
      <pc:sldChg chg="modNotesTx">
        <pc:chgData name="Niamh Elizabeth Mourton" userId="260747d1688912f9" providerId="LiveId" clId="{C0EA327B-4B9F-4ECA-B108-56EE01AB45AC}" dt="2021-11-17T14:10:29.732" v="80" actId="20577"/>
        <pc:sldMkLst>
          <pc:docMk/>
          <pc:sldMk cId="2128952788" sldId="447"/>
        </pc:sldMkLst>
      </pc:sldChg>
      <pc:sldChg chg="modNotesTx">
        <pc:chgData name="Niamh Elizabeth Mourton" userId="260747d1688912f9" providerId="LiveId" clId="{C0EA327B-4B9F-4ECA-B108-56EE01AB45AC}" dt="2021-11-17T14:21:21.624" v="216" actId="20577"/>
        <pc:sldMkLst>
          <pc:docMk/>
          <pc:sldMk cId="467014387" sldId="457"/>
        </pc:sldMkLst>
      </pc:sldChg>
      <pc:sldChg chg="modSp mod modNotesTx">
        <pc:chgData name="Niamh Elizabeth Mourton" userId="260747d1688912f9" providerId="LiveId" clId="{C0EA327B-4B9F-4ECA-B108-56EE01AB45AC}" dt="2021-11-17T14:24:47.795" v="415" actId="1076"/>
        <pc:sldMkLst>
          <pc:docMk/>
          <pc:sldMk cId="3364136303" sldId="458"/>
        </pc:sldMkLst>
        <pc:picChg chg="mod">
          <ac:chgData name="Niamh Elizabeth Mourton" userId="260747d1688912f9" providerId="LiveId" clId="{C0EA327B-4B9F-4ECA-B108-56EE01AB45AC}" dt="2021-11-17T14:24:47.795" v="415" actId="1076"/>
          <ac:picMkLst>
            <pc:docMk/>
            <pc:sldMk cId="3364136303" sldId="458"/>
            <ac:picMk id="8" creationId="{FC95E25D-E5DA-49D0-ABBA-2109F0E138BC}"/>
          </ac:picMkLst>
        </pc:picChg>
      </pc:sldChg>
      <pc:sldChg chg="addSp delSp modSp mod modNotesTx">
        <pc:chgData name="Niamh Elizabeth Mourton" userId="260747d1688912f9" providerId="LiveId" clId="{C0EA327B-4B9F-4ECA-B108-56EE01AB45AC}" dt="2021-11-17T14:24:31.253" v="414" actId="20577"/>
        <pc:sldMkLst>
          <pc:docMk/>
          <pc:sldMk cId="868836612" sldId="464"/>
        </pc:sldMkLst>
        <pc:spChg chg="add mod">
          <ac:chgData name="Niamh Elizabeth Mourton" userId="260747d1688912f9" providerId="LiveId" clId="{C0EA327B-4B9F-4ECA-B108-56EE01AB45AC}" dt="2021-11-17T14:22:54.420" v="278" actId="1076"/>
          <ac:spMkLst>
            <pc:docMk/>
            <pc:sldMk cId="868836612" sldId="464"/>
            <ac:spMk id="9" creationId="{2EC80E3B-5AEB-4455-8139-14C4DB43E952}"/>
          </ac:spMkLst>
        </pc:spChg>
        <pc:picChg chg="del">
          <ac:chgData name="Niamh Elizabeth Mourton" userId="260747d1688912f9" providerId="LiveId" clId="{C0EA327B-4B9F-4ECA-B108-56EE01AB45AC}" dt="2021-11-17T14:21:39.609" v="218" actId="478"/>
          <ac:picMkLst>
            <pc:docMk/>
            <pc:sldMk cId="868836612" sldId="464"/>
            <ac:picMk id="3" creationId="{693C58D9-3179-9042-BD2D-14146B37FF3A}"/>
          </ac:picMkLst>
        </pc:picChg>
        <pc:picChg chg="del mod">
          <ac:chgData name="Niamh Elizabeth Mourton" userId="260747d1688912f9" providerId="LiveId" clId="{C0EA327B-4B9F-4ECA-B108-56EE01AB45AC}" dt="2021-11-17T14:21:54.061" v="221" actId="21"/>
          <ac:picMkLst>
            <pc:docMk/>
            <pc:sldMk cId="868836612" sldId="464"/>
            <ac:picMk id="5" creationId="{23B0543F-89F2-4856-A723-92E31732EB7E}"/>
          </ac:picMkLst>
        </pc:picChg>
        <pc:picChg chg="add mod">
          <ac:chgData name="Niamh Elizabeth Mourton" userId="260747d1688912f9" providerId="LiveId" clId="{C0EA327B-4B9F-4ECA-B108-56EE01AB45AC}" dt="2021-11-17T14:22:39.535" v="274" actId="1076"/>
          <ac:picMkLst>
            <pc:docMk/>
            <pc:sldMk cId="868836612" sldId="464"/>
            <ac:picMk id="6" creationId="{E4A296CD-A0CB-48A0-9E1D-C7716D2D0D6E}"/>
          </ac:picMkLst>
        </pc:picChg>
        <pc:picChg chg="add mod">
          <ac:chgData name="Niamh Elizabeth Mourton" userId="260747d1688912f9" providerId="LiveId" clId="{C0EA327B-4B9F-4ECA-B108-56EE01AB45AC}" dt="2021-11-17T14:21:58.787" v="223" actId="1076"/>
          <ac:picMkLst>
            <pc:docMk/>
            <pc:sldMk cId="868836612" sldId="464"/>
            <ac:picMk id="8" creationId="{82A359F0-FB20-4731-93F7-F57B40ECA4FB}"/>
          </ac:picMkLst>
        </pc:picChg>
      </pc:sldChg>
      <pc:sldChg chg="modSp mod modNotesTx">
        <pc:chgData name="Niamh Elizabeth Mourton" userId="260747d1688912f9" providerId="LiveId" clId="{C0EA327B-4B9F-4ECA-B108-56EE01AB45AC}" dt="2021-11-17T14:36:52.168" v="1113" actId="313"/>
        <pc:sldMkLst>
          <pc:docMk/>
          <pc:sldMk cId="2853295357" sldId="465"/>
        </pc:sldMkLst>
        <pc:spChg chg="mod">
          <ac:chgData name="Niamh Elizabeth Mourton" userId="260747d1688912f9" providerId="LiveId" clId="{C0EA327B-4B9F-4ECA-B108-56EE01AB45AC}" dt="2021-11-17T14:36:28.560" v="1086" actId="20577"/>
          <ac:spMkLst>
            <pc:docMk/>
            <pc:sldMk cId="2853295357" sldId="465"/>
            <ac:spMk id="6" creationId="{A85BDF4D-0B60-3F45-88C3-0F3C02298D1D}"/>
          </ac:spMkLst>
        </pc:spChg>
      </pc:sldChg>
      <pc:sldChg chg="modNotesTx">
        <pc:chgData name="Niamh Elizabeth Mourton" userId="260747d1688912f9" providerId="LiveId" clId="{C0EA327B-4B9F-4ECA-B108-56EE01AB45AC}" dt="2021-11-17T14:50:39.212" v="1870" actId="20577"/>
        <pc:sldMkLst>
          <pc:docMk/>
          <pc:sldMk cId="675967483" sldId="466"/>
        </pc:sldMkLst>
      </pc:sldChg>
      <pc:sldChg chg="addSp delSp modSp mod modNotesTx">
        <pc:chgData name="Niamh Elizabeth Mourton" userId="260747d1688912f9" providerId="LiveId" clId="{C0EA327B-4B9F-4ECA-B108-56EE01AB45AC}" dt="2021-11-17T14:20:51.182" v="192" actId="20577"/>
        <pc:sldMkLst>
          <pc:docMk/>
          <pc:sldMk cId="1645333174" sldId="467"/>
        </pc:sldMkLst>
        <pc:spChg chg="mod">
          <ac:chgData name="Niamh Elizabeth Mourton" userId="260747d1688912f9" providerId="LiveId" clId="{C0EA327B-4B9F-4ECA-B108-56EE01AB45AC}" dt="2021-11-17T12:57:54.519" v="77" actId="255"/>
          <ac:spMkLst>
            <pc:docMk/>
            <pc:sldMk cId="1645333174" sldId="467"/>
            <ac:spMk id="2" creationId="{877932A6-8264-4DB7-85CE-D4CA2E42011F}"/>
          </ac:spMkLst>
        </pc:spChg>
        <pc:spChg chg="add mod">
          <ac:chgData name="Niamh Elizabeth Mourton" userId="260747d1688912f9" providerId="LiveId" clId="{C0EA327B-4B9F-4ECA-B108-56EE01AB45AC}" dt="2021-11-17T12:57:59.222" v="78" actId="14100"/>
          <ac:spMkLst>
            <pc:docMk/>
            <pc:sldMk cId="1645333174" sldId="467"/>
            <ac:spMk id="9" creationId="{878E3ED3-9902-4086-A671-12C6CFDC8EB3}"/>
          </ac:spMkLst>
        </pc:spChg>
        <pc:picChg chg="del">
          <ac:chgData name="Niamh Elizabeth Mourton" userId="260747d1688912f9" providerId="LiveId" clId="{C0EA327B-4B9F-4ECA-B108-56EE01AB45AC}" dt="2021-11-17T12:54:39.646" v="49" actId="478"/>
          <ac:picMkLst>
            <pc:docMk/>
            <pc:sldMk cId="1645333174" sldId="467"/>
            <ac:picMk id="5" creationId="{DEA2B5C2-4FE2-41F0-9526-B4B12598E7D7}"/>
          </ac:picMkLst>
        </pc:picChg>
        <pc:picChg chg="del">
          <ac:chgData name="Niamh Elizabeth Mourton" userId="260747d1688912f9" providerId="LiveId" clId="{C0EA327B-4B9F-4ECA-B108-56EE01AB45AC}" dt="2021-11-17T12:54:40.807" v="50" actId="478"/>
          <ac:picMkLst>
            <pc:docMk/>
            <pc:sldMk cId="1645333174" sldId="467"/>
            <ac:picMk id="6" creationId="{ADD8233B-1709-4960-AFB5-B23C5875F18C}"/>
          </ac:picMkLst>
        </pc:picChg>
        <pc:picChg chg="add mod">
          <ac:chgData name="Niamh Elizabeth Mourton" userId="260747d1688912f9" providerId="LiveId" clId="{C0EA327B-4B9F-4ECA-B108-56EE01AB45AC}" dt="2021-11-17T12:55:18.337" v="56" actId="1076"/>
          <ac:picMkLst>
            <pc:docMk/>
            <pc:sldMk cId="1645333174" sldId="467"/>
            <ac:picMk id="7" creationId="{308606B4-03B3-43D1-89B5-CF4461ABAD55}"/>
          </ac:picMkLst>
        </pc:picChg>
      </pc:sldChg>
      <pc:sldChg chg="modNotesTx">
        <pc:chgData name="Niamh Elizabeth Mourton" userId="260747d1688912f9" providerId="LiveId" clId="{C0EA327B-4B9F-4ECA-B108-56EE01AB45AC}" dt="2021-11-17T14:50:22.780" v="1853" actId="113"/>
        <pc:sldMkLst>
          <pc:docMk/>
          <pc:sldMk cId="226038992" sldId="469"/>
        </pc:sldMkLst>
      </pc:sldChg>
      <pc:sldChg chg="modNotesTx">
        <pc:chgData name="Niamh Elizabeth Mourton" userId="260747d1688912f9" providerId="LiveId" clId="{C0EA327B-4B9F-4ECA-B108-56EE01AB45AC}" dt="2021-11-17T14:36:02.674" v="1066" actId="20577"/>
        <pc:sldMkLst>
          <pc:docMk/>
          <pc:sldMk cId="1190146179" sldId="470"/>
        </pc:sldMkLst>
      </pc:sldChg>
      <pc:sldChg chg="modNotesTx">
        <pc:chgData name="Niamh Elizabeth Mourton" userId="260747d1688912f9" providerId="LiveId" clId="{C0EA327B-4B9F-4ECA-B108-56EE01AB45AC}" dt="2021-11-17T14:42:40.153" v="1393" actId="20577"/>
        <pc:sldMkLst>
          <pc:docMk/>
          <pc:sldMk cId="661840479" sldId="471"/>
        </pc:sldMkLst>
      </pc:sldChg>
      <pc:sldChg chg="add ord">
        <pc:chgData name="Niamh Elizabeth Mourton" userId="260747d1688912f9" providerId="LiveId" clId="{C0EA327B-4B9F-4ECA-B108-56EE01AB45AC}" dt="2021-11-17T14:15:10.401" v="149"/>
        <pc:sldMkLst>
          <pc:docMk/>
          <pc:sldMk cId="3179404334" sldId="4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noFill/>
            <a:ln w="19050">
              <a:solidFill>
                <a:schemeClr val="tx1"/>
              </a:solidFill>
            </a:ln>
            <a:effectLst/>
          </c:spPr>
          <c:dLbls>
            <c:dLbl>
              <c:idx val="0"/>
              <c:layout>
                <c:manualLayout>
                  <c:x val="0.13628590309190075"/>
                  <c:y val="-4.500696311737451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sz="1200">
                        <a:latin typeface="Arial Black" panose="020B0A04020102020204" pitchFamily="34" charset="0"/>
                      </a:rPr>
                      <a:t> 2</a:t>
                    </a: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0.11388376984791794"/>
                      <c:h val="7.6627223599274777E-2"/>
                    </c:manualLayout>
                  </c15:layout>
                  <c15:showDataLabelsRange val="0"/>
                </c:ext>
                <c:ext xmlns:c16="http://schemas.microsoft.com/office/drawing/2014/chart" uri="{C3380CC4-5D6E-409C-BE32-E72D297353CC}">
                  <c16:uniqueId val="{00000000-1720-499E-ABF8-2523E6F5074D}"/>
                </c:ext>
              </c:extLst>
            </c:dLbl>
            <c:dLbl>
              <c:idx val="1"/>
              <c:layout>
                <c:manualLayout>
                  <c:x val="9.1118800461361019E-2"/>
                  <c:y val="9.3013283311885075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sz="1200">
                        <a:latin typeface="Arial Black" panose="020B0A04020102020204" pitchFamily="34" charset="0"/>
                      </a:rPr>
                      <a:t>3</a:t>
                    </a: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5.2107638794285663E-2"/>
                      <c:h val="7.4475538203153974E-2"/>
                    </c:manualLayout>
                  </c15:layout>
                  <c15:showDataLabelsRange val="0"/>
                </c:ext>
                <c:ext xmlns:c16="http://schemas.microsoft.com/office/drawing/2014/chart" uri="{C3380CC4-5D6E-409C-BE32-E72D297353CC}">
                  <c16:uniqueId val="{00000001-1720-499E-ABF8-2523E6F5074D}"/>
                </c:ext>
              </c:extLst>
            </c:dLbl>
            <c:dLbl>
              <c:idx val="2"/>
              <c:layout>
                <c:manualLayout>
                  <c:x val="0.21259088624560227"/>
                  <c:y val="4.0703668993544884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baseline="0"/>
                      <a:t> </a:t>
                    </a:r>
                    <a:r>
                      <a:rPr lang="en-US" sz="1200" baseline="0">
                        <a:latin typeface="Arial Black" panose="020B0A04020102020204" pitchFamily="34" charset="0"/>
                      </a:rPr>
                      <a:t>4</a:t>
                    </a:r>
                    <a:endParaRPr lang="en-US" sz="1200">
                      <a:latin typeface="Arial Black" panose="020B0A04020102020204" pitchFamily="34" charset="0"/>
                    </a:endParaRP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6.8842293791144954E-2"/>
                      <c:h val="0.11045590986209597"/>
                    </c:manualLayout>
                  </c15:layout>
                  <c15:showDataLabelsRange val="0"/>
                </c:ext>
                <c:ext xmlns:c16="http://schemas.microsoft.com/office/drawing/2014/chart" uri="{C3380CC4-5D6E-409C-BE32-E72D297353CC}">
                  <c16:uniqueId val="{00000002-1720-499E-ABF8-2523E6F5074D}"/>
                </c:ext>
              </c:extLst>
            </c:dLbl>
            <c:dLbl>
              <c:idx val="3"/>
              <c:layout>
                <c:manualLayout>
                  <c:x val="-0.19599914372405577"/>
                  <c:y val="6.4949331277972741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sz="1200">
                        <a:latin typeface="Arial Black" panose="020B0A04020102020204" pitchFamily="34" charset="0"/>
                      </a:rPr>
                      <a:t>5</a:t>
                    </a: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8.1065573770491797E-2"/>
                      <c:h val="8.5594031409057275E-2"/>
                    </c:manualLayout>
                  </c15:layout>
                  <c15:showDataLabelsRange val="0"/>
                </c:ext>
                <c:ext xmlns:c16="http://schemas.microsoft.com/office/drawing/2014/chart" uri="{C3380CC4-5D6E-409C-BE32-E72D297353CC}">
                  <c16:uniqueId val="{00000003-1720-499E-ABF8-2523E6F5074D}"/>
                </c:ext>
              </c:extLst>
            </c:dLbl>
            <c:dLbl>
              <c:idx val="4"/>
              <c:layout>
                <c:manualLayout>
                  <c:x val="-8.5888710277997257E-2"/>
                  <c:y val="9.2831373917595481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a:t> </a:t>
                    </a:r>
                    <a:r>
                      <a:rPr lang="en-US" sz="1200">
                        <a:latin typeface="Arial Black" panose="020B0A04020102020204" pitchFamily="34" charset="0"/>
                      </a:rPr>
                      <a:t>6</a:t>
                    </a: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5.7264942945961544E-2"/>
                      <c:h val="8.6392404508946932E-2"/>
                    </c:manualLayout>
                  </c15:layout>
                  <c15:showDataLabelsRange val="0"/>
                </c:ext>
                <c:ext xmlns:c16="http://schemas.microsoft.com/office/drawing/2014/chart" uri="{C3380CC4-5D6E-409C-BE32-E72D297353CC}">
                  <c16:uniqueId val="{00000004-1720-499E-ABF8-2523E6F5074D}"/>
                </c:ext>
              </c:extLst>
            </c:dLbl>
            <c:dLbl>
              <c:idx val="5"/>
              <c:layout>
                <c:manualLayout>
                  <c:x val="-0.17159825766460043"/>
                  <c:y val="-4.9615583369097771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r>
                      <a:rPr lang="en-US" sz="1200">
                        <a:latin typeface="Arial Black" panose="020B0A04020102020204" pitchFamily="34" charset="0"/>
                      </a:rPr>
                      <a:t>1</a:t>
                    </a:r>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8.1005565793637491E-2"/>
                      <c:h val="8.2281800425669821E-2"/>
                    </c:manualLayout>
                  </c15:layout>
                  <c15:showDataLabelsRange val="0"/>
                </c:ext>
                <c:ext xmlns:c16="http://schemas.microsoft.com/office/drawing/2014/chart" uri="{C3380CC4-5D6E-409C-BE32-E72D297353CC}">
                  <c16:uniqueId val="{00000005-1720-499E-ABF8-2523E6F5074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Skill 1</c:v>
                </c:pt>
                <c:pt idx="1">
                  <c:v>Skill 2</c:v>
                </c:pt>
                <c:pt idx="2">
                  <c:v>Skill 3</c:v>
                </c:pt>
                <c:pt idx="3">
                  <c:v>Skill 4</c:v>
                </c:pt>
                <c:pt idx="4">
                  <c:v>Skill 5</c:v>
                </c:pt>
                <c:pt idx="5">
                  <c:v>Skill 6</c:v>
                </c:pt>
              </c:strCache>
            </c:strRef>
          </c:cat>
          <c:val>
            <c:numRef>
              <c:f>Sheet1!$B$2:$B$7</c:f>
              <c:numCache>
                <c:formatCode>General</c:formatCode>
                <c:ptCount val="6"/>
                <c:pt idx="0">
                  <c:v>1.2</c:v>
                </c:pt>
                <c:pt idx="1">
                  <c:v>1.2</c:v>
                </c:pt>
                <c:pt idx="2">
                  <c:v>1.2</c:v>
                </c:pt>
                <c:pt idx="3">
                  <c:v>1.2</c:v>
                </c:pt>
                <c:pt idx="4">
                  <c:v>1.2</c:v>
                </c:pt>
                <c:pt idx="5">
                  <c:v>1.2</c:v>
                </c:pt>
              </c:numCache>
            </c:numRef>
          </c:val>
          <c:extLst>
            <c:ext xmlns:c16="http://schemas.microsoft.com/office/drawing/2014/chart" uri="{C3380CC4-5D6E-409C-BE32-E72D297353CC}">
              <c16:uniqueId val="{00000006-1720-499E-ABF8-2523E6F5074D}"/>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a:softEdge rad="12700"/>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89759B-C7C1-4447-9EAA-14FBB913836C}" type="doc">
      <dgm:prSet loTypeId="urn:microsoft.com/office/officeart/2005/8/layout/vList3" loCatId="list" qsTypeId="urn:microsoft.com/office/officeart/2005/8/quickstyle/simple1" qsCatId="simple" csTypeId="urn:microsoft.com/office/officeart/2005/8/colors/accent1_1" csCatId="accent1" phldr="1"/>
      <dgm:spPr/>
    </dgm:pt>
    <dgm:pt modelId="{6DE93962-E118-4B49-B6DB-FA50821F6314}">
      <dgm:prSet phldrT="[Text]"/>
      <dgm:spPr/>
      <dgm:t>
        <a:bodyPr/>
        <a:lstStyle/>
        <a:p>
          <a:r>
            <a:rPr lang="en-GB" dirty="0"/>
            <a:t>What Could Improve</a:t>
          </a:r>
        </a:p>
      </dgm:t>
    </dgm:pt>
    <dgm:pt modelId="{9E181606-2F5B-431A-B08A-70C303710786}" type="parTrans" cxnId="{AB4EA8C6-2AEE-4F7B-A682-C0B8246ACCCB}">
      <dgm:prSet/>
      <dgm:spPr/>
      <dgm:t>
        <a:bodyPr/>
        <a:lstStyle/>
        <a:p>
          <a:endParaRPr lang="en-GB"/>
        </a:p>
      </dgm:t>
    </dgm:pt>
    <dgm:pt modelId="{463702F6-AAC1-4135-98D4-90B989A08FB0}" type="sibTrans" cxnId="{AB4EA8C6-2AEE-4F7B-A682-C0B8246ACCCB}">
      <dgm:prSet/>
      <dgm:spPr/>
      <dgm:t>
        <a:bodyPr/>
        <a:lstStyle/>
        <a:p>
          <a:endParaRPr lang="en-GB"/>
        </a:p>
      </dgm:t>
    </dgm:pt>
    <dgm:pt modelId="{4E05DBA6-8B4B-43D5-8D8A-BE35368CC3F1}">
      <dgm:prSet phldrT="[Text]" custT="1"/>
      <dgm:spPr/>
      <dgm:t>
        <a:bodyPr/>
        <a:lstStyle/>
        <a:p>
          <a:r>
            <a:rPr lang="en-GB" sz="6100" kern="1200" dirty="0">
              <a:solidFill>
                <a:prstClr val="black">
                  <a:hueOff val="0"/>
                  <a:satOff val="0"/>
                  <a:lumOff val="0"/>
                  <a:alphaOff val="0"/>
                </a:prstClr>
              </a:solidFill>
              <a:latin typeface="Calibri" panose="020F0502020204030204"/>
              <a:ea typeface="+mn-ea"/>
              <a:cs typeface="+mn-cs"/>
            </a:rPr>
            <a:t>Your New Ideas</a:t>
          </a:r>
        </a:p>
      </dgm:t>
    </dgm:pt>
    <dgm:pt modelId="{BFBAEAA7-E360-4FBC-AADE-6CB8EAD879D2}" type="parTrans" cxnId="{3D7B37A0-2E99-4639-AB94-E8D90AB6EAF6}">
      <dgm:prSet/>
      <dgm:spPr/>
      <dgm:t>
        <a:bodyPr/>
        <a:lstStyle/>
        <a:p>
          <a:endParaRPr lang="en-GB"/>
        </a:p>
      </dgm:t>
    </dgm:pt>
    <dgm:pt modelId="{8504AF53-17AE-49E3-835E-0E68E191D709}" type="sibTrans" cxnId="{3D7B37A0-2E99-4639-AB94-E8D90AB6EAF6}">
      <dgm:prSet/>
      <dgm:spPr/>
      <dgm:t>
        <a:bodyPr/>
        <a:lstStyle/>
        <a:p>
          <a:endParaRPr lang="en-GB"/>
        </a:p>
      </dgm:t>
    </dgm:pt>
    <dgm:pt modelId="{25DC096E-2F4D-4A6D-A87A-EC9D3DFD2993}">
      <dgm:prSet phldrT="[Text]"/>
      <dgm:spPr/>
      <dgm:t>
        <a:bodyPr/>
        <a:lstStyle/>
        <a:p>
          <a:r>
            <a:rPr lang="en-GB" dirty="0"/>
            <a:t>What Went Well</a:t>
          </a:r>
        </a:p>
      </dgm:t>
    </dgm:pt>
    <dgm:pt modelId="{BCEC85B0-2CC4-49EF-A269-E96173380999}" type="sibTrans" cxnId="{1156FFE4-A58F-430B-93BF-2BC9A11CCBF8}">
      <dgm:prSet/>
      <dgm:spPr/>
      <dgm:t>
        <a:bodyPr/>
        <a:lstStyle/>
        <a:p>
          <a:endParaRPr lang="en-GB"/>
        </a:p>
      </dgm:t>
    </dgm:pt>
    <dgm:pt modelId="{9E9B2F86-BCA7-4497-993A-B1F98620B74C}" type="parTrans" cxnId="{1156FFE4-A58F-430B-93BF-2BC9A11CCBF8}">
      <dgm:prSet/>
      <dgm:spPr/>
      <dgm:t>
        <a:bodyPr/>
        <a:lstStyle/>
        <a:p>
          <a:endParaRPr lang="en-GB"/>
        </a:p>
      </dgm:t>
    </dgm:pt>
    <dgm:pt modelId="{FB222610-6277-4F14-9F53-CE5C073360B6}" type="pres">
      <dgm:prSet presAssocID="{A589759B-C7C1-4447-9EAA-14FBB913836C}" presName="linearFlow" presStyleCnt="0">
        <dgm:presLayoutVars>
          <dgm:dir/>
          <dgm:resizeHandles val="exact"/>
        </dgm:presLayoutVars>
      </dgm:prSet>
      <dgm:spPr/>
    </dgm:pt>
    <dgm:pt modelId="{5790D2C3-4BB2-49A6-8703-79CD248B5E55}" type="pres">
      <dgm:prSet presAssocID="{25DC096E-2F4D-4A6D-A87A-EC9D3DFD2993}" presName="composite" presStyleCnt="0"/>
      <dgm:spPr/>
    </dgm:pt>
    <dgm:pt modelId="{58FD8B5C-1F3F-4994-AA04-8AE534E649F2}" type="pres">
      <dgm:prSet presAssocID="{25DC096E-2F4D-4A6D-A87A-EC9D3DFD2993}" presName="imgShp" presStyleLbl="fgImgPlace1" presStyleIdx="0" presStyleCnt="3"/>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E77C6ECD-3D2B-4BA1-AD6B-F1F55D529681}" type="pres">
      <dgm:prSet presAssocID="{25DC096E-2F4D-4A6D-A87A-EC9D3DFD2993}" presName="txShp" presStyleLbl="node1" presStyleIdx="0" presStyleCnt="3" custLinFactNeighborX="14820" custLinFactNeighborY="2622">
        <dgm:presLayoutVars>
          <dgm:bulletEnabled val="1"/>
        </dgm:presLayoutVars>
      </dgm:prSet>
      <dgm:spPr/>
    </dgm:pt>
    <dgm:pt modelId="{10787FEA-AA54-4073-BCD9-087CA4E0B2CE}" type="pres">
      <dgm:prSet presAssocID="{BCEC85B0-2CC4-49EF-A269-E96173380999}" presName="spacing" presStyleCnt="0"/>
      <dgm:spPr/>
    </dgm:pt>
    <dgm:pt modelId="{877EB558-9378-4E84-A760-330B0534D429}" type="pres">
      <dgm:prSet presAssocID="{6DE93962-E118-4B49-B6DB-FA50821F6314}" presName="composite" presStyleCnt="0"/>
      <dgm:spPr/>
    </dgm:pt>
    <dgm:pt modelId="{160B8251-80E2-4BAF-904D-DA059EB85DE8}" type="pres">
      <dgm:prSet presAssocID="{6DE93962-E118-4B49-B6DB-FA50821F6314}" presName="imgShp" presStyleLbl="fgImgPlace1" presStyleIdx="1" presStyleCnt="3" custAng="0"/>
      <dgm:spPr>
        <a:blipFill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E567D625-7507-4D1B-AF3B-7D766523B1EB}" type="pres">
      <dgm:prSet presAssocID="{6DE93962-E118-4B49-B6DB-FA50821F6314}" presName="txShp" presStyleLbl="node1" presStyleIdx="1" presStyleCnt="3" custLinFactNeighborX="14030" custLinFactNeighborY="874">
        <dgm:presLayoutVars>
          <dgm:bulletEnabled val="1"/>
        </dgm:presLayoutVars>
      </dgm:prSet>
      <dgm:spPr/>
    </dgm:pt>
    <dgm:pt modelId="{EFE94F58-8B5E-4213-8F3B-40C33C3633A2}" type="pres">
      <dgm:prSet presAssocID="{463702F6-AAC1-4135-98D4-90B989A08FB0}" presName="spacing" presStyleCnt="0"/>
      <dgm:spPr/>
    </dgm:pt>
    <dgm:pt modelId="{C0BF6724-9765-4A35-9C30-1B456DD48296}" type="pres">
      <dgm:prSet presAssocID="{4E05DBA6-8B4B-43D5-8D8A-BE35368CC3F1}" presName="composite" presStyleCnt="0"/>
      <dgm:spPr/>
    </dgm:pt>
    <dgm:pt modelId="{E084B65D-3D80-465E-B167-2F7025F71EE8}" type="pres">
      <dgm:prSet presAssocID="{4E05DBA6-8B4B-43D5-8D8A-BE35368CC3F1}" presName="imgShp" presStyleLbl="fgImgPlace1" presStyleIdx="2" presStyleCnt="3"/>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2DC4ABBE-EC26-4E5A-A3CF-035068C4C27B}" type="pres">
      <dgm:prSet presAssocID="{4E05DBA6-8B4B-43D5-8D8A-BE35368CC3F1}" presName="txShp" presStyleLbl="node1" presStyleIdx="2" presStyleCnt="3" custLinFactNeighborX="14425" custLinFactNeighborY="-4247">
        <dgm:presLayoutVars>
          <dgm:bulletEnabled val="1"/>
        </dgm:presLayoutVars>
      </dgm:prSet>
      <dgm:spPr/>
    </dgm:pt>
  </dgm:ptLst>
  <dgm:cxnLst>
    <dgm:cxn modelId="{A9D78932-3A46-48A5-8952-46F1B1A1E2AA}" type="presOf" srcId="{4E05DBA6-8B4B-43D5-8D8A-BE35368CC3F1}" destId="{2DC4ABBE-EC26-4E5A-A3CF-035068C4C27B}" srcOrd="0" destOrd="0" presId="urn:microsoft.com/office/officeart/2005/8/layout/vList3"/>
    <dgm:cxn modelId="{1E0EF98D-C388-4A4C-98FF-67F948596D36}" type="presOf" srcId="{25DC096E-2F4D-4A6D-A87A-EC9D3DFD2993}" destId="{E77C6ECD-3D2B-4BA1-AD6B-F1F55D529681}" srcOrd="0" destOrd="0" presId="urn:microsoft.com/office/officeart/2005/8/layout/vList3"/>
    <dgm:cxn modelId="{3D7B37A0-2E99-4639-AB94-E8D90AB6EAF6}" srcId="{A589759B-C7C1-4447-9EAA-14FBB913836C}" destId="{4E05DBA6-8B4B-43D5-8D8A-BE35368CC3F1}" srcOrd="2" destOrd="0" parTransId="{BFBAEAA7-E360-4FBC-AADE-6CB8EAD879D2}" sibTransId="{8504AF53-17AE-49E3-835E-0E68E191D709}"/>
    <dgm:cxn modelId="{58E45CA9-6110-4CCC-AB97-9A9B0DD53BDA}" type="presOf" srcId="{A589759B-C7C1-4447-9EAA-14FBB913836C}" destId="{FB222610-6277-4F14-9F53-CE5C073360B6}" srcOrd="0" destOrd="0" presId="urn:microsoft.com/office/officeart/2005/8/layout/vList3"/>
    <dgm:cxn modelId="{3BD224C6-9762-4492-8A21-B0D5803DD4EC}" type="presOf" srcId="{6DE93962-E118-4B49-B6DB-FA50821F6314}" destId="{E567D625-7507-4D1B-AF3B-7D766523B1EB}" srcOrd="0" destOrd="0" presId="urn:microsoft.com/office/officeart/2005/8/layout/vList3"/>
    <dgm:cxn modelId="{AB4EA8C6-2AEE-4F7B-A682-C0B8246ACCCB}" srcId="{A589759B-C7C1-4447-9EAA-14FBB913836C}" destId="{6DE93962-E118-4B49-B6DB-FA50821F6314}" srcOrd="1" destOrd="0" parTransId="{9E181606-2F5B-431A-B08A-70C303710786}" sibTransId="{463702F6-AAC1-4135-98D4-90B989A08FB0}"/>
    <dgm:cxn modelId="{1156FFE4-A58F-430B-93BF-2BC9A11CCBF8}" srcId="{A589759B-C7C1-4447-9EAA-14FBB913836C}" destId="{25DC096E-2F4D-4A6D-A87A-EC9D3DFD2993}" srcOrd="0" destOrd="0" parTransId="{9E9B2F86-BCA7-4497-993A-B1F98620B74C}" sibTransId="{BCEC85B0-2CC4-49EF-A269-E96173380999}"/>
    <dgm:cxn modelId="{B5C67335-B235-4330-AB21-93167CAB53AA}" type="presParOf" srcId="{FB222610-6277-4F14-9F53-CE5C073360B6}" destId="{5790D2C3-4BB2-49A6-8703-79CD248B5E55}" srcOrd="0" destOrd="0" presId="urn:microsoft.com/office/officeart/2005/8/layout/vList3"/>
    <dgm:cxn modelId="{385D302B-6468-4408-A534-12AA4FE5BD78}" type="presParOf" srcId="{5790D2C3-4BB2-49A6-8703-79CD248B5E55}" destId="{58FD8B5C-1F3F-4994-AA04-8AE534E649F2}" srcOrd="0" destOrd="0" presId="urn:microsoft.com/office/officeart/2005/8/layout/vList3"/>
    <dgm:cxn modelId="{49B2BC2C-C6E1-4D5B-8DD0-0A17C16203FD}" type="presParOf" srcId="{5790D2C3-4BB2-49A6-8703-79CD248B5E55}" destId="{E77C6ECD-3D2B-4BA1-AD6B-F1F55D529681}" srcOrd="1" destOrd="0" presId="urn:microsoft.com/office/officeart/2005/8/layout/vList3"/>
    <dgm:cxn modelId="{A3C8C8BF-596D-4D42-A329-CB48BED1BE58}" type="presParOf" srcId="{FB222610-6277-4F14-9F53-CE5C073360B6}" destId="{10787FEA-AA54-4073-BCD9-087CA4E0B2CE}" srcOrd="1" destOrd="0" presId="urn:microsoft.com/office/officeart/2005/8/layout/vList3"/>
    <dgm:cxn modelId="{52961815-0535-4479-9D76-ABDCA4A5FE54}" type="presParOf" srcId="{FB222610-6277-4F14-9F53-CE5C073360B6}" destId="{877EB558-9378-4E84-A760-330B0534D429}" srcOrd="2" destOrd="0" presId="urn:microsoft.com/office/officeart/2005/8/layout/vList3"/>
    <dgm:cxn modelId="{A9A2DA94-2568-4190-9C2F-5FC5D4E4F406}" type="presParOf" srcId="{877EB558-9378-4E84-A760-330B0534D429}" destId="{160B8251-80E2-4BAF-904D-DA059EB85DE8}" srcOrd="0" destOrd="0" presId="urn:microsoft.com/office/officeart/2005/8/layout/vList3"/>
    <dgm:cxn modelId="{31CA938C-3A6E-4B52-8E3A-D668D832B682}" type="presParOf" srcId="{877EB558-9378-4E84-A760-330B0534D429}" destId="{E567D625-7507-4D1B-AF3B-7D766523B1EB}" srcOrd="1" destOrd="0" presId="urn:microsoft.com/office/officeart/2005/8/layout/vList3"/>
    <dgm:cxn modelId="{FF87D8A4-18A7-425A-A9BE-930B4B45D8B7}" type="presParOf" srcId="{FB222610-6277-4F14-9F53-CE5C073360B6}" destId="{EFE94F58-8B5E-4213-8F3B-40C33C3633A2}" srcOrd="3" destOrd="0" presId="urn:microsoft.com/office/officeart/2005/8/layout/vList3"/>
    <dgm:cxn modelId="{47F62ED0-47E5-4797-9B6F-B7334F3874E3}" type="presParOf" srcId="{FB222610-6277-4F14-9F53-CE5C073360B6}" destId="{C0BF6724-9765-4A35-9C30-1B456DD48296}" srcOrd="4" destOrd="0" presId="urn:microsoft.com/office/officeart/2005/8/layout/vList3"/>
    <dgm:cxn modelId="{CE9AAC27-09C0-47EE-88BE-8E910E7CFCD4}" type="presParOf" srcId="{C0BF6724-9765-4A35-9C30-1B456DD48296}" destId="{E084B65D-3D80-465E-B167-2F7025F71EE8}" srcOrd="0" destOrd="0" presId="urn:microsoft.com/office/officeart/2005/8/layout/vList3"/>
    <dgm:cxn modelId="{39A82203-001C-463E-A064-8B014EC7DF9B}" type="presParOf" srcId="{C0BF6724-9765-4A35-9C30-1B456DD48296}" destId="{2DC4ABBE-EC26-4E5A-A3CF-035068C4C27B}"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C6ECD-3D2B-4BA1-AD6B-F1F55D529681}">
      <dsp:nvSpPr>
        <dsp:cNvPr id="0" name=""/>
        <dsp:cNvSpPr/>
      </dsp:nvSpPr>
      <dsp:spPr>
        <a:xfrm rot="10800000">
          <a:off x="3422938" y="37864"/>
          <a:ext cx="7662856" cy="142873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0035" tIns="220980" rIns="412496" bIns="220980" numCol="1" spcCol="1270" anchor="ctr" anchorCtr="0">
          <a:noAutofit/>
        </a:bodyPr>
        <a:lstStyle/>
        <a:p>
          <a:pPr marL="0" lvl="0" indent="0" algn="ctr" defTabSz="2578100">
            <a:lnSpc>
              <a:spcPct val="90000"/>
            </a:lnSpc>
            <a:spcBef>
              <a:spcPct val="0"/>
            </a:spcBef>
            <a:spcAft>
              <a:spcPct val="35000"/>
            </a:spcAft>
            <a:buNone/>
          </a:pPr>
          <a:r>
            <a:rPr lang="en-GB" sz="5800" kern="1200" dirty="0"/>
            <a:t>What Went Well</a:t>
          </a:r>
        </a:p>
      </dsp:txBody>
      <dsp:txXfrm rot="10800000">
        <a:off x="3780123" y="37864"/>
        <a:ext cx="7305671" cy="1428739"/>
      </dsp:txXfrm>
    </dsp:sp>
    <dsp:sp modelId="{58FD8B5C-1F3F-4994-AA04-8AE534E649F2}">
      <dsp:nvSpPr>
        <dsp:cNvPr id="0" name=""/>
        <dsp:cNvSpPr/>
      </dsp:nvSpPr>
      <dsp:spPr>
        <a:xfrm>
          <a:off x="1572933" y="403"/>
          <a:ext cx="1428739" cy="1428739"/>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67D625-7507-4D1B-AF3B-7D766523B1EB}">
      <dsp:nvSpPr>
        <dsp:cNvPr id="0" name=""/>
        <dsp:cNvSpPr/>
      </dsp:nvSpPr>
      <dsp:spPr>
        <a:xfrm rot="10800000">
          <a:off x="3362401" y="1868119"/>
          <a:ext cx="7662856" cy="142873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0035" tIns="220980" rIns="412496" bIns="220980" numCol="1" spcCol="1270" anchor="ctr" anchorCtr="0">
          <a:noAutofit/>
        </a:bodyPr>
        <a:lstStyle/>
        <a:p>
          <a:pPr marL="0" lvl="0" indent="0" algn="ctr" defTabSz="2578100">
            <a:lnSpc>
              <a:spcPct val="90000"/>
            </a:lnSpc>
            <a:spcBef>
              <a:spcPct val="0"/>
            </a:spcBef>
            <a:spcAft>
              <a:spcPct val="35000"/>
            </a:spcAft>
            <a:buNone/>
          </a:pPr>
          <a:r>
            <a:rPr lang="en-GB" sz="5800" kern="1200" dirty="0"/>
            <a:t>What Could Improve</a:t>
          </a:r>
        </a:p>
      </dsp:txBody>
      <dsp:txXfrm rot="10800000">
        <a:off x="3719586" y="1868119"/>
        <a:ext cx="7305671" cy="1428739"/>
      </dsp:txXfrm>
    </dsp:sp>
    <dsp:sp modelId="{160B8251-80E2-4BAF-904D-DA059EB85DE8}">
      <dsp:nvSpPr>
        <dsp:cNvPr id="0" name=""/>
        <dsp:cNvSpPr/>
      </dsp:nvSpPr>
      <dsp:spPr>
        <a:xfrm>
          <a:off x="1572933" y="1855632"/>
          <a:ext cx="1428739" cy="1428739"/>
        </a:xfrm>
        <a:prstGeom prst="ellipse">
          <a:avLst/>
        </a:prstGeom>
        <a:blipFill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C4ABBE-EC26-4E5A-A3CF-035068C4C27B}">
      <dsp:nvSpPr>
        <dsp:cNvPr id="0" name=""/>
        <dsp:cNvSpPr/>
      </dsp:nvSpPr>
      <dsp:spPr>
        <a:xfrm rot="10800000">
          <a:off x="3392670" y="3650183"/>
          <a:ext cx="7662856" cy="142873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0035" tIns="232410" rIns="433832" bIns="232410" numCol="1" spcCol="1270" anchor="ctr" anchorCtr="0">
          <a:noAutofit/>
        </a:bodyPr>
        <a:lstStyle/>
        <a:p>
          <a:pPr marL="0" lvl="0" indent="0" algn="ctr" defTabSz="2711450">
            <a:lnSpc>
              <a:spcPct val="90000"/>
            </a:lnSpc>
            <a:spcBef>
              <a:spcPct val="0"/>
            </a:spcBef>
            <a:spcAft>
              <a:spcPct val="35000"/>
            </a:spcAft>
            <a:buNone/>
          </a:pPr>
          <a:r>
            <a:rPr lang="en-GB" sz="6100" kern="1200" dirty="0">
              <a:solidFill>
                <a:prstClr val="black">
                  <a:hueOff val="0"/>
                  <a:satOff val="0"/>
                  <a:lumOff val="0"/>
                  <a:alphaOff val="0"/>
                </a:prstClr>
              </a:solidFill>
              <a:latin typeface="Calibri" panose="020F0502020204030204"/>
              <a:ea typeface="+mn-ea"/>
              <a:cs typeface="+mn-cs"/>
            </a:rPr>
            <a:t>Your New Ideas</a:t>
          </a:r>
        </a:p>
      </dsp:txBody>
      <dsp:txXfrm rot="10800000">
        <a:off x="3749855" y="3650183"/>
        <a:ext cx="7305671" cy="1428739"/>
      </dsp:txXfrm>
    </dsp:sp>
    <dsp:sp modelId="{E084B65D-3D80-465E-B167-2F7025F71EE8}">
      <dsp:nvSpPr>
        <dsp:cNvPr id="0" name=""/>
        <dsp:cNvSpPr/>
      </dsp:nvSpPr>
      <dsp:spPr>
        <a:xfrm>
          <a:off x="1572933" y="3710861"/>
          <a:ext cx="1428739" cy="1428739"/>
        </a:xfrm>
        <a:prstGeom prst="ellipse">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D55774-AE12-4386-81D1-3030A077739A}" type="datetimeFigureOut">
              <a:rPr lang="en-GB" smtClean="0"/>
              <a:t>15/11/2021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83BAF2-968F-4B27-AEFA-5E41A97D5A0F}" type="slidenum">
              <a:rPr lang="en-GB" smtClean="0"/>
              <a:t>‹#›</a:t>
            </a:fld>
            <a:endParaRPr lang="en-GB"/>
          </a:p>
        </p:txBody>
      </p:sp>
    </p:spTree>
    <p:extLst>
      <p:ext uri="{BB962C8B-B14F-4D97-AF65-F5344CB8AC3E}">
        <p14:creationId xmlns:p14="http://schemas.microsoft.com/office/powerpoint/2010/main" val="3186860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youtube.com/watch?v=Mpqxa00vPAc"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Holding slide – welcome to </a:t>
            </a:r>
            <a:r>
              <a:rPr lang="en-US" sz="1200" b="1" dirty="0">
                <a:solidFill>
                  <a:schemeClr val="bg1"/>
                </a:solidFill>
                <a:cs typeface="Arial" charset="0"/>
              </a:rPr>
              <a:t>Step into Sport’</a:t>
            </a:r>
            <a:r>
              <a:rPr lang="en-GB" sz="1200" b="1" dirty="0">
                <a:solidFill>
                  <a:schemeClr val="bg1"/>
                </a:solidFill>
                <a:cs typeface="Arial" charset="0"/>
              </a:rPr>
              <a:t> </a:t>
            </a:r>
            <a:r>
              <a:rPr lang="en-GB" sz="1200" dirty="0">
                <a:solidFill>
                  <a:schemeClr val="bg1"/>
                </a:solidFill>
                <a:cs typeface="Arial" charset="0"/>
              </a:rPr>
              <a:t>Inclusive Sport Leadership training Welcome section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Timing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- 15/20 minutes  </a:t>
            </a:r>
            <a:endParaRPr lang="en-US" dirty="0"/>
          </a:p>
          <a:p>
            <a:r>
              <a:rPr lang="en-US" dirty="0"/>
              <a:t>Athlete Mentor and Young Role Model lead this</a:t>
            </a:r>
          </a:p>
          <a:p>
            <a:r>
              <a:rPr lang="en-US" dirty="0"/>
              <a:t>Welcome</a:t>
            </a:r>
          </a:p>
          <a:p>
            <a:r>
              <a:rPr lang="en-US" dirty="0"/>
              <a:t>Set the scene</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a:t>
            </a:fld>
            <a:endParaRPr lang="en-GB"/>
          </a:p>
        </p:txBody>
      </p:sp>
    </p:spTree>
    <p:extLst>
      <p:ext uri="{BB962C8B-B14F-4D97-AF65-F5344CB8AC3E}">
        <p14:creationId xmlns:p14="http://schemas.microsoft.com/office/powerpoint/2010/main" val="2777468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Insert photos of each person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Introduce yourself (AM)</a:t>
            </a:r>
          </a:p>
          <a:p>
            <a:pPr>
              <a:spcBef>
                <a:spcPct val="0"/>
              </a:spcBef>
            </a:pPr>
            <a:r>
              <a:rPr lang="en-GB" dirty="0"/>
              <a:t>Young role model</a:t>
            </a:r>
          </a:p>
          <a:p>
            <a:pPr>
              <a:spcBef>
                <a:spcPct val="0"/>
              </a:spcBef>
            </a:pPr>
            <a:r>
              <a:rPr lang="en-GB" dirty="0"/>
              <a:t>Young mentor</a:t>
            </a:r>
          </a:p>
          <a:p>
            <a:pPr>
              <a:spcBef>
                <a:spcPct val="0"/>
              </a:spcBef>
            </a:pPr>
            <a:r>
              <a:rPr lang="en-GB" dirty="0"/>
              <a:t>Why they are involved? BIG them up!!</a:t>
            </a:r>
          </a:p>
          <a:p>
            <a:pPr>
              <a:spcBef>
                <a:spcPct val="0"/>
              </a:spcBef>
            </a:pPr>
            <a:endParaRPr lang="en-GB" dirty="0"/>
          </a:p>
          <a:p>
            <a:pPr>
              <a:spcBef>
                <a:spcPct val="0"/>
              </a:spcBef>
            </a:pPr>
            <a:r>
              <a:rPr lang="en-GB" b="1" dirty="0"/>
              <a:t>WORKBOOK</a:t>
            </a:r>
          </a:p>
          <a:p>
            <a:pPr>
              <a:spcBef>
                <a:spcPct val="0"/>
              </a:spcBef>
            </a:pPr>
            <a:r>
              <a:rPr lang="en-GB" b="0" dirty="0"/>
              <a:t>Guide young people towards questions in their workbook related to this.</a:t>
            </a:r>
            <a:endParaRPr lang="en-GB" dirty="0"/>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10</a:t>
            </a:fld>
            <a:endParaRPr lang="en-GB"/>
          </a:p>
        </p:txBody>
      </p:sp>
    </p:spTree>
    <p:extLst>
      <p:ext uri="{BB962C8B-B14F-4D97-AF65-F5344CB8AC3E}">
        <p14:creationId xmlns:p14="http://schemas.microsoft.com/office/powerpoint/2010/main" val="4262902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baseline="0" dirty="0"/>
              <a:t>Quick 5 min story that emphasises the importance of being a young leader, anecdotes from your experience.</a:t>
            </a:r>
          </a:p>
          <a:p>
            <a:pPr>
              <a:spcBef>
                <a:spcPct val="0"/>
              </a:spcBef>
            </a:pPr>
            <a:r>
              <a:rPr lang="en-GB" baseline="0" dirty="0"/>
              <a:t>Put some relevant photos on this slide</a:t>
            </a:r>
            <a:endParaRPr lang="en-GB" dirty="0"/>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11</a:t>
            </a:fld>
            <a:endParaRPr lang="en-GB"/>
          </a:p>
        </p:txBody>
      </p:sp>
    </p:spTree>
    <p:extLst>
      <p:ext uri="{BB962C8B-B14F-4D97-AF65-F5344CB8AC3E}">
        <p14:creationId xmlns:p14="http://schemas.microsoft.com/office/powerpoint/2010/main" val="4007650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Youth Voice section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Timings</a:t>
            </a:r>
            <a:r>
              <a:rPr lang="en-GB" sz="1800" dirty="0">
                <a:effectLst/>
                <a:latin typeface="Calibri" panose="020F0502020204030204" pitchFamily="34" charset="0"/>
                <a:ea typeface="Calibri" panose="020F0502020204030204" pitchFamily="34" charset="0"/>
                <a:cs typeface="Times New Roman" panose="02020603050405020304" pitchFamily="18" charset="0"/>
              </a:rPr>
              <a:t>- 60 minutes  </a:t>
            </a:r>
          </a:p>
          <a:p>
            <a:r>
              <a:rPr lang="en-US" dirty="0"/>
              <a:t>AM and Young role model lead – </a:t>
            </a:r>
          </a:p>
          <a:p>
            <a:r>
              <a:rPr lang="en-US" dirty="0"/>
              <a:t>Why is youth voice important?</a:t>
            </a:r>
          </a:p>
          <a:p>
            <a:r>
              <a:rPr lang="en-US" dirty="0"/>
              <a:t>What is Leadership and what skills and behaviours relate with you and what will you choose to work on?</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12</a:t>
            </a:fld>
            <a:endParaRPr lang="en-GB"/>
          </a:p>
        </p:txBody>
      </p:sp>
    </p:spTree>
    <p:extLst>
      <p:ext uri="{BB962C8B-B14F-4D97-AF65-F5344CB8AC3E}">
        <p14:creationId xmlns:p14="http://schemas.microsoft.com/office/powerpoint/2010/main" val="3661027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Why is youth voice important – </a:t>
            </a:r>
          </a:p>
          <a:p>
            <a:endParaRPr lang="en-GB" b="1" dirty="0"/>
          </a:p>
          <a:p>
            <a:r>
              <a:rPr lang="en-GB" b="0" dirty="0"/>
              <a:t>You can show this video of 5 inspiring young people: </a:t>
            </a:r>
          </a:p>
          <a:p>
            <a:r>
              <a:rPr lang="en-GB" b="1" dirty="0"/>
              <a:t>https://www.brut.media/uk/international/5-young-people-changing-the-world-7b0c80d6-2c5c-41bf-b856-89488b8d1158</a:t>
            </a:r>
          </a:p>
          <a:p>
            <a:endParaRPr lang="en-GB" b="1" dirty="0"/>
          </a:p>
          <a:p>
            <a:r>
              <a:rPr lang="en-GB" b="1" dirty="0"/>
              <a:t>Guide Young People to page in their WORKBOOKS</a:t>
            </a:r>
          </a:p>
          <a:p>
            <a:r>
              <a:rPr lang="en-GB" b="0" dirty="0"/>
              <a:t>Ask the group to explain why is it important to hear the voice of young people? Why is important to hear YOUR voice?</a:t>
            </a:r>
          </a:p>
          <a:p>
            <a:pPr marL="0" indent="0">
              <a:buFont typeface="+mj-lt"/>
              <a:buNone/>
            </a:pPr>
            <a:endParaRPr lang="en-GB" b="0" dirty="0"/>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13</a:t>
            </a:fld>
            <a:endParaRPr lang="en-GB"/>
          </a:p>
        </p:txBody>
      </p:sp>
    </p:spTree>
    <p:extLst>
      <p:ext uri="{BB962C8B-B14F-4D97-AF65-F5344CB8AC3E}">
        <p14:creationId xmlns:p14="http://schemas.microsoft.com/office/powerpoint/2010/main" val="4283490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b="0" dirty="0"/>
              <a:t>Add in YRM slides here – What skills has the YRM had to demonstrate to get to where they are now?</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5min Presentation of Young Role Model’s leadership journey and experience – using PowerPoint, photos, props etc.</a:t>
            </a:r>
          </a:p>
          <a:p>
            <a:r>
              <a:rPr lang="en-GB" sz="1200" b="1" kern="1200" dirty="0">
                <a:solidFill>
                  <a:schemeClr val="tx1"/>
                </a:solidFill>
                <a:effectLst/>
                <a:latin typeface="+mn-lt"/>
                <a:ea typeface="+mn-ea"/>
                <a:cs typeface="+mn-cs"/>
              </a:rPr>
              <a:t>5min follow up Q&amp;A. </a:t>
            </a:r>
          </a:p>
          <a:p>
            <a:r>
              <a:rPr lang="en-GB" sz="1200" kern="1200" dirty="0">
                <a:solidFill>
                  <a:schemeClr val="tx1"/>
                </a:solidFill>
                <a:effectLst/>
                <a:latin typeface="+mn-lt"/>
                <a:ea typeface="+mn-ea"/>
                <a:cs typeface="+mn-cs"/>
              </a:rPr>
              <a:t>NB: From their Leader drawing and their Leadership Pizza, encourage young people to choose 1 skill they think the Young Role Model has had to develop; give some positive feedback to the YRM by doing this </a:t>
            </a: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14</a:t>
            </a:fld>
            <a:endParaRPr lang="en-GB">
              <a:latin typeface="Arial" pitchFamily="34" charset="0"/>
              <a:ea typeface="MS PGothic" pitchFamily="34" charset="-128"/>
            </a:endParaRPr>
          </a:p>
        </p:txBody>
      </p:sp>
    </p:spTree>
    <p:extLst>
      <p:ext uri="{BB962C8B-B14F-4D97-AF65-F5344CB8AC3E}">
        <p14:creationId xmlns:p14="http://schemas.microsoft.com/office/powerpoint/2010/main" val="1276444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your </a:t>
            </a:r>
            <a:r>
              <a:rPr lang="en-GB" sz="1200" u="sng" kern="1200" dirty="0">
                <a:solidFill>
                  <a:schemeClr val="tx1"/>
                </a:solidFill>
                <a:effectLst/>
                <a:latin typeface="+mn-lt"/>
                <a:ea typeface="+mn-ea"/>
                <a:cs typeface="+mn-cs"/>
              </a:rPr>
              <a:t>workbook</a:t>
            </a:r>
            <a:r>
              <a:rPr lang="en-GB" sz="1200" kern="1200" dirty="0">
                <a:solidFill>
                  <a:schemeClr val="tx1"/>
                </a:solidFill>
                <a:effectLst/>
                <a:latin typeface="+mn-lt"/>
                <a:ea typeface="+mn-ea"/>
                <a:cs typeface="+mn-cs"/>
              </a:rPr>
              <a:t>:</a:t>
            </a:r>
          </a:p>
          <a:p>
            <a:pPr lvl="0"/>
            <a:r>
              <a:rPr lang="en-GB" sz="1200" kern="1200" dirty="0">
                <a:solidFill>
                  <a:schemeClr val="tx1"/>
                </a:solidFill>
                <a:effectLst/>
                <a:latin typeface="+mn-lt"/>
                <a:ea typeface="+mn-ea"/>
                <a:cs typeface="+mn-cs"/>
              </a:rPr>
              <a:t>Ask the young people to draw their ideal leader, emphasising the skills and qualities that a person needs to be a good leader. </a:t>
            </a:r>
          </a:p>
          <a:p>
            <a:r>
              <a:rPr lang="en-GB" sz="1200" i="1" kern="1200" dirty="0">
                <a:solidFill>
                  <a:schemeClr val="tx1"/>
                </a:solidFill>
                <a:effectLst/>
                <a:latin typeface="+mn-lt"/>
                <a:ea typeface="+mn-ea"/>
                <a:cs typeface="+mn-cs"/>
              </a:rPr>
              <a:t>(AM to have their own example prepared in advance – the YRM and YM might have their examples too)</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E.g. Add body parts that show the qualities of a leader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big ears for listening, big eyes for observing, big smile for welcoming/approachable, suitable clothing etc)</a:t>
            </a:r>
          </a:p>
          <a:p>
            <a:pPr lvl="0"/>
            <a:r>
              <a:rPr lang="en-GB" sz="1200" kern="1200" dirty="0">
                <a:solidFill>
                  <a:schemeClr val="tx1"/>
                </a:solidFill>
                <a:effectLst/>
                <a:latin typeface="+mn-lt"/>
                <a:ea typeface="+mn-ea"/>
                <a:cs typeface="+mn-cs"/>
              </a:rPr>
              <a:t>Add accessories or objects that show the skills of a leader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clipboard, whistle, kit bag)</a:t>
            </a:r>
          </a:p>
          <a:p>
            <a:pPr lvl="0"/>
            <a:r>
              <a:rPr lang="en-GB" sz="1200" kern="1200" dirty="0">
                <a:solidFill>
                  <a:schemeClr val="tx1"/>
                </a:solidFill>
                <a:effectLst/>
                <a:latin typeface="+mn-lt"/>
                <a:ea typeface="+mn-ea"/>
                <a:cs typeface="+mn-cs"/>
              </a:rPr>
              <a:t>Facilitate a conversation about why these skills and qualities make up a great leader</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15</a:t>
            </a:fld>
            <a:endParaRPr lang="en-GB"/>
          </a:p>
        </p:txBody>
      </p:sp>
    </p:spTree>
    <p:extLst>
      <p:ext uri="{BB962C8B-B14F-4D97-AF65-F5344CB8AC3E}">
        <p14:creationId xmlns:p14="http://schemas.microsoft.com/office/powerpoint/2010/main" val="3226017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your </a:t>
            </a:r>
            <a:r>
              <a:rPr lang="en-GB" sz="1200" u="sng" kern="1200" dirty="0">
                <a:solidFill>
                  <a:schemeClr val="tx1"/>
                </a:solidFill>
                <a:effectLst/>
                <a:latin typeface="+mn-lt"/>
                <a:ea typeface="+mn-ea"/>
                <a:cs typeface="+mn-cs"/>
              </a:rPr>
              <a:t>workbook</a:t>
            </a:r>
            <a:r>
              <a:rPr lang="en-GB" sz="1200" kern="1200" dirty="0">
                <a:solidFill>
                  <a:schemeClr val="tx1"/>
                </a:solidFill>
                <a:effectLst/>
                <a:latin typeface="+mn-lt"/>
                <a:ea typeface="+mn-ea"/>
                <a:cs typeface="+mn-cs"/>
              </a:rPr>
              <a:t>:</a:t>
            </a:r>
            <a:endParaRPr lang="en-GB" sz="11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Think about what skills you need for this inclusive leadership role -you can get ideas from the list (learning to lead skills and behaviours).</a:t>
            </a:r>
            <a:endParaRPr lang="en-GB" sz="11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When you have picked the 6 most important skills/behaviours (toppings) </a:t>
            </a:r>
            <a:r>
              <a:rPr lang="en-GB" sz="1200" u="sng" kern="1200" dirty="0">
                <a:solidFill>
                  <a:schemeClr val="tx1"/>
                </a:solidFill>
                <a:effectLst/>
                <a:latin typeface="+mn-lt"/>
                <a:ea typeface="+mn-ea"/>
                <a:cs typeface="+mn-cs"/>
              </a:rPr>
              <a:t>for you</a:t>
            </a:r>
            <a:r>
              <a:rPr lang="en-GB" sz="1200" kern="1200" dirty="0">
                <a:solidFill>
                  <a:schemeClr val="tx1"/>
                </a:solidFill>
                <a:effectLst/>
                <a:latin typeface="+mn-lt"/>
                <a:ea typeface="+mn-ea"/>
                <a:cs typeface="+mn-cs"/>
              </a:rPr>
              <a:t>, input them into the pizza where the labels say ‘1’ to ‘6’. </a:t>
            </a:r>
            <a:endParaRPr lang="en-GB" sz="11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Ask the young people to now measure themselves for each slice (they can colour this in). </a:t>
            </a:r>
            <a:endParaRPr lang="en-GB" sz="1100" kern="1200" dirty="0">
              <a:solidFill>
                <a:schemeClr val="tx1"/>
              </a:solidFill>
              <a:effectLst/>
              <a:latin typeface="+mn-lt"/>
              <a:ea typeface="+mn-ea"/>
              <a:cs typeface="+mn-cs"/>
            </a:endParaRPr>
          </a:p>
          <a:p>
            <a:pPr lvl="1"/>
            <a:r>
              <a:rPr lang="en-GB" sz="1200" i="1" kern="1200" dirty="0">
                <a:solidFill>
                  <a:schemeClr val="tx1"/>
                </a:solidFill>
                <a:effectLst/>
                <a:latin typeface="+mn-lt"/>
                <a:ea typeface="+mn-ea"/>
                <a:cs typeface="+mn-cs"/>
              </a:rPr>
              <a:t>If filled to the outer edge this means that skill is at the most developed level (you are really good at it) </a:t>
            </a:r>
            <a:endParaRPr lang="en-GB" sz="1100" kern="1200" dirty="0">
              <a:solidFill>
                <a:schemeClr val="tx1"/>
              </a:solidFill>
              <a:effectLst/>
              <a:latin typeface="+mn-lt"/>
              <a:ea typeface="+mn-ea"/>
              <a:cs typeface="+mn-cs"/>
            </a:endParaRPr>
          </a:p>
          <a:p>
            <a:pPr lvl="1"/>
            <a:r>
              <a:rPr lang="en-GB" sz="1200" i="1" kern="1200" dirty="0">
                <a:solidFill>
                  <a:schemeClr val="tx1"/>
                </a:solidFill>
                <a:effectLst/>
                <a:latin typeface="+mn-lt"/>
                <a:ea typeface="+mn-ea"/>
                <a:cs typeface="+mn-cs"/>
              </a:rPr>
              <a:t>If you colour closer to the centre of the circle then that skill/behaviour needs the most development.   </a:t>
            </a:r>
            <a:endParaRPr lang="en-GB" sz="11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(Tutor to show an example of this)</a:t>
            </a:r>
            <a:endParaRPr lang="en-GB" sz="11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This will serve as a baseline for the young people to set their own goals aligned with the development of their own leadership skills and behaviours – they can take real ownership of this process now.  </a:t>
            </a:r>
            <a:endParaRPr lang="en-GB" sz="11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skills which are seen as weakest should be their development focus. </a:t>
            </a:r>
          </a:p>
          <a:p>
            <a:pPr lvl="0"/>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Summary: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a young leader you have been selected because you all possess these skills and qualities and the </a:t>
            </a:r>
            <a:r>
              <a:rPr lang="en-GB" sz="1200" kern="1200" dirty="0" err="1">
                <a:solidFill>
                  <a:schemeClr val="tx1"/>
                </a:solidFill>
                <a:effectLst/>
                <a:latin typeface="+mn-lt"/>
                <a:ea typeface="+mn-ea"/>
                <a:cs typeface="+mn-cs"/>
              </a:rPr>
              <a:t>SiS</a:t>
            </a:r>
            <a:r>
              <a:rPr lang="en-GB" sz="1200" kern="1200" dirty="0">
                <a:solidFill>
                  <a:schemeClr val="tx1"/>
                </a:solidFill>
                <a:effectLst/>
                <a:latin typeface="+mn-lt"/>
                <a:ea typeface="+mn-ea"/>
                <a:cs typeface="+mn-cs"/>
              </a:rPr>
              <a:t> programme will help you to become the best Young Leader you can be. </a:t>
            </a:r>
          </a:p>
          <a:p>
            <a:r>
              <a:rPr lang="en-GB" sz="1200" i="1" kern="1200" dirty="0">
                <a:solidFill>
                  <a:schemeClr val="tx1"/>
                </a:solidFill>
                <a:effectLst/>
                <a:latin typeface="+mn-lt"/>
                <a:ea typeface="+mn-ea"/>
                <a:cs typeface="+mn-cs"/>
              </a:rPr>
              <a:t>NB: Choose 3 of these leadership skills/behaviours that you would like to develop. Encourage buddying up young people to support each other.</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16</a:t>
            </a:fld>
            <a:endParaRPr lang="en-GB"/>
          </a:p>
        </p:txBody>
      </p:sp>
    </p:spTree>
    <p:extLst>
      <p:ext uri="{BB962C8B-B14F-4D97-AF65-F5344CB8AC3E}">
        <p14:creationId xmlns:p14="http://schemas.microsoft.com/office/powerpoint/2010/main" val="552308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GB" sz="1200" b="1" i="1" kern="1200" dirty="0">
                <a:solidFill>
                  <a:schemeClr val="tx1"/>
                </a:solidFill>
                <a:effectLst/>
                <a:latin typeface="+mn-lt"/>
                <a:ea typeface="+mn-ea"/>
                <a:cs typeface="+mn-cs"/>
              </a:rPr>
              <a:t>You can chose 2 or 3 of your own INCLUSIVE leadership activities – but here are 2 that you can use with reasons why we do them:</a:t>
            </a:r>
          </a:p>
          <a:p>
            <a:pPr lvl="0"/>
            <a:endParaRPr lang="en-GB" sz="1200" b="1" i="1" kern="1200" dirty="0">
              <a:solidFill>
                <a:schemeClr val="tx1"/>
              </a:solidFill>
              <a:effectLst/>
              <a:latin typeface="+mn-lt"/>
              <a:ea typeface="+mn-ea"/>
              <a:cs typeface="+mn-cs"/>
            </a:endParaRPr>
          </a:p>
          <a:p>
            <a:pPr lvl="0"/>
            <a:r>
              <a:rPr lang="en-GB" sz="1200" b="1" i="1" kern="1200" dirty="0">
                <a:solidFill>
                  <a:schemeClr val="tx1"/>
                </a:solidFill>
                <a:effectLst/>
                <a:latin typeface="+mn-lt"/>
                <a:ea typeface="+mn-ea"/>
                <a:cs typeface="+mn-cs"/>
              </a:rPr>
              <a:t>Line up task to show that the leader is not the loudest person!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helps to build communication skills and understanding of different needs. Allows for good team building and leadership skills to emerge. </a:t>
            </a:r>
          </a:p>
          <a:p>
            <a:r>
              <a:rPr lang="en-GB" sz="1200" kern="1200" dirty="0">
                <a:solidFill>
                  <a:schemeClr val="tx1"/>
                </a:solidFill>
                <a:effectLst/>
                <a:latin typeface="+mn-lt"/>
                <a:ea typeface="+mn-ea"/>
                <a:cs typeface="+mn-cs"/>
              </a:rPr>
              <a:t>1- Get young people to line up according to their height </a:t>
            </a:r>
          </a:p>
          <a:p>
            <a:r>
              <a:rPr lang="en-GB" sz="1200" kern="1200" dirty="0">
                <a:solidFill>
                  <a:schemeClr val="tx1"/>
                </a:solidFill>
                <a:effectLst/>
                <a:latin typeface="+mn-lt"/>
                <a:ea typeface="+mn-ea"/>
                <a:cs typeface="+mn-cs"/>
              </a:rPr>
              <a:t>2 - Get young people to line up according to their age but they are not allowed to speak but can they can gesture/sign.</a:t>
            </a:r>
          </a:p>
          <a:p>
            <a:r>
              <a:rPr lang="en-GB" sz="1200" kern="1200" dirty="0">
                <a:solidFill>
                  <a:schemeClr val="tx1"/>
                </a:solidFill>
                <a:effectLst/>
                <a:latin typeface="+mn-lt"/>
                <a:ea typeface="+mn-ea"/>
                <a:cs typeface="+mn-cs"/>
              </a:rPr>
              <a:t>3 - Get young people to line up according to their house number but they can not speak or sign or gesture.</a:t>
            </a:r>
          </a:p>
          <a:p>
            <a:pPr lvl="0"/>
            <a:r>
              <a:rPr lang="en-GB" sz="1200" b="1" i="1" kern="1200" dirty="0">
                <a:solidFill>
                  <a:schemeClr val="tx1"/>
                </a:solidFill>
                <a:effectLst/>
                <a:latin typeface="+mn-lt"/>
                <a:ea typeface="+mn-ea"/>
                <a:cs typeface="+mn-cs"/>
              </a:rPr>
              <a:t>Clap and Cone – Show importance of clear communication </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Young People line up and stand at least 1 metre away from each other. </a:t>
            </a:r>
          </a:p>
          <a:p>
            <a:pPr lvl="0"/>
            <a:r>
              <a:rPr lang="en-GB" sz="1200" kern="1200" dirty="0">
                <a:solidFill>
                  <a:schemeClr val="tx1"/>
                </a:solidFill>
                <a:effectLst/>
                <a:latin typeface="+mn-lt"/>
                <a:ea typeface="+mn-ea"/>
                <a:cs typeface="+mn-cs"/>
              </a:rPr>
              <a:t>The leader will clap three times, then say a colour of one of the cones. </a:t>
            </a:r>
          </a:p>
          <a:p>
            <a:pPr lvl="0"/>
            <a:r>
              <a:rPr lang="en-GB" sz="1200" kern="1200" dirty="0">
                <a:solidFill>
                  <a:schemeClr val="tx1"/>
                </a:solidFill>
                <a:effectLst/>
                <a:latin typeface="+mn-lt"/>
                <a:ea typeface="+mn-ea"/>
                <a:cs typeface="+mn-cs"/>
              </a:rPr>
              <a:t>Young people run to the cone of the colour that the leader says without touching anyone. </a:t>
            </a:r>
          </a:p>
          <a:p>
            <a:pPr lvl="0"/>
            <a:r>
              <a:rPr lang="en-GB" sz="1200" kern="1200" dirty="0">
                <a:solidFill>
                  <a:schemeClr val="tx1"/>
                </a:solidFill>
                <a:effectLst/>
                <a:latin typeface="+mn-lt"/>
                <a:ea typeface="+mn-ea"/>
                <a:cs typeface="+mn-cs"/>
              </a:rPr>
              <a:t>Only one person can be at a cone at a time.  </a:t>
            </a:r>
          </a:p>
          <a:p>
            <a:r>
              <a:rPr lang="en-GB" sz="1200" kern="1200" dirty="0">
                <a:solidFill>
                  <a:schemeClr val="tx1"/>
                </a:solidFill>
                <a:effectLst/>
                <a:latin typeface="+mn-lt"/>
                <a:ea typeface="+mn-ea"/>
                <a:cs typeface="+mn-cs"/>
              </a:rPr>
              <a:t>The player that gets to the cone last does three-star jumps (or arm raises), then re-joins the game.</a:t>
            </a:r>
            <a:endParaRPr lang="en-GB" sz="1100" kern="1200" dirty="0">
              <a:solidFill>
                <a:schemeClr val="tx1"/>
              </a:solidFill>
              <a:effectLst/>
              <a:latin typeface="+mn-lt"/>
              <a:ea typeface="+mn-ea"/>
              <a:cs typeface="+mn-cs"/>
            </a:endParaRPr>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17</a:t>
            </a:fld>
            <a:endParaRPr lang="en-GB">
              <a:latin typeface="Arial" pitchFamily="34" charset="0"/>
              <a:ea typeface="MS PGothic" pitchFamily="34" charset="-128"/>
            </a:endParaRPr>
          </a:p>
        </p:txBody>
      </p:sp>
    </p:spTree>
    <p:extLst>
      <p:ext uri="{BB962C8B-B14F-4D97-AF65-F5344CB8AC3E}">
        <p14:creationId xmlns:p14="http://schemas.microsoft.com/office/powerpoint/2010/main" val="1116724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15000"/>
              </a:lnSpc>
              <a:spcAft>
                <a:spcPts val="1000"/>
              </a:spcAft>
            </a:pPr>
            <a:r>
              <a:rPr lang="en-GB" sz="1800" b="1" dirty="0">
                <a:effectLst/>
                <a:latin typeface="Arial" panose="020B0604020202020204" pitchFamily="34" charset="0"/>
                <a:ea typeface="Calibri" panose="020F0502020204030204" pitchFamily="34" charset="0"/>
                <a:cs typeface="Times New Roman" panose="02020603050405020304" pitchFamily="18" charset="0"/>
              </a:rPr>
              <a:t>OPTIONAL - Empowering Leadership Consultation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In groups of 6-8 young people (same groups as before) and </a:t>
            </a:r>
            <a:r>
              <a:rPr lang="en-GB" sz="1800" u="sng" dirty="0">
                <a:effectLst/>
                <a:latin typeface="Arial" panose="020B0604020202020204" pitchFamily="34" charset="0"/>
                <a:ea typeface="Calibri" panose="020F0502020204030204" pitchFamily="34" charset="0"/>
                <a:cs typeface="Times New Roman" panose="02020603050405020304" pitchFamily="18" charset="0"/>
              </a:rPr>
              <a:t>involve teachers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Discuss the following questions…you can use </a:t>
            </a:r>
            <a:r>
              <a:rPr lang="en-GB" sz="1800" dirty="0" err="1">
                <a:effectLst/>
                <a:latin typeface="Arial" panose="020B0604020202020204" pitchFamily="34" charset="0"/>
                <a:ea typeface="Calibri" panose="020F0502020204030204" pitchFamily="34" charset="0"/>
                <a:cs typeface="Times New Roman" panose="02020603050405020304" pitchFamily="18" charset="0"/>
              </a:rPr>
              <a:t>chateez</a:t>
            </a:r>
            <a:r>
              <a:rPr lang="en-GB" sz="1800" dirty="0">
                <a:effectLst/>
                <a:latin typeface="Arial" panose="020B0604020202020204" pitchFamily="34" charset="0"/>
                <a:ea typeface="Calibri" panose="020F0502020204030204" pitchFamily="34" charset="0"/>
                <a:cs typeface="Times New Roman" panose="02020603050405020304" pitchFamily="18" charset="0"/>
              </a:rPr>
              <a:t> for this if needed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pPr>
            <a:r>
              <a:rPr lang="en-GB" sz="1800" dirty="0">
                <a:effectLst/>
                <a:latin typeface="Arial" panose="020B0604020202020204" pitchFamily="34" charset="0"/>
                <a:ea typeface="Calibri" panose="020F0502020204030204" pitchFamily="34" charset="0"/>
                <a:cs typeface="Times New Roman" panose="02020603050405020304" pitchFamily="18" charset="0"/>
              </a:rPr>
              <a:t>What do you enjoy about Sport and P.E in your school and communities?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pPr>
            <a:r>
              <a:rPr lang="en-GB" sz="1800" dirty="0">
                <a:effectLst/>
                <a:latin typeface="Arial" panose="020B0604020202020204" pitchFamily="34" charset="0"/>
                <a:ea typeface="Calibri" panose="020F0502020204030204" pitchFamily="34" charset="0"/>
                <a:cs typeface="Times New Roman" panose="02020603050405020304" pitchFamily="18" charset="0"/>
              </a:rPr>
              <a:t>What would you like to change about Sport and P.E in your school and communities to make it more inclusive?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pPr>
            <a:r>
              <a:rPr lang="en-GB" sz="1800" dirty="0">
                <a:effectLst/>
                <a:latin typeface="Arial" panose="020B0604020202020204" pitchFamily="34" charset="0"/>
                <a:ea typeface="Calibri" panose="020F0502020204030204" pitchFamily="34" charset="0"/>
                <a:cs typeface="Times New Roman" panose="02020603050405020304" pitchFamily="18" charset="0"/>
              </a:rPr>
              <a:t>What ideas do you have to improve Sport and P.E in your schools and communities to make it more inclusive?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Get young people into school groups and their teachers and feedback the above questions. Teachers fill out the consultation worksheet provided to document the action planning. Teachers keep hold of worksheets. </a:t>
            </a: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18</a:t>
            </a:fld>
            <a:endParaRPr lang="en-GB">
              <a:latin typeface="Arial" pitchFamily="34" charset="0"/>
              <a:ea typeface="MS PGothic" pitchFamily="34" charset="-128"/>
            </a:endParaRPr>
          </a:p>
        </p:txBody>
      </p:sp>
    </p:spTree>
    <p:extLst>
      <p:ext uri="{BB962C8B-B14F-4D97-AF65-F5344CB8AC3E}">
        <p14:creationId xmlns:p14="http://schemas.microsoft.com/office/powerpoint/2010/main" val="452423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Holding slides for SMILES workshop -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Timings</a:t>
            </a:r>
            <a:r>
              <a:rPr lang="en-GB" sz="1800" dirty="0">
                <a:effectLst/>
                <a:latin typeface="Calibri" panose="020F0502020204030204" pitchFamily="34" charset="0"/>
                <a:ea typeface="Calibri" panose="020F0502020204030204" pitchFamily="34" charset="0"/>
                <a:cs typeface="Times New Roman" panose="02020603050405020304" pitchFamily="18" charset="0"/>
              </a:rPr>
              <a:t>- 60 minutes  </a:t>
            </a:r>
            <a:endParaRPr lang="en-US" dirty="0"/>
          </a:p>
          <a:p>
            <a:r>
              <a:rPr lang="en-US" b="1" dirty="0"/>
              <a:t>Inclusion teacher lead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If there’s time you could throw in a quick icebreaker to warm up the group </a:t>
            </a:r>
            <a:r>
              <a:rPr lang="en-GB" b="0" dirty="0" err="1"/>
              <a:t>e.g</a:t>
            </a:r>
            <a:r>
              <a:rPr lang="en-GB" b="0" dirty="0"/>
              <a:t> WHOOSHER or rock paper scissors, 123</a:t>
            </a:r>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19</a:t>
            </a:fld>
            <a:endParaRPr lang="en-GB"/>
          </a:p>
        </p:txBody>
      </p:sp>
    </p:spTree>
    <p:extLst>
      <p:ext uri="{BB962C8B-B14F-4D97-AF65-F5344CB8AC3E}">
        <p14:creationId xmlns:p14="http://schemas.microsoft.com/office/powerpoint/2010/main" val="2493513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2</a:t>
            </a:fld>
            <a:endParaRPr lang="en-GB"/>
          </a:p>
        </p:txBody>
      </p:sp>
    </p:spTree>
    <p:extLst>
      <p:ext uri="{BB962C8B-B14F-4D97-AF65-F5344CB8AC3E}">
        <p14:creationId xmlns:p14="http://schemas.microsoft.com/office/powerpoint/2010/main" val="3567943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Look in </a:t>
            </a:r>
            <a:r>
              <a:rPr lang="en-GB" sz="1200" b="1" dirty="0">
                <a:solidFill>
                  <a:schemeClr val="bg1"/>
                </a:solidFill>
                <a:latin typeface="Calibri" pitchFamily="34" charset="0"/>
              </a:rPr>
              <a:t>workbooks</a:t>
            </a:r>
            <a:r>
              <a:rPr lang="en-GB" sz="1200" dirty="0">
                <a:solidFill>
                  <a:schemeClr val="bg1"/>
                </a:solidFill>
                <a:latin typeface="Calibri" pitchFamily="34" charset="0"/>
              </a:rPr>
              <a:t> – this is in there so that they can use this as a reference point. </a:t>
            </a:r>
            <a:r>
              <a:rPr lang="en-GB" sz="1200" b="1" dirty="0">
                <a:solidFill>
                  <a:schemeClr val="bg1"/>
                </a:solidFill>
                <a:latin typeface="Calibri" pitchFamily="34" charset="0"/>
              </a:rPr>
              <a:t>You can explain briefly what SMILES is or show the short video that explains SMILEs in </a:t>
            </a:r>
            <a:r>
              <a:rPr lang="en-GB" sz="1200" b="1" dirty="0" err="1">
                <a:solidFill>
                  <a:schemeClr val="bg1"/>
                </a:solidFill>
                <a:latin typeface="Calibri" pitchFamily="34" charset="0"/>
              </a:rPr>
              <a:t>SiS</a:t>
            </a:r>
            <a:r>
              <a:rPr lang="en-GB" sz="1200" b="1" dirty="0">
                <a:solidFill>
                  <a:schemeClr val="bg1"/>
                </a:solidFill>
                <a:latin typeface="Calibri" pitchFamily="34" charset="0"/>
              </a:rPr>
              <a:t> context</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b="0" dirty="0">
              <a:solidFill>
                <a:schemeClr val="bg1"/>
              </a:solidFill>
              <a:latin typeface="Calibri"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b="0" dirty="0">
                <a:solidFill>
                  <a:schemeClr val="bg1"/>
                </a:solidFill>
                <a:latin typeface="Calibri" pitchFamily="34" charset="0"/>
              </a:rPr>
              <a:t>Have a discussion about SMILES and what it looks like in practice.</a:t>
            </a: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20</a:t>
            </a:fld>
            <a:endParaRPr lang="en-GB">
              <a:latin typeface="Arial" pitchFamily="34" charset="0"/>
              <a:ea typeface="MS PGothic" pitchFamily="34" charset="-128"/>
            </a:endParaRPr>
          </a:p>
        </p:txBody>
      </p:sp>
    </p:spTree>
    <p:extLst>
      <p:ext uri="{BB962C8B-B14F-4D97-AF65-F5344CB8AC3E}">
        <p14:creationId xmlns:p14="http://schemas.microsoft.com/office/powerpoint/2010/main" val="2630362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To help create SMILES…..you can STEP in at any time before, during or after the activity or competition to make it more inclusive using STEP model.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Arial Black" panose="020B0A04020102020204" pitchFamily="34" charset="0"/>
              </a:rPr>
              <a:t>We use STEP to make changes so that an activity can be made easier or more challenging. We are all at different levels of ability and have different goals. </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dirty="0">
              <a:solidFill>
                <a:schemeClr val="bg1"/>
              </a:solidFill>
              <a:latin typeface="Calibri"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Look in </a:t>
            </a:r>
            <a:r>
              <a:rPr lang="en-GB" sz="1200" b="1" dirty="0">
                <a:solidFill>
                  <a:schemeClr val="bg1"/>
                </a:solidFill>
                <a:latin typeface="Calibri" pitchFamily="34" charset="0"/>
              </a:rPr>
              <a:t>workbooks</a:t>
            </a:r>
            <a:r>
              <a:rPr lang="en-GB" sz="1200" dirty="0">
                <a:solidFill>
                  <a:schemeClr val="bg1"/>
                </a:solidFill>
                <a:latin typeface="Calibri" pitchFamily="34" charset="0"/>
              </a:rPr>
              <a:t> – this is in there so that they can use this as a reference point. </a:t>
            </a:r>
            <a:r>
              <a:rPr lang="en-GB" sz="1200" b="1" dirty="0">
                <a:solidFill>
                  <a:schemeClr val="bg1"/>
                </a:solidFill>
                <a:latin typeface="Calibri" pitchFamily="34" charset="0"/>
              </a:rPr>
              <a:t>– You can show the short STEP video to help articulate what STEP is all about. Have a discussion around what STEP looks like in practice.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The STEP Model encourages coaches to change the space, task, equipment or people for a chosen activity, to make it easier or more challenging. Follow these four simple steps to make your sessions more inclusive.</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dirty="0">
              <a:solidFill>
                <a:schemeClr val="bg1"/>
              </a:solidFill>
              <a:latin typeface="Arial Black" panose="020B0A0402010202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dirty="0">
              <a:solidFill>
                <a:schemeClr val="bg1"/>
              </a:solidFill>
              <a:latin typeface="Arial Black" panose="020B0A0402010202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GB" dirty="0"/>
          </a:p>
          <a:p>
            <a:pPr>
              <a:spcBef>
                <a:spcPct val="0"/>
              </a:spcBef>
            </a:pP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21</a:t>
            </a:fld>
            <a:endParaRPr lang="en-GB">
              <a:latin typeface="Arial" pitchFamily="34" charset="0"/>
              <a:ea typeface="MS PGothic" pitchFamily="34" charset="-128"/>
            </a:endParaRPr>
          </a:p>
        </p:txBody>
      </p:sp>
    </p:spTree>
    <p:extLst>
      <p:ext uri="{BB962C8B-B14F-4D97-AF65-F5344CB8AC3E}">
        <p14:creationId xmlns:p14="http://schemas.microsoft.com/office/powerpoint/2010/main" val="1969941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r>
              <a:rPr lang="en-GB" dirty="0"/>
              <a:t>Use STEP MATCHING EXERCISE to check for learning. </a:t>
            </a:r>
          </a:p>
          <a:p>
            <a:pPr marL="0" marR="0" lvl="0" indent="0" defTabSz="457200" eaLnBrk="1" fontAlgn="auto" latinLnBrk="0" hangingPunct="1">
              <a:lnSpc>
                <a:spcPct val="100000"/>
              </a:lnSpc>
              <a:spcBef>
                <a:spcPts val="0"/>
              </a:spcBef>
              <a:spcAft>
                <a:spcPts val="0"/>
              </a:spcAft>
              <a:buClrTx/>
              <a:buSzTx/>
              <a:buFontTx/>
              <a:buNone/>
              <a:tabLst/>
              <a:defRPr/>
            </a:pPr>
            <a:endParaRPr lang="en-GB" dirty="0"/>
          </a:p>
          <a:p>
            <a:pPr marL="0" marR="0" lvl="0" indent="0" defTabSz="457200" eaLnBrk="1" fontAlgn="auto" latinLnBrk="0" hangingPunct="1">
              <a:lnSpc>
                <a:spcPct val="100000"/>
              </a:lnSpc>
              <a:spcBef>
                <a:spcPts val="0"/>
              </a:spcBef>
              <a:spcAft>
                <a:spcPts val="0"/>
              </a:spcAft>
              <a:buClrTx/>
              <a:buSzTx/>
              <a:buFontTx/>
              <a:buNone/>
              <a:tabLst/>
              <a:defRPr/>
            </a:pPr>
            <a:r>
              <a:rPr lang="en-GB" dirty="0"/>
              <a:t>Call out a few example: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People can note on their own or put a 4 post its with S, T, E and P around the room and YP have to go to which they think is being adapted.</a:t>
            </a:r>
            <a:r>
              <a:rPr lang="en-GB" sz="1200" dirty="0">
                <a:latin typeface="Arial"/>
                <a:cs typeface="Arial"/>
              </a:rPr>
              <a:t> </a:t>
            </a:r>
            <a:endParaRPr lang="en-GB" sz="1200" dirty="0">
              <a:solidFill>
                <a:schemeClr val="bg1"/>
              </a:solidFill>
              <a:latin typeface="Arial Black" panose="020B0A0402010202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GB" dirty="0"/>
          </a:p>
          <a:p>
            <a:pPr>
              <a:spcBef>
                <a:spcPct val="0"/>
              </a:spcBef>
            </a:pP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22</a:t>
            </a:fld>
            <a:endParaRPr lang="en-GB">
              <a:latin typeface="Arial" pitchFamily="34" charset="0"/>
              <a:ea typeface="MS PGothic" pitchFamily="34" charset="-128"/>
            </a:endParaRPr>
          </a:p>
        </p:txBody>
      </p:sp>
    </p:spTree>
    <p:extLst>
      <p:ext uri="{BB962C8B-B14F-4D97-AF65-F5344CB8AC3E}">
        <p14:creationId xmlns:p14="http://schemas.microsoft.com/office/powerpoint/2010/main" val="2118820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Inclusion teacher led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an easy STEP activity – Purpose – To introduce STEP</a:t>
            </a:r>
          </a:p>
          <a:p>
            <a:r>
              <a:rPr lang="en-US" dirty="0"/>
              <a:t>Example of game:</a:t>
            </a:r>
          </a:p>
          <a:p>
            <a:r>
              <a:rPr lang="en-US" dirty="0"/>
              <a:t>Description – Everyone picks an object and a target. </a:t>
            </a:r>
          </a:p>
          <a:p>
            <a:r>
              <a:rPr lang="en-US" dirty="0"/>
              <a:t>Place their target  (hoop, paper, a bucket, bin or box) 2 </a:t>
            </a:r>
            <a:r>
              <a:rPr lang="en-US" dirty="0" err="1"/>
              <a:t>metres</a:t>
            </a:r>
            <a:r>
              <a:rPr lang="en-US" dirty="0"/>
              <a:t> away and attempt to throw their object into it successfully three times in a row. If they do it then they move two more </a:t>
            </a:r>
            <a:r>
              <a:rPr lang="en-US" dirty="0" err="1"/>
              <a:t>metres</a:t>
            </a:r>
            <a:r>
              <a:rPr lang="en-US" dirty="0"/>
              <a:t> back and try again. Who can get furthest away in the allocated time</a:t>
            </a:r>
          </a:p>
          <a:p>
            <a:endParaRPr lang="en-US" dirty="0"/>
          </a:p>
          <a:p>
            <a:r>
              <a:rPr lang="en-US" sz="1200" b="1" kern="1200" dirty="0">
                <a:solidFill>
                  <a:schemeClr val="tx1"/>
                </a:solidFill>
                <a:latin typeface="+mn-lt"/>
                <a:ea typeface="+mn-ea"/>
                <a:cs typeface="+mn-cs"/>
              </a:rPr>
              <a:t>Lead to ask questions </a:t>
            </a:r>
            <a:r>
              <a:rPr lang="en-US" b="1" dirty="0"/>
              <a:t>/ tasks – Write down five ways to make this easier and five ways to make it harder. </a:t>
            </a:r>
          </a:p>
          <a:p>
            <a:r>
              <a:rPr lang="en-US" b="1" dirty="0"/>
              <a:t>Consider the scenario if you had a partner. Share with group (physically/mentally/physically how can we adapt	) those which relate to Space / Task / Equipment / People</a:t>
            </a:r>
          </a:p>
          <a:p>
            <a:r>
              <a:rPr lang="en-US" dirty="0"/>
              <a:t>Examples:</a:t>
            </a:r>
          </a:p>
          <a:p>
            <a:r>
              <a:rPr lang="en-US" dirty="0"/>
              <a:t>Space – Move closer or further away / run to wall behind before collecting sock / run to different position each time you collect your ball</a:t>
            </a:r>
          </a:p>
          <a:p>
            <a:r>
              <a:rPr lang="en-US" dirty="0"/>
              <a:t>Task – Throw more/less times successfully before you move back / use non dominant hand </a:t>
            </a:r>
          </a:p>
          <a:p>
            <a:r>
              <a:rPr lang="en-US" dirty="0"/>
              <a:t>Equipment - Use a smaller or larger bucket or target / throw a smaller or larger object / flick it off the end of your foot or a cushion</a:t>
            </a:r>
          </a:p>
          <a:p>
            <a:r>
              <a:rPr lang="en-US" dirty="0"/>
              <a:t>People – Throw to partner next to bucket or holding the bucket / throw five socks before your partner collects or helps you collect them</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23</a:t>
            </a:fld>
            <a:endParaRPr lang="en-GB"/>
          </a:p>
        </p:txBody>
      </p:sp>
    </p:spTree>
    <p:extLst>
      <p:ext uri="{BB962C8B-B14F-4D97-AF65-F5344CB8AC3E}">
        <p14:creationId xmlns:p14="http://schemas.microsoft.com/office/powerpoint/2010/main" val="1870229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latin typeface="Calibri" pitchFamily="34" charset="0"/>
              </a:rPr>
              <a:t>Individually or in small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latin typeface="Calibri" pitchFamily="34" charset="0"/>
              </a:rPr>
              <a:t>Look in </a:t>
            </a:r>
            <a:r>
              <a:rPr lang="en-GB" sz="1200" b="1" dirty="0">
                <a:solidFill>
                  <a:schemeClr val="bg1"/>
                </a:solidFill>
                <a:latin typeface="Calibri" pitchFamily="34" charset="0"/>
              </a:rPr>
              <a:t>workbooks</a:t>
            </a:r>
            <a:r>
              <a:rPr lang="en-GB" sz="1200" dirty="0">
                <a:solidFill>
                  <a:schemeClr val="bg1"/>
                </a:solidFill>
                <a:latin typeface="Calibri" pitchFamily="34" charset="0"/>
              </a:rPr>
              <a:t> – this is in there so that they can use this as a reference point and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bg1"/>
              </a:solidFill>
              <a:latin typeface="Calibr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You may have a variety of equipment and some activity cards ready from the TOP </a:t>
            </a:r>
            <a:r>
              <a:rPr lang="en-US" b="1" dirty="0" err="1"/>
              <a:t>Sportsability</a:t>
            </a:r>
            <a:r>
              <a:rPr lang="en-US" b="1" dirty="0"/>
              <a:t> website for inspiration. </a:t>
            </a:r>
            <a:endParaRPr lang="en-GB" sz="1200" dirty="0">
              <a:solidFill>
                <a:schemeClr val="bg1"/>
              </a:solidFill>
              <a:latin typeface="Calibri" pitchFamily="34" charset="0"/>
            </a:endParaRP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24</a:t>
            </a:fld>
            <a:endParaRPr lang="en-GB"/>
          </a:p>
        </p:txBody>
      </p:sp>
    </p:spTree>
    <p:extLst>
      <p:ext uri="{BB962C8B-B14F-4D97-AF65-F5344CB8AC3E}">
        <p14:creationId xmlns:p14="http://schemas.microsoft.com/office/powerpoint/2010/main" val="3220160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CARE Workshop Timing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- 75 minutes  </a:t>
            </a:r>
          </a:p>
          <a:p>
            <a:r>
              <a:rPr lang="en-GB" sz="1200" b="1" kern="1200" dirty="0">
                <a:solidFill>
                  <a:schemeClr val="tx1"/>
                </a:solidFill>
                <a:effectLst/>
                <a:latin typeface="+mn-lt"/>
                <a:ea typeface="+mn-ea"/>
                <a:cs typeface="+mn-cs"/>
              </a:rPr>
              <a:t>Welcome  - AM led sessions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Introduce the key outcomes of the session   </a:t>
            </a:r>
          </a:p>
          <a:p>
            <a:r>
              <a:rPr lang="en-GB" sz="1200" i="1" kern="1200" dirty="0">
                <a:solidFill>
                  <a:schemeClr val="tx1"/>
                </a:solidFill>
                <a:effectLst/>
                <a:latin typeface="+mn-lt"/>
                <a:ea typeface="+mn-ea"/>
                <a:cs typeface="+mn-cs"/>
              </a:rPr>
              <a:t>“You will be taking part in four taster activities that cover four essential qualities of any leader – creativity, aspirations, resilience and empathy. Good leaders also need to be decisive, so once you’ve chosen an idea, everyone should work together to make it happen.”</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000000"/>
              </a:solidFill>
              <a:effectLst/>
              <a:uFill>
                <a:solidFill>
                  <a:srgbClr val="000000"/>
                </a:solidFill>
              </a:uFill>
              <a:latin typeface="Arial" panose="020B0604020202020204" pitchFamily="34" charset="0"/>
              <a:ea typeface="Arial" panose="020B0604020202020204" pitchFamily="34" charset="0"/>
              <a:cs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uFill>
                  <a:solidFill>
                    <a:srgbClr val="000000"/>
                  </a:solidFill>
                </a:uFill>
                <a:latin typeface="Arial" panose="020B0604020202020204" pitchFamily="34" charset="0"/>
                <a:ea typeface="Arial" panose="020B0604020202020204" pitchFamily="34" charset="0"/>
                <a:cs typeface="Cambria" panose="02040503050406030204" pitchFamily="18" charset="0"/>
              </a:rPr>
              <a:t>CARE slide</a:t>
            </a:r>
            <a:r>
              <a:rPr lang="en-GB" sz="1200" dirty="0">
                <a:solidFill>
                  <a:srgbClr val="000000"/>
                </a:solidFill>
                <a:effectLst/>
                <a:uFill>
                  <a:solidFill>
                    <a:srgbClr val="000000"/>
                  </a:solidFill>
                </a:uFill>
                <a:latin typeface="Arial" panose="020B0604020202020204" pitchFamily="34" charset="0"/>
                <a:ea typeface="Arial" panose="020B0604020202020204" pitchFamily="34" charset="0"/>
                <a:cs typeface="Cambria" panose="02040503050406030204" pitchFamily="18" charset="0"/>
              </a:rPr>
              <a:t> – show short video or discuss the CARE model that will underpin their journey (also in workbook) – all are important in helping them to become the best role model and leader that they can be to create inclusive fun physical activity and sport environments to inspire behaviour change.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uFill>
                <a:solidFill>
                  <a:srgbClr val="000000"/>
                </a:solidFill>
              </a:uFill>
              <a:latin typeface="Arial" panose="020B0604020202020204" pitchFamily="34" charset="0"/>
              <a:ea typeface="Cambria" panose="02040503050406030204" pitchFamily="18" charset="0"/>
              <a:cs typeface="Cambria" panose="02040503050406030204" pitchFamily="18"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What does CARE mean?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Calibri" pitchFamily="34" charset="0"/>
              </a:rPr>
              <a:t>Look in </a:t>
            </a:r>
            <a:r>
              <a:rPr lang="en-GB" sz="1200" b="1" dirty="0">
                <a:solidFill>
                  <a:schemeClr val="bg1"/>
                </a:solidFill>
                <a:latin typeface="Calibri" pitchFamily="34" charset="0"/>
              </a:rPr>
              <a:t>workbooks</a:t>
            </a:r>
            <a:r>
              <a:rPr lang="en-GB" sz="1200" dirty="0">
                <a:solidFill>
                  <a:schemeClr val="bg1"/>
                </a:solidFill>
                <a:latin typeface="Calibri" pitchFamily="34" charset="0"/>
              </a:rPr>
              <a:t> – this is in there so that they can use this as a reference point. </a:t>
            </a:r>
            <a:r>
              <a:rPr lang="en-GB" sz="1200" dirty="0"/>
              <a:t>Workshop notes document provided</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b="1" dirty="0">
                <a:solidFill>
                  <a:schemeClr val="accent1"/>
                </a:solidFill>
                <a:cs typeface="Times New Roman" pitchFamily="18" charset="0"/>
              </a:rPr>
              <a:t>4 stations, group size 8-10, 15min rotations</a:t>
            </a:r>
          </a:p>
          <a:p>
            <a:pPr>
              <a:spcBef>
                <a:spcPct val="0"/>
              </a:spcBef>
            </a:pPr>
            <a:r>
              <a:rPr lang="en-GB" sz="1200" dirty="0"/>
              <a:t>Go to your workbook to input your ideas and reflections on each. </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dirty="0">
              <a:solidFill>
                <a:schemeClr val="bg1"/>
              </a:solidFill>
              <a:latin typeface="Arial Black" panose="020B0A04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uFill>
                <a:solidFill>
                  <a:srgbClr val="000000"/>
                </a:solidFill>
              </a:uFill>
              <a:latin typeface="Cambria" panose="02040503050406030204" pitchFamily="18" charset="0"/>
              <a:ea typeface="Cambria" panose="02040503050406030204" pitchFamily="18" charset="0"/>
              <a:cs typeface="Cambria" panose="02040503050406030204" pitchFamily="18" charset="0"/>
            </a:endParaRPr>
          </a:p>
          <a:p>
            <a:endParaRPr lang="en-GB" b="1" dirty="0"/>
          </a:p>
        </p:txBody>
      </p:sp>
      <p:sp>
        <p:nvSpPr>
          <p:cNvPr id="4" name="Slide Number Placeholder 3"/>
          <p:cNvSpPr>
            <a:spLocks noGrp="1"/>
          </p:cNvSpPr>
          <p:nvPr>
            <p:ph type="sldNum" sz="quarter" idx="5"/>
          </p:nvPr>
        </p:nvSpPr>
        <p:spPr/>
        <p:txBody>
          <a:bodyPr/>
          <a:lstStyle/>
          <a:p>
            <a:fld id="{4983BAF2-968F-4B27-AEFA-5E41A97D5A0F}" type="slidenum">
              <a:rPr lang="en-GB" smtClean="0"/>
              <a:t>25</a:t>
            </a:fld>
            <a:endParaRPr lang="en-GB"/>
          </a:p>
        </p:txBody>
      </p:sp>
    </p:spTree>
    <p:extLst>
      <p:ext uri="{BB962C8B-B14F-4D97-AF65-F5344CB8AC3E}">
        <p14:creationId xmlns:p14="http://schemas.microsoft.com/office/powerpoint/2010/main" val="34248070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200" b="1" cap="all"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Learning Outcomes of this session:</a:t>
            </a:r>
            <a:endParaRPr lang="en-GB" sz="120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Understand and explain SMILES and STEP principles</a:t>
            </a: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Know how and why to use the SMILES framework and STEP when supporting delivery or delivering practical activities to other young people </a:t>
            </a: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Be able to be creative and use SMILES and STEP successfully to plan and deliver engaging practical activity that inspires participation. </a:t>
            </a:r>
          </a:p>
          <a:p>
            <a:endParaRPr lang="en-GB" dirty="0"/>
          </a:p>
          <a:p>
            <a:r>
              <a:rPr lang="en-GB" sz="1800" dirty="0">
                <a:effectLst/>
                <a:latin typeface="Calibri" panose="020F0502020204030204" pitchFamily="34" charset="0"/>
                <a:ea typeface="Calibri" panose="020F0502020204030204" pitchFamily="34" charset="0"/>
                <a:cs typeface="Times New Roman" panose="02020603050405020304" pitchFamily="18" charset="0"/>
              </a:rPr>
              <a:t>The session leader should ask questions to prompt thinking about the SMILES and STEP frameworks and the suitability of the activity for the target audience</a:t>
            </a:r>
          </a:p>
          <a:p>
            <a:r>
              <a:rPr lang="en-GB" sz="1800" dirty="0">
                <a:effectLst/>
                <a:latin typeface="Calibri" panose="020F0502020204030204" pitchFamily="34" charset="0"/>
                <a:cs typeface="Times New Roman" panose="02020603050405020304" pitchFamily="18" charset="0"/>
              </a:rPr>
              <a:t>Put the YP into groups of 5 – using what you learnt from the previous workshop – be as creative as possible – “Don’t think outside the box, think like there is NO BOX”</a:t>
            </a:r>
          </a:p>
          <a:p>
            <a:r>
              <a:rPr lang="en-US" dirty="0"/>
              <a:t>You have 5 minutes to choose a fun creative activity (and the equipment you may use) to create a fun game or activity for a group of students at your school </a:t>
            </a:r>
            <a:r>
              <a:rPr lang="en-US" b="1" i="1" u="sng" dirty="0"/>
              <a:t>who do not like Sport or PE</a:t>
            </a:r>
            <a:r>
              <a:rPr lang="en-US" dirty="0"/>
              <a:t>. </a:t>
            </a:r>
          </a:p>
          <a:p>
            <a:r>
              <a:rPr lang="en-US" dirty="0"/>
              <a:t>Shows at least 2 of the SMILES principles and how it can be adapted using STEP - demonstrate it to the rest if the group. </a:t>
            </a:r>
          </a:p>
          <a:p>
            <a:r>
              <a:rPr lang="en-US" b="1" dirty="0"/>
              <a:t>You may have a variety if equipment and some activity cards ready from the TOP </a:t>
            </a:r>
            <a:r>
              <a:rPr lang="en-US" b="1" dirty="0" err="1"/>
              <a:t>Sportsability</a:t>
            </a:r>
            <a:r>
              <a:rPr lang="en-US" b="1" dirty="0"/>
              <a:t> website for inspiration. </a:t>
            </a:r>
          </a:p>
          <a:p>
            <a:endParaRPr lang="en-GB" dirty="0"/>
          </a:p>
        </p:txBody>
      </p:sp>
      <p:sp>
        <p:nvSpPr>
          <p:cNvPr id="4" name="Slide Number Placeholder 3"/>
          <p:cNvSpPr>
            <a:spLocks noGrp="1"/>
          </p:cNvSpPr>
          <p:nvPr>
            <p:ph type="sldNum" sz="quarter" idx="5"/>
          </p:nvPr>
        </p:nvSpPr>
        <p:spPr/>
        <p:txBody>
          <a:bodyPr/>
          <a:lstStyle/>
          <a:p>
            <a:fld id="{43E8D7CB-CB68-4055-B7B7-58D9B89B0078}" type="slidenum">
              <a:rPr lang="en-GB" smtClean="0"/>
              <a:t>26</a:t>
            </a:fld>
            <a:endParaRPr lang="en-GB"/>
          </a:p>
        </p:txBody>
      </p:sp>
    </p:spTree>
    <p:extLst>
      <p:ext uri="{BB962C8B-B14F-4D97-AF65-F5344CB8AC3E}">
        <p14:creationId xmlns:p14="http://schemas.microsoft.com/office/powerpoint/2010/main" val="2499918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200" b="1" cap="all"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Learning Outcomes of this session:</a:t>
            </a:r>
            <a:endParaRPr lang="en-GB" sz="120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fontAlgn="base">
              <a:lnSpc>
                <a:spcPct val="150000"/>
              </a:lnSpc>
              <a:buFont typeface="Arial" panose="020B0604020202020204" pitchFamily="34" charset="0"/>
              <a:buChar char="•"/>
            </a:pP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Develop a sense of belonging and connectedness to your ‘team’.</a:t>
            </a:r>
            <a:endParaRPr lang="en-GB"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fontAlgn="base">
              <a:lnSpc>
                <a:spcPct val="150000"/>
              </a:lnSpc>
              <a:buFont typeface="Arial" panose="020B0604020202020204" pitchFamily="34" charset="0"/>
              <a:buChar char="•"/>
            </a:pP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Get to know each other and their interests/strengths.</a:t>
            </a:r>
            <a:endParaRPr lang="en-GB"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fontAlgn="base">
              <a:lnSpc>
                <a:spcPct val="150000"/>
              </a:lnSpc>
              <a:buFont typeface="Arial" panose="020B0604020202020204" pitchFamily="34" charset="0"/>
              <a:buChar char="•"/>
            </a:pPr>
            <a:r>
              <a:rPr lang="en-US" sz="1200" u="sng"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Why</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you</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think have been selected for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this event</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a:t>
            </a:r>
          </a:p>
          <a:p>
            <a:pPr marL="342900" lvl="0" indent="-342900" fontAlgn="base">
              <a:lnSpc>
                <a:spcPct val="150000"/>
              </a:lnSpc>
              <a:buFont typeface="Arial" panose="020B0604020202020204" pitchFamily="34" charset="0"/>
              <a:buChar char="•"/>
            </a:pP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W</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hy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you</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want to be a leader?</a:t>
            </a:r>
            <a:endParaRPr lang="en-GB"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fontAlgn="base">
              <a:lnSpc>
                <a:spcPct val="150000"/>
              </a:lnSpc>
              <a:buFont typeface="Arial" panose="020B0604020202020204" pitchFamily="34" charset="0"/>
              <a:buChar char="•"/>
            </a:pP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Understand that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you</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have the skills to inspire change – CARE.</a:t>
            </a:r>
            <a:endParaRPr lang="en-GB"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fontAlgn="base">
              <a:lnSpc>
                <a:spcPct val="150000"/>
              </a:lnSpc>
              <a:buFont typeface="Arial" panose="020B0604020202020204" pitchFamily="34" charset="0"/>
              <a:buChar char="•"/>
            </a:pP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Understand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you</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r role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after</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a:t>
            </a:r>
            <a:r>
              <a:rPr lang="en-US" sz="1200" kern="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this event.</a:t>
            </a:r>
            <a:r>
              <a:rPr lang="en-US"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a:t>
            </a:r>
            <a:endParaRPr lang="en-GB" sz="1200" u="none" strike="noStrike" kern="0" spc="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endParaRPr lang="en-GB" dirty="0"/>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Focus the group’s thinking on developing a really clear ‘pitch’ for the activity that they can use to promote it back in their school or community</a:t>
            </a:r>
          </a:p>
          <a:p>
            <a:pPr>
              <a:lnSpc>
                <a:spcPct val="115000"/>
              </a:lnSpc>
              <a:spcAft>
                <a:spcPts val="1000"/>
              </a:spcAft>
            </a:pP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Remind the group that it’s about working in partnership. Are they going to do a primary based activity/an FE based or mainstream and special school activity together?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Aspirations activity: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are you inspired to do when you go back to school?”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“Why have we chosen this as our idea? Who will it help?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will the activity be?”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“Who will you need to work with?”</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Record a 30 second pitch that you can share with teachers and other people whose support you will need</a:t>
            </a:r>
            <a:endParaRPr lang="en-GB" dirty="0"/>
          </a:p>
        </p:txBody>
      </p:sp>
      <p:sp>
        <p:nvSpPr>
          <p:cNvPr id="4" name="Slide Number Placeholder 3"/>
          <p:cNvSpPr>
            <a:spLocks noGrp="1"/>
          </p:cNvSpPr>
          <p:nvPr>
            <p:ph type="sldNum" sz="quarter" idx="5"/>
          </p:nvPr>
        </p:nvSpPr>
        <p:spPr/>
        <p:txBody>
          <a:bodyPr/>
          <a:lstStyle/>
          <a:p>
            <a:fld id="{43E8D7CB-CB68-4055-B7B7-58D9B89B0078}" type="slidenum">
              <a:rPr lang="en-GB" smtClean="0"/>
              <a:t>27</a:t>
            </a:fld>
            <a:endParaRPr lang="en-GB"/>
          </a:p>
        </p:txBody>
      </p:sp>
    </p:spTree>
    <p:extLst>
      <p:ext uri="{BB962C8B-B14F-4D97-AF65-F5344CB8AC3E}">
        <p14:creationId xmlns:p14="http://schemas.microsoft.com/office/powerpoint/2010/main" val="2499918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200" b="1" cap="all"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Learning Outcomes of this session:</a:t>
            </a:r>
            <a:endParaRPr lang="en-GB" sz="120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Understanding what resilience is.</a:t>
            </a: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Resilience in a Physical Activity and sport.</a:t>
            </a: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Your resilience and the resilience of your future participants</a:t>
            </a: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Make a plan of what you want to do back at school – set some goals.</a:t>
            </a: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Reframing failure - Look at plan and discuss potential barriers and what resilience you may need to help you to overcome these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Resilience</a:t>
            </a:r>
            <a:r>
              <a:rPr lang="en-GB" sz="1800"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 helps us to develop a positive approach to situations and supports better problem-solving and helps us to maintain motivation. This activity also helps us to get active.</a:t>
            </a:r>
            <a:endParaRPr lang="en-GB" dirty="0"/>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Resilience Activity: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The Athlete Role Model (ARM) will lead a team challenge:</a:t>
            </a:r>
          </a:p>
          <a:p>
            <a:r>
              <a:rPr lang="en-GB" sz="1800" dirty="0">
                <a:effectLst/>
                <a:latin typeface="Calibri" panose="020F0502020204030204" pitchFamily="34" charset="0"/>
                <a:cs typeface="Times New Roman" panose="02020603050405020304" pitchFamily="18" charset="0"/>
              </a:rPr>
              <a:t>Suggestion - </a:t>
            </a:r>
            <a:r>
              <a:rPr lang="en-US" sz="1800" dirty="0">
                <a:effectLst/>
                <a:latin typeface="Calibri" panose="020F0502020204030204" pitchFamily="34" charset="0"/>
                <a:cs typeface="Times New Roman" panose="02020603050405020304" pitchFamily="18" charset="0"/>
              </a:rPr>
              <a:t>Sally Up – Sally Down (Resilience Challenge as a Group) – </a:t>
            </a:r>
          </a:p>
          <a:p>
            <a:endParaRPr lang="en-US" sz="1800" dirty="0">
              <a:effectLst/>
              <a:latin typeface="Calibri" panose="020F0502020204030204" pitchFamily="34" charset="0"/>
              <a:cs typeface="Times New Roman" panose="02020603050405020304" pitchFamily="18" charset="0"/>
            </a:endParaRPr>
          </a:p>
          <a:p>
            <a:r>
              <a:rPr lang="en-US" sz="1800" dirty="0">
                <a:effectLst/>
                <a:latin typeface="Calibri" panose="020F0502020204030204" pitchFamily="34" charset="0"/>
                <a:cs typeface="Times New Roman" panose="02020603050405020304" pitchFamily="18" charset="0"/>
              </a:rPr>
              <a:t>Group challenge: Using this video - https://www.youtube.com/watch?v=koMp3ei4xJw</a:t>
            </a:r>
          </a:p>
          <a:p>
            <a:r>
              <a:rPr lang="en-US" sz="1800" dirty="0">
                <a:effectLst/>
                <a:latin typeface="Calibri" panose="020F0502020204030204" pitchFamily="34" charset="0"/>
                <a:cs typeface="Times New Roman" panose="02020603050405020304" pitchFamily="18" charset="0"/>
              </a:rPr>
              <a:t>Every time it says Sally UP participants will choose their challenge below:</a:t>
            </a:r>
          </a:p>
          <a:p>
            <a:r>
              <a:rPr lang="en-US" sz="1800" dirty="0">
                <a:effectLst/>
                <a:latin typeface="Calibri" panose="020F0502020204030204" pitchFamily="34" charset="0"/>
                <a:cs typeface="Times New Roman" panose="02020603050405020304" pitchFamily="18" charset="0"/>
              </a:rPr>
              <a:t>-	To raise themselves up on their arms or they can do bicep curls/arm raises with or without a weight (can be something weighted like their water bottle if needed). </a:t>
            </a:r>
          </a:p>
          <a:p>
            <a:r>
              <a:rPr lang="en-US" sz="1800" dirty="0">
                <a:effectLst/>
                <a:latin typeface="Calibri" panose="020F0502020204030204" pitchFamily="34" charset="0"/>
                <a:cs typeface="Times New Roman" panose="02020603050405020304" pitchFamily="18" charset="0"/>
              </a:rPr>
              <a:t>-	Or you can choose to do squats or push ups or burpees.</a:t>
            </a:r>
          </a:p>
          <a:p>
            <a:r>
              <a:rPr lang="en-US" sz="1800" dirty="0">
                <a:effectLst/>
                <a:latin typeface="Calibri" panose="020F0502020204030204" pitchFamily="34" charset="0"/>
                <a:cs typeface="Times New Roman" panose="02020603050405020304" pitchFamily="18" charset="0"/>
              </a:rPr>
              <a:t>We perform 30 reps in the challenge because the song says “bring sally up” 30 times – working on our resilience to keep going even when it gets harder to hold arms up/keep doing the exercise.</a:t>
            </a:r>
          </a:p>
          <a:p>
            <a:r>
              <a:rPr lang="en-US" sz="1800" dirty="0">
                <a:effectLst/>
                <a:latin typeface="Calibri" panose="020F0502020204030204" pitchFamily="34" charset="0"/>
                <a:cs typeface="Times New Roman" panose="02020603050405020304" pitchFamily="18" charset="0"/>
              </a:rPr>
              <a:t>AM to ask some questions at end – where did that challenge get hard (easy for 1st minute then after 1 minute it gets harder and harder) – who thought of giving up but kept on going? This shows our resilience.</a:t>
            </a:r>
          </a:p>
          <a:p>
            <a:endParaRPr lang="en-GB" dirty="0"/>
          </a:p>
          <a:p>
            <a:r>
              <a:rPr lang="en-GB" sz="1800" b="1"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What barriers may we come up against that need us to be resilient?</a:t>
            </a:r>
            <a:endParaRPr lang="en-GB" sz="1800" dirty="0">
              <a:solidFill>
                <a:srgbClr val="000000"/>
              </a:solidFill>
              <a:effectLst/>
              <a:uFill>
                <a:solidFill>
                  <a:srgbClr val="000000"/>
                </a:solidFill>
              </a:uFill>
              <a:latin typeface="Cambria" panose="02040503050406030204" pitchFamily="18" charset="0"/>
              <a:ea typeface="Cambria" panose="02040503050406030204" pitchFamily="18" charset="0"/>
              <a:cs typeface="Cambria" panose="02040503050406030204" pitchFamily="18" charset="0"/>
            </a:endParaRPr>
          </a:p>
          <a:p>
            <a:r>
              <a:rPr lang="en-GB" sz="1800"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People quitting. Facilities or equipment not being available. People mocking. No one showing up. Someone not enjoying themselves. Someone getting injured etc. </a:t>
            </a:r>
            <a:endParaRPr lang="en-GB" sz="1800" dirty="0">
              <a:solidFill>
                <a:srgbClr val="000000"/>
              </a:solidFill>
              <a:effectLst/>
              <a:uFill>
                <a:solidFill>
                  <a:srgbClr val="000000"/>
                </a:solidFill>
              </a:uFill>
              <a:latin typeface="Cambria" panose="02040503050406030204" pitchFamily="18" charset="0"/>
              <a:ea typeface="Cambria" panose="02040503050406030204" pitchFamily="18" charset="0"/>
              <a:cs typeface="Cambria" panose="02040503050406030204" pitchFamily="18" charset="0"/>
            </a:endParaRPr>
          </a:p>
          <a:p>
            <a:r>
              <a:rPr lang="en-GB" sz="1800" b="1"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Why is it useful for us to understand the resilience of our participants?</a:t>
            </a:r>
            <a:r>
              <a:rPr lang="en-GB" sz="1800" dirty="0">
                <a:solidFill>
                  <a:srgbClr val="000000"/>
                </a:solidFill>
                <a:effectLst/>
                <a:uFill>
                  <a:solidFill>
                    <a:srgbClr val="000000"/>
                  </a:solidFill>
                </a:uFill>
                <a:latin typeface="Arial" panose="020B0604020202020204" pitchFamily="34" charset="0"/>
                <a:ea typeface="Times New Roman" panose="02020603050405020304" pitchFamily="18" charset="0"/>
                <a:cs typeface="Cambria" panose="02040503050406030204" pitchFamily="18" charset="0"/>
              </a:rPr>
              <a:t> – if they have low resilience, we can help them build this life skill through targeted activities.</a:t>
            </a:r>
            <a:endParaRPr lang="en-GB" sz="1800" dirty="0">
              <a:solidFill>
                <a:srgbClr val="000000"/>
              </a:solidFill>
              <a:effectLst/>
              <a:uFill>
                <a:solidFill>
                  <a:srgbClr val="000000"/>
                </a:solidFill>
              </a:uFill>
              <a:latin typeface="Cambria" panose="02040503050406030204" pitchFamily="18" charset="0"/>
              <a:ea typeface="Cambria" panose="02040503050406030204" pitchFamily="18" charset="0"/>
              <a:cs typeface="Cambria" panose="02040503050406030204" pitchFamily="18" charset="0"/>
            </a:endParaRPr>
          </a:p>
          <a:p>
            <a:endParaRPr lang="en-GB" dirty="0"/>
          </a:p>
        </p:txBody>
      </p:sp>
      <p:sp>
        <p:nvSpPr>
          <p:cNvPr id="4" name="Slide Number Placeholder 3"/>
          <p:cNvSpPr>
            <a:spLocks noGrp="1"/>
          </p:cNvSpPr>
          <p:nvPr>
            <p:ph type="sldNum" sz="quarter" idx="5"/>
          </p:nvPr>
        </p:nvSpPr>
        <p:spPr/>
        <p:txBody>
          <a:bodyPr/>
          <a:lstStyle/>
          <a:p>
            <a:fld id="{43E8D7CB-CB68-4055-B7B7-58D9B89B0078}" type="slidenum">
              <a:rPr lang="en-GB" smtClean="0"/>
              <a:t>28</a:t>
            </a:fld>
            <a:endParaRPr lang="en-GB"/>
          </a:p>
        </p:txBody>
      </p:sp>
    </p:spTree>
    <p:extLst>
      <p:ext uri="{BB962C8B-B14F-4D97-AF65-F5344CB8AC3E}">
        <p14:creationId xmlns:p14="http://schemas.microsoft.com/office/powerpoint/2010/main" val="2499918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200" b="1" cap="all"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Learning Outcomes of this session:</a:t>
            </a:r>
            <a:endParaRPr lang="en-GB" sz="120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Use our empathy skills to help understand our peers</a:t>
            </a: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See why this is important for building positive relationships.</a:t>
            </a:r>
            <a:endParaRPr lang="en-GB"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Learn how to connect and communicate better to understand other people’s perspectives and build our activity delivery from this.</a:t>
            </a:r>
            <a:endParaRPr lang="en-GB"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342900" lvl="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Explore how to create an environment that allows people to feel comfortable to participate. </a:t>
            </a:r>
          </a:p>
          <a:p>
            <a:pPr marL="342900" indent="-342900">
              <a:lnSpc>
                <a:spcPct val="150000"/>
              </a:lnSpc>
              <a:buFont typeface="Symbol" panose="05050102010706020507" pitchFamily="18" charset="2"/>
              <a:buChar char=""/>
            </a:pPr>
            <a:r>
              <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Reflect on how we can use what we’ve learnt after this event.</a:t>
            </a:r>
          </a:p>
          <a:p>
            <a:pPr marL="342900" indent="-342900">
              <a:lnSpc>
                <a:spcPct val="150000"/>
              </a:lnSpc>
              <a:buFont typeface="Symbol" panose="05050102010706020507" pitchFamily="18" charset="2"/>
              <a:buChar char=""/>
            </a:pPr>
            <a:endParaRPr lang="en-US"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Empathy Activity: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Start with simple ‘either or’ questions – move to the side you agree with most and discuss with the people you meet there.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Eg</a:t>
            </a:r>
            <a:r>
              <a:rPr lang="en-GB" sz="1800" dirty="0">
                <a:effectLst/>
                <a:latin typeface="Calibri" panose="020F0502020204030204" pitchFamily="34" charset="0"/>
                <a:ea typeface="Calibri" panose="020F0502020204030204" pitchFamily="34" charset="0"/>
                <a:cs typeface="Times New Roman" panose="02020603050405020304" pitchFamily="18" charset="0"/>
              </a:rPr>
              <a:t> ‘cats or dogs’, ‘cheese or chocolate’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Introduce some statements about physical activity and sport ‘Team or individual’ ‘indoors or outdoors’ ‘compete or co-operate’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Introduce some more subjective statements that require the young leaders to articulate their thoughts to another person. Ask if anyone is able to share their opinion with the whole group.</a:t>
            </a:r>
          </a:p>
          <a:p>
            <a:pPr marL="0" indent="0">
              <a:lnSpc>
                <a:spcPct val="150000"/>
              </a:lnSpc>
              <a:buFont typeface="Symbol" panose="05050102010706020507" pitchFamily="18" charset="2"/>
              <a:buNone/>
            </a:pPr>
            <a:r>
              <a:rPr lang="en-GB" sz="1200" b="1"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Show this video:</a:t>
            </a:r>
          </a:p>
          <a:p>
            <a:pPr marL="0" indent="0">
              <a:lnSpc>
                <a:spcPct val="150000"/>
              </a:lnSpc>
              <a:buFont typeface="Symbol" panose="05050102010706020507" pitchFamily="18" charset="2"/>
              <a:buNone/>
            </a:pPr>
            <a:r>
              <a:rPr lang="en-GB" sz="1200" b="1"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rPr>
              <a:t>5 Extra Years - https://www.youtube.com/watch?v=BmOlzRQTabA</a:t>
            </a:r>
          </a:p>
          <a:p>
            <a:pPr marL="0" indent="0">
              <a:lnSpc>
                <a:spcPct val="150000"/>
              </a:lnSpc>
              <a:buFont typeface="Symbol" panose="05050102010706020507" pitchFamily="18" charset="2"/>
              <a:buNone/>
            </a:pPr>
            <a:r>
              <a:rPr lang="en-US" b="0" i="0" dirty="0">
                <a:solidFill>
                  <a:srgbClr val="030303"/>
                </a:solidFill>
                <a:effectLst/>
                <a:latin typeface="Roboto" panose="02000000000000000000" pitchFamily="2" charset="0"/>
              </a:rPr>
              <a:t>Today's kids are the first generation with a shorter life expectancy than their parents. What would you do with five more years? </a:t>
            </a:r>
            <a:endPar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pPr marL="0" indent="0">
              <a:lnSpc>
                <a:spcPct val="150000"/>
              </a:lnSpc>
              <a:buFont typeface="Symbol" panose="05050102010706020507" pitchFamily="18" charset="2"/>
              <a:buNone/>
            </a:pP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Discuss how does that video make the young people feel? </a:t>
            </a:r>
          </a:p>
          <a:p>
            <a:pPr marL="0" indent="0">
              <a:lnSpc>
                <a:spcPct val="150000"/>
              </a:lnSpc>
              <a:buFont typeface="Symbol" panose="05050102010706020507" pitchFamily="18" charset="2"/>
              <a:buNone/>
            </a:pP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Why do they think they feel that way?</a:t>
            </a:r>
          </a:p>
          <a:p>
            <a:pPr marL="0" indent="0">
              <a:lnSpc>
                <a:spcPct val="150000"/>
              </a:lnSpc>
              <a:buFont typeface="Symbol" panose="05050102010706020507" pitchFamily="18" charset="2"/>
              <a:buNone/>
            </a:pP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Why is it important to provide all young people an opportunity to be active?</a:t>
            </a:r>
          </a:p>
          <a:p>
            <a:pPr marL="0" indent="0">
              <a:lnSpc>
                <a:spcPct val="150000"/>
              </a:lnSpc>
              <a:buFont typeface="Symbol" panose="05050102010706020507" pitchFamily="18" charset="2"/>
              <a:buNone/>
            </a:pP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Physical Activity doesn’t </a:t>
            </a:r>
            <a:r>
              <a:rPr lang="en-GB" sz="1200" b="0" i="0" dirty="0" err="1">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jiust</a:t>
            </a: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 have to be sport – what other ways can you be active? </a:t>
            </a:r>
          </a:p>
          <a:p>
            <a:pPr marL="0" indent="0">
              <a:lnSpc>
                <a:spcPct val="150000"/>
              </a:lnSpc>
              <a:buFont typeface="Symbol" panose="05050102010706020507" pitchFamily="18" charset="2"/>
              <a:buNone/>
            </a:pPr>
            <a:r>
              <a:rPr lang="en-GB" sz="1200" b="0" i="0" dirty="0">
                <a:solidFill>
                  <a:srgbClr val="000000"/>
                </a:solidFill>
                <a:effectLst/>
                <a:uFill>
                  <a:solidFill>
                    <a:srgbClr val="000000"/>
                  </a:solidFill>
                </a:uFill>
                <a:latin typeface="Arial" panose="020B0604020202020204" pitchFamily="34" charset="0"/>
                <a:ea typeface="Cambria" panose="02040503050406030204" pitchFamily="18" charset="0"/>
                <a:cs typeface="Arial" panose="020B0604020202020204" pitchFamily="34" charset="0"/>
              </a:rPr>
              <a:t>How do they feel when other children do not like sport or PE? How can they help by understanding why some people do not enjoy it?</a:t>
            </a:r>
            <a:endParaRPr lang="en-GB" sz="1200" dirty="0">
              <a:solidFill>
                <a:srgbClr val="000000"/>
              </a:solidFill>
              <a:uFill>
                <a:solidFill>
                  <a:srgbClr val="000000"/>
                </a:solidFill>
              </a:uFill>
              <a:latin typeface="Arial" panose="020B0604020202020204" pitchFamily="34" charset="0"/>
              <a:ea typeface="Cambria" panose="02040503050406030204" pitchFamily="18"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3E8D7CB-CB68-4055-B7B7-58D9B89B0078}" type="slidenum">
              <a:rPr lang="en-GB" smtClean="0"/>
              <a:t>29</a:t>
            </a:fld>
            <a:endParaRPr lang="en-GB"/>
          </a:p>
        </p:txBody>
      </p:sp>
    </p:spTree>
    <p:extLst>
      <p:ext uri="{BB962C8B-B14F-4D97-AF65-F5344CB8AC3E}">
        <p14:creationId xmlns:p14="http://schemas.microsoft.com/office/powerpoint/2010/main" val="249991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Outline the outcomes - </a:t>
            </a:r>
            <a:r>
              <a:rPr lang="en-GB" sz="1200" baseline="0" dirty="0"/>
              <a:t>th</a:t>
            </a:r>
            <a:r>
              <a:rPr lang="en-GB" sz="1200" dirty="0"/>
              <a:t>ere are 3 main outcomes to the </a:t>
            </a:r>
            <a:r>
              <a:rPr lang="en-GB" sz="1200" dirty="0" err="1"/>
              <a:t>SiS</a:t>
            </a:r>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3</a:t>
            </a:fld>
            <a:endParaRPr lang="en-GB"/>
          </a:p>
        </p:txBody>
      </p:sp>
    </p:spTree>
    <p:extLst>
      <p:ext uri="{BB962C8B-B14F-4D97-AF65-F5344CB8AC3E}">
        <p14:creationId xmlns:p14="http://schemas.microsoft.com/office/powerpoint/2010/main" val="17762262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sz="1200" dirty="0">
                <a:solidFill>
                  <a:schemeClr val="bg1"/>
                </a:solidFill>
                <a:latin typeface="Arial Black" panose="020B0A04020102020204" pitchFamily="34" charset="0"/>
              </a:rPr>
              <a:t>Reiterate and conclude CARE</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dirty="0">
              <a:solidFill>
                <a:schemeClr val="bg1"/>
              </a:solidFill>
              <a:latin typeface="Arial Black" panose="020B0A0402010202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GB" dirty="0"/>
          </a:p>
          <a:p>
            <a:pPr>
              <a:spcBef>
                <a:spcPct val="0"/>
              </a:spcBef>
            </a:pP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30</a:t>
            </a:fld>
            <a:endParaRPr lang="en-GB">
              <a:latin typeface="Arial" pitchFamily="34" charset="0"/>
              <a:ea typeface="MS PGothic" pitchFamily="34" charset="-128"/>
            </a:endParaRPr>
          </a:p>
        </p:txBody>
      </p:sp>
    </p:spTree>
    <p:extLst>
      <p:ext uri="{BB962C8B-B14F-4D97-AF65-F5344CB8AC3E}">
        <p14:creationId xmlns:p14="http://schemas.microsoft.com/office/powerpoint/2010/main" val="2877050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rPr>
              <a:t>Conclude with some reference to their role as an inclusive leader post training and what’s expected of them. Guide them to where to next on this journey (clear pathway of what next activity is back at school and how they are connected).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43E8D7CB-CB68-4055-B7B7-58D9B89B0078}" type="slidenum">
              <a:rPr lang="en-GB" smtClean="0"/>
              <a:t>31</a:t>
            </a:fld>
            <a:endParaRPr lang="en-GB"/>
          </a:p>
        </p:txBody>
      </p:sp>
    </p:spTree>
    <p:extLst>
      <p:ext uri="{BB962C8B-B14F-4D97-AF65-F5344CB8AC3E}">
        <p14:creationId xmlns:p14="http://schemas.microsoft.com/office/powerpoint/2010/main" val="3237825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Look at Workbook for under </a:t>
            </a:r>
            <a:r>
              <a:rPr lang="en-GB" sz="1200" b="1" kern="1200" dirty="0">
                <a:solidFill>
                  <a:schemeClr val="tx1"/>
                </a:solidFill>
                <a:effectLst/>
                <a:latin typeface="+mn-lt"/>
                <a:ea typeface="+mn-ea"/>
                <a:cs typeface="+mn-cs"/>
              </a:rPr>
              <a:t>Reflections on Your Day</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32</a:t>
            </a:fld>
            <a:endParaRPr lang="en-GB"/>
          </a:p>
        </p:txBody>
      </p:sp>
    </p:spTree>
    <p:extLst>
      <p:ext uri="{BB962C8B-B14F-4D97-AF65-F5344CB8AC3E}">
        <p14:creationId xmlns:p14="http://schemas.microsoft.com/office/powerpoint/2010/main" val="14768003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171450" indent="-171450">
              <a:spcBef>
                <a:spcPct val="0"/>
              </a:spcBef>
              <a:buFont typeface="Arial" panose="020B0604020202020204" pitchFamily="34" charset="0"/>
              <a:buChar char="•"/>
            </a:pPr>
            <a:r>
              <a:rPr lang="en-GB" b="0" dirty="0"/>
              <a:t>Have participants buddy up with someone from their newly formed group.  </a:t>
            </a:r>
          </a:p>
          <a:p>
            <a:pPr marL="171450" indent="-171450">
              <a:spcBef>
                <a:spcPct val="0"/>
              </a:spcBef>
              <a:buFont typeface="Arial" panose="020B0604020202020204" pitchFamily="34" charset="0"/>
              <a:buChar char="•"/>
            </a:pPr>
            <a:r>
              <a:rPr lang="en-GB" b="0" dirty="0"/>
              <a:t>You can use your workbook to write or draw your answers after the session to help you reflect and remember. </a:t>
            </a:r>
          </a:p>
          <a:p>
            <a:pPr marL="171450" indent="-171450">
              <a:spcBef>
                <a:spcPct val="0"/>
              </a:spcBef>
              <a:buFont typeface="Arial" panose="020B0604020202020204" pitchFamily="34" charset="0"/>
              <a:buChar char="•"/>
            </a:pPr>
            <a:r>
              <a:rPr lang="en-GB" b="0" dirty="0"/>
              <a:t>Choose a card or cards which demonstrate how they feel about today; discuss with each other as they might feel completely different to each other but that’s ok.  They are learning to become more aware of peoples’ feelings.</a:t>
            </a:r>
          </a:p>
          <a:p>
            <a:pPr marL="171450" indent="-171450">
              <a:spcBef>
                <a:spcPct val="0"/>
              </a:spcBef>
              <a:buFont typeface="Arial" panose="020B0604020202020204" pitchFamily="34" charset="0"/>
              <a:buChar char="•"/>
            </a:pPr>
            <a:r>
              <a:rPr lang="en-GB" b="0" dirty="0"/>
              <a:t>Have them repeat the process but think about how they now feel at the end of the day; have their emotions changed – do they feel more positive, inspired, challenged, confident? </a:t>
            </a:r>
          </a:p>
          <a:p>
            <a:pPr marL="171450" indent="-171450">
              <a:spcBef>
                <a:spcPct val="0"/>
              </a:spcBef>
              <a:buFont typeface="Arial" panose="020B0604020202020204" pitchFamily="34" charset="0"/>
              <a:buChar char="•"/>
            </a:pPr>
            <a:r>
              <a:rPr lang="en-GB" b="0" dirty="0"/>
              <a:t>If they still feel the same way as they did in the morning – what are they going to do to change this?  Who can help/support them to become more confident etc</a:t>
            </a:r>
          </a:p>
          <a:p>
            <a:pPr>
              <a:spcBef>
                <a:spcPct val="0"/>
              </a:spcBef>
            </a:pPr>
            <a:endParaRPr lang="en-GB" dirty="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866F37-B1D9-4991-9A6E-BB72C70D4AB5}" type="slidenum">
              <a:rPr lang="en-GB">
                <a:latin typeface="Arial" pitchFamily="34" charset="0"/>
                <a:ea typeface="MS PGothic" pitchFamily="34" charset="-128"/>
              </a:rPr>
              <a:pPr fontAlgn="base">
                <a:spcBef>
                  <a:spcPct val="0"/>
                </a:spcBef>
                <a:spcAft>
                  <a:spcPct val="0"/>
                </a:spcAft>
              </a:pPr>
              <a:t>33</a:t>
            </a:fld>
            <a:endParaRPr lang="en-GB">
              <a:latin typeface="Arial" pitchFamily="34" charset="0"/>
              <a:ea typeface="MS PGothic" pitchFamily="34" charset="-128"/>
            </a:endParaRPr>
          </a:p>
        </p:txBody>
      </p:sp>
    </p:spTree>
    <p:extLst>
      <p:ext uri="{BB962C8B-B14F-4D97-AF65-F5344CB8AC3E}">
        <p14:creationId xmlns:p14="http://schemas.microsoft.com/office/powerpoint/2010/main" val="32451393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34</a:t>
            </a:fld>
            <a:endParaRPr lang="en-GB">
              <a:latin typeface="Arial" pitchFamily="34" charset="0"/>
              <a:ea typeface="MS PGothic" pitchFamily="34" charset="-128"/>
            </a:endParaRPr>
          </a:p>
        </p:txBody>
      </p:sp>
    </p:spTree>
    <p:extLst>
      <p:ext uri="{BB962C8B-B14F-4D97-AF65-F5344CB8AC3E}">
        <p14:creationId xmlns:p14="http://schemas.microsoft.com/office/powerpoint/2010/main" val="9656574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b="0" dirty="0"/>
              <a:t>Final messages</a:t>
            </a:r>
          </a:p>
          <a:p>
            <a:pPr>
              <a:spcBef>
                <a:spcPct val="0"/>
              </a:spcBef>
            </a:pPr>
            <a:endParaRPr lang="en-GB" b="0" dirty="0"/>
          </a:p>
          <a:p>
            <a:pPr marL="0" marR="0" lvl="0" indent="0" algn="l" defTabSz="914400" rtl="0" eaLnBrk="1" fontAlgn="auto" latinLnBrk="0" hangingPunct="1">
              <a:lnSpc>
                <a:spcPct val="100000"/>
              </a:lnSpc>
              <a:spcBef>
                <a:spcPct val="0"/>
              </a:spcBef>
              <a:spcAft>
                <a:spcPts val="0"/>
              </a:spcAft>
              <a:buClrTx/>
              <a:buSzTx/>
              <a:buFontTx/>
              <a:buNone/>
              <a:tabLst/>
              <a:defRPr/>
            </a:pPr>
            <a:r>
              <a:rPr lang="en-GB" sz="1200" b="0" i="0" dirty="0">
                <a:effectLst/>
                <a:latin typeface="+mn-lt"/>
                <a:ea typeface="+mn-ea"/>
                <a:cs typeface="+mn-cs"/>
                <a:sym typeface="Calibri"/>
              </a:rPr>
              <a:t>You Can play this BE THE CHANGE VIDEO</a:t>
            </a:r>
            <a:endParaRPr lang="en-GB" b="0" dirty="0"/>
          </a:p>
          <a:p>
            <a:r>
              <a:rPr lang="en-GB" dirty="0">
                <a:hlinkClick r:id="rId3"/>
              </a:rPr>
              <a:t>https://www.youtube.com/watch?v=Mpqxa00vPAc</a:t>
            </a:r>
            <a:endParaRPr lang="en-GB" dirty="0"/>
          </a:p>
          <a:p>
            <a:pPr>
              <a:spcBef>
                <a:spcPct val="0"/>
              </a:spcBef>
            </a:pPr>
            <a:endParaRPr lang="en-GB" b="0" dirty="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4976C0-D00E-4A2B-ABCB-B08EF99FBACD}" type="slidenum">
              <a:rPr lang="en-GB">
                <a:latin typeface="Arial" pitchFamily="34" charset="0"/>
                <a:ea typeface="MS PGothic" pitchFamily="34" charset="-128"/>
              </a:rPr>
              <a:pPr fontAlgn="base">
                <a:spcBef>
                  <a:spcPct val="0"/>
                </a:spcBef>
                <a:spcAft>
                  <a:spcPct val="0"/>
                </a:spcAft>
              </a:pPr>
              <a:t>35</a:t>
            </a:fld>
            <a:endParaRPr lang="en-GB">
              <a:latin typeface="Arial" pitchFamily="34" charset="0"/>
              <a:ea typeface="MS PGothic" pitchFamily="34" charset="-128"/>
            </a:endParaRPr>
          </a:p>
        </p:txBody>
      </p:sp>
    </p:spTree>
    <p:extLst>
      <p:ext uri="{BB962C8B-B14F-4D97-AF65-F5344CB8AC3E}">
        <p14:creationId xmlns:p14="http://schemas.microsoft.com/office/powerpoint/2010/main" val="84332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Overview of the day and timings</a:t>
            </a:r>
          </a:p>
          <a:p>
            <a:pPr>
              <a:spcBef>
                <a:spcPct val="0"/>
              </a:spcBef>
            </a:pPr>
            <a:r>
              <a:rPr lang="en-GB" dirty="0"/>
              <a:t>Inclusion lead to support with logistics</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4</a:t>
            </a:fld>
            <a:endParaRPr lang="en-GB"/>
          </a:p>
        </p:txBody>
      </p:sp>
    </p:spTree>
    <p:extLst>
      <p:ext uri="{BB962C8B-B14F-4D97-AF65-F5344CB8AC3E}">
        <p14:creationId xmlns:p14="http://schemas.microsoft.com/office/powerpoint/2010/main" val="26725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Introduce the workbook here: </a:t>
            </a:r>
            <a:r>
              <a:rPr lang="en-GB" b="0" dirty="0"/>
              <a:t>Set up a </a:t>
            </a:r>
            <a:r>
              <a:rPr lang="en-GB" sz="1200" kern="1200" dirty="0">
                <a:solidFill>
                  <a:schemeClr val="tx1"/>
                </a:solidFill>
                <a:effectLst/>
                <a:latin typeface="+mn-lt"/>
                <a:ea typeface="+mn-ea"/>
                <a:cs typeface="+mn-cs"/>
              </a:rPr>
              <a:t>buddy system with other pupils/leaders to help with this (rather that the teaching assistants TA’s doing all the supporting to YP with additional needs).</a:t>
            </a:r>
          </a:p>
          <a:p>
            <a:endParaRPr lang="en-GB" dirty="0"/>
          </a:p>
        </p:txBody>
      </p:sp>
      <p:sp>
        <p:nvSpPr>
          <p:cNvPr id="4" name="Slide Number Placeholder 3"/>
          <p:cNvSpPr>
            <a:spLocks noGrp="1"/>
          </p:cNvSpPr>
          <p:nvPr>
            <p:ph type="sldNum" sz="quarter" idx="5"/>
          </p:nvPr>
        </p:nvSpPr>
        <p:spPr/>
        <p:txBody>
          <a:bodyPr/>
          <a:lstStyle/>
          <a:p>
            <a:fld id="{4983BAF2-968F-4B27-AEFA-5E41A97D5A0F}" type="slidenum">
              <a:rPr lang="en-GB" smtClean="0"/>
              <a:t>5</a:t>
            </a:fld>
            <a:endParaRPr lang="en-GB"/>
          </a:p>
        </p:txBody>
      </p:sp>
    </p:spTree>
    <p:extLst>
      <p:ext uri="{BB962C8B-B14F-4D97-AF65-F5344CB8AC3E}">
        <p14:creationId xmlns:p14="http://schemas.microsoft.com/office/powerpoint/2010/main" val="2353880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err="1"/>
              <a:t>Chateez</a:t>
            </a:r>
            <a:r>
              <a:rPr lang="en-GB" b="1" dirty="0"/>
              <a:t> Ice Breaker -</a:t>
            </a:r>
            <a:r>
              <a:rPr lang="en-GB" dirty="0"/>
              <a:t>This Slide can be used if face to face OR virtual – or you can put </a:t>
            </a:r>
            <a:r>
              <a:rPr lang="en-GB" dirty="0" err="1"/>
              <a:t>Chateez</a:t>
            </a:r>
            <a:r>
              <a:rPr lang="en-GB" dirty="0"/>
              <a:t> Cards spaced out all over the walls or on the floor to get young people moving around. </a:t>
            </a:r>
          </a:p>
          <a:p>
            <a:endParaRPr lang="en-GB" b="1" dirty="0"/>
          </a:p>
          <a:p>
            <a:pPr marL="228600" indent="-228600">
              <a:buFont typeface="+mj-lt"/>
              <a:buAutoNum type="arabicPeriod"/>
            </a:pPr>
            <a:r>
              <a:rPr lang="en-GB" dirty="0"/>
              <a:t>Ask everyone to pick or draw the emoji that best</a:t>
            </a:r>
            <a:r>
              <a:rPr lang="en-GB" baseline="0" dirty="0"/>
              <a:t> represents how they feel that day – tell them that they can interpret them how they wish.</a:t>
            </a:r>
          </a:p>
          <a:p>
            <a:pPr marL="228600" indent="-228600">
              <a:buFont typeface="+mj-lt"/>
              <a:buAutoNum type="arabicPeriod"/>
            </a:pPr>
            <a:r>
              <a:rPr lang="en-GB" baseline="0" dirty="0"/>
              <a:t>Have a brief conversation with person beside you – briefly sharing why they picked that emoji – get them to say their name here too.</a:t>
            </a:r>
          </a:p>
          <a:p>
            <a:pPr marL="228600" indent="-228600">
              <a:buFont typeface="+mj-lt"/>
              <a:buAutoNum type="arabicPeriod"/>
            </a:pPr>
            <a:r>
              <a:rPr lang="en-GB" baseline="0" dirty="0"/>
              <a:t>Next ask them to pick or draw the emoji that best represents how they feel about being a leader?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dirty="0"/>
              <a:t>Discuss in pairs w</a:t>
            </a:r>
            <a:r>
              <a:rPr lang="en-GB" baseline="0" dirty="0"/>
              <a:t>hy have they chosen that emoji or drawing? S</a:t>
            </a:r>
            <a:r>
              <a:rPr lang="en-GB" b="0" dirty="0"/>
              <a:t>ee that people might feel completely different to each other and that’s ok.  They are learning to become more aware of peoples’ feelings.</a:t>
            </a:r>
          </a:p>
          <a:p>
            <a:pPr marL="228600" indent="-228600">
              <a:buFont typeface="+mj-lt"/>
              <a:buAutoNum type="arabicPeriod"/>
            </a:pPr>
            <a:endParaRPr lang="en-GB" baseline="0" dirty="0"/>
          </a:p>
          <a:p>
            <a:pPr marL="0" indent="0">
              <a:buFont typeface="+mj-lt"/>
              <a:buNone/>
            </a:pPr>
            <a:r>
              <a:rPr lang="en-GB" baseline="0" dirty="0"/>
              <a:t>(This task creates an open and sharing atmosphere and is fun – it also shows you were people stand in terms of their views and knowledge of  leadership and perhaps even their expectations for the training). </a:t>
            </a:r>
            <a:endParaRPr lang="en-GB" altLang="en-US" dirty="0"/>
          </a:p>
        </p:txBody>
      </p:sp>
      <p:sp>
        <p:nvSpPr>
          <p:cNvPr id="4" name="Slide Number Placeholder 3"/>
          <p:cNvSpPr>
            <a:spLocks noGrp="1"/>
          </p:cNvSpPr>
          <p:nvPr>
            <p:ph type="sldNum" sz="quarter" idx="5"/>
          </p:nvPr>
        </p:nvSpPr>
        <p:spPr/>
        <p:txBody>
          <a:bodyPr/>
          <a:lstStyle/>
          <a:p>
            <a:fld id="{43E8D7CB-CB68-4055-B7B7-58D9B89B0078}" type="slidenum">
              <a:rPr lang="en-GB" smtClean="0"/>
              <a:t>6</a:t>
            </a:fld>
            <a:endParaRPr lang="en-GB"/>
          </a:p>
        </p:txBody>
      </p:sp>
    </p:spTree>
    <p:extLst>
      <p:ext uri="{BB962C8B-B14F-4D97-AF65-F5344CB8AC3E}">
        <p14:creationId xmlns:p14="http://schemas.microsoft.com/office/powerpoint/2010/main" val="3867527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b="0" dirty="0"/>
              <a:t>Video to inspire and set scene for the day – </a:t>
            </a:r>
          </a:p>
          <a:p>
            <a:r>
              <a:rPr lang="en-US" sz="1200" b="1" dirty="0">
                <a:effectLst/>
                <a:latin typeface="+mn-lt"/>
                <a:ea typeface="+mn-ea"/>
                <a:cs typeface="+mn-cs"/>
                <a:sym typeface="Calibri"/>
              </a:rPr>
              <a:t>VIDEO – You Can’t Stop Sport </a:t>
            </a:r>
            <a:endParaRPr lang="en-GB" sz="1200" b="1" dirty="0">
              <a:effectLst/>
              <a:latin typeface="+mn-lt"/>
              <a:ea typeface="+mn-ea"/>
              <a:cs typeface="+mn-cs"/>
              <a:sym typeface="Calibri"/>
            </a:endParaRPr>
          </a:p>
          <a:p>
            <a:pPr marL="0" marR="0" lvl="0" indent="0" defTabSz="457200" eaLnBrk="1" fontAlgn="auto" latinLnBrk="0" hangingPunct="1">
              <a:lnSpc>
                <a:spcPct val="100000"/>
              </a:lnSpc>
              <a:spcBef>
                <a:spcPts val="0"/>
              </a:spcBef>
              <a:spcAft>
                <a:spcPts val="0"/>
              </a:spcAft>
              <a:buClrTx/>
              <a:buSzTx/>
              <a:buFontTx/>
              <a:buNone/>
              <a:tabLst/>
              <a:defRPr/>
            </a:pPr>
            <a:r>
              <a:rPr lang="en-GB" sz="1200" b="1" dirty="0">
                <a:effectLst/>
                <a:latin typeface="+mn-lt"/>
                <a:ea typeface="+mn-ea"/>
                <a:cs typeface="+mn-cs"/>
                <a:sym typeface="Calibri"/>
              </a:rPr>
              <a:t>https://www.youtube.com/watch?v=MIr6QtAvzZM</a:t>
            </a:r>
          </a:p>
          <a:p>
            <a:pPr marL="0" marR="0" lvl="0" indent="0" defTabSz="457200" eaLnBrk="1" fontAlgn="auto" latinLnBrk="0" hangingPunct="1">
              <a:lnSpc>
                <a:spcPct val="100000"/>
              </a:lnSpc>
              <a:spcBef>
                <a:spcPts val="0"/>
              </a:spcBef>
              <a:spcAft>
                <a:spcPts val="0"/>
              </a:spcAft>
              <a:buClrTx/>
              <a:buSzTx/>
              <a:buFontTx/>
              <a:buNone/>
              <a:tabLst/>
              <a:defRPr/>
            </a:pPr>
            <a:endParaRPr lang="en-GB" sz="1200" dirty="0">
              <a:effectLst/>
              <a:latin typeface="+mn-lt"/>
              <a:ea typeface="+mn-ea"/>
              <a:cs typeface="+mn-cs"/>
              <a:sym typeface="Calibri"/>
            </a:endParaRPr>
          </a:p>
          <a:p>
            <a:pPr>
              <a:spcBef>
                <a:spcPct val="0"/>
              </a:spcBef>
            </a:pPr>
            <a:r>
              <a:rPr lang="en-GB" b="0" dirty="0"/>
              <a:t>Guide young people towards these questions and reflections?</a:t>
            </a:r>
          </a:p>
          <a:p>
            <a:pPr>
              <a:spcBef>
                <a:spcPct val="0"/>
              </a:spcBef>
            </a:pPr>
            <a:r>
              <a:rPr lang="en-GB" b="0" dirty="0"/>
              <a:t>How does this video make you feel?</a:t>
            </a:r>
          </a:p>
          <a:p>
            <a:pPr>
              <a:spcBef>
                <a:spcPct val="0"/>
              </a:spcBef>
            </a:pPr>
            <a:r>
              <a:rPr lang="en-GB" sz="1200" kern="1200" dirty="0">
                <a:solidFill>
                  <a:schemeClr val="tx1"/>
                </a:solidFill>
                <a:effectLst/>
                <a:latin typeface="+mn-lt"/>
                <a:ea typeface="+mn-ea"/>
                <a:cs typeface="+mn-cs"/>
              </a:rPr>
              <a:t>Why do you think you feel that way?</a:t>
            </a:r>
            <a:endParaRPr lang="en-GB" b="0" dirty="0"/>
          </a:p>
          <a:p>
            <a:pPr marL="0" marR="0" lvl="0" indent="0" defTabSz="457200" eaLnBrk="1" fontAlgn="auto" latinLnBrk="0" hangingPunct="1">
              <a:lnSpc>
                <a:spcPct val="100000"/>
              </a:lnSpc>
              <a:spcBef>
                <a:spcPts val="0"/>
              </a:spcBef>
              <a:spcAft>
                <a:spcPts val="0"/>
              </a:spcAft>
              <a:buClrTx/>
              <a:buSzTx/>
              <a:buFontTx/>
              <a:buNone/>
              <a:tabLst/>
              <a:defRPr/>
            </a:pPr>
            <a:endParaRPr lang="en-GB" dirty="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866F37-B1D9-4991-9A6E-BB72C70D4AB5}" type="slidenum">
              <a:rPr lang="en-GB">
                <a:latin typeface="Arial" pitchFamily="34" charset="0"/>
                <a:ea typeface="MS PGothic" pitchFamily="34" charset="-128"/>
              </a:rPr>
              <a:pPr fontAlgn="base">
                <a:spcBef>
                  <a:spcPct val="0"/>
                </a:spcBef>
                <a:spcAft>
                  <a:spcPct val="0"/>
                </a:spcAft>
              </a:pPr>
              <a:t>7</a:t>
            </a:fld>
            <a:endParaRPr lang="en-GB">
              <a:latin typeface="Arial" pitchFamily="34" charset="0"/>
              <a:ea typeface="MS PGothic" pitchFamily="34" charset="-128"/>
            </a:endParaRPr>
          </a:p>
        </p:txBody>
      </p:sp>
    </p:spTree>
    <p:extLst>
      <p:ext uri="{BB962C8B-B14F-4D97-AF65-F5344CB8AC3E}">
        <p14:creationId xmlns:p14="http://schemas.microsoft.com/office/powerpoint/2010/main" val="2498158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0" marR="0" lvl="0" indent="0" defTabSz="457200" eaLnBrk="1" fontAlgn="auto" latinLnBrk="0" hangingPunct="1">
              <a:lnSpc>
                <a:spcPct val="100000"/>
              </a:lnSpc>
              <a:spcBef>
                <a:spcPts val="0"/>
              </a:spcBef>
              <a:spcAft>
                <a:spcPts val="0"/>
              </a:spcAft>
              <a:buClrTx/>
              <a:buSzTx/>
              <a:buFontTx/>
              <a:buNone/>
              <a:tabLst/>
              <a:defRPr/>
            </a:pPr>
            <a:r>
              <a:rPr lang="en-GB" sz="1200" dirty="0">
                <a:effectLst/>
                <a:latin typeface="+mn-lt"/>
                <a:ea typeface="+mn-ea"/>
                <a:cs typeface="+mn-cs"/>
                <a:sym typeface="Calibri"/>
              </a:rPr>
              <a:t>In </a:t>
            </a:r>
            <a:r>
              <a:rPr lang="en-GB" sz="1200" b="1" dirty="0">
                <a:effectLst/>
                <a:latin typeface="+mn-lt"/>
                <a:ea typeface="+mn-ea"/>
                <a:cs typeface="+mn-cs"/>
                <a:sym typeface="Calibri"/>
              </a:rPr>
              <a:t>workbooks -</a:t>
            </a:r>
            <a:r>
              <a:rPr lang="en-GB" sz="1200" dirty="0">
                <a:effectLst/>
                <a:latin typeface="+mn-lt"/>
                <a:ea typeface="+mn-ea"/>
                <a:cs typeface="+mn-cs"/>
                <a:sym typeface="Calibri"/>
              </a:rPr>
              <a:t> </a:t>
            </a:r>
          </a:p>
          <a:p>
            <a:pPr>
              <a:spcBef>
                <a:spcPct val="0"/>
              </a:spcBef>
            </a:pPr>
            <a:r>
              <a:rPr lang="en-GB" sz="1200" b="0" kern="1200" dirty="0">
                <a:solidFill>
                  <a:schemeClr val="tx1"/>
                </a:solidFill>
                <a:effectLst/>
                <a:latin typeface="+mn-lt"/>
                <a:ea typeface="+mn-ea"/>
                <a:cs typeface="+mn-cs"/>
              </a:rPr>
              <a:t>How does Sport make you feel?</a:t>
            </a:r>
            <a:endParaRPr lang="en-GB" b="0" dirty="0"/>
          </a:p>
          <a:p>
            <a:pPr marL="0" marR="0" lvl="0" indent="0" defTabSz="457200" eaLnBrk="1" fontAlgn="auto" latinLnBrk="0" hangingPunct="1">
              <a:lnSpc>
                <a:spcPct val="100000"/>
              </a:lnSpc>
              <a:spcBef>
                <a:spcPts val="0"/>
              </a:spcBef>
              <a:spcAft>
                <a:spcPts val="0"/>
              </a:spcAft>
              <a:buClrTx/>
              <a:buSzTx/>
              <a:buFontTx/>
              <a:buNone/>
              <a:tabLst/>
              <a:defRPr/>
            </a:pPr>
            <a:endParaRPr lang="en-GB" dirty="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866F37-B1D9-4991-9A6E-BB72C70D4AB5}" type="slidenum">
              <a:rPr lang="en-GB">
                <a:latin typeface="Arial" pitchFamily="34" charset="0"/>
                <a:ea typeface="MS PGothic" pitchFamily="34" charset="-128"/>
              </a:rPr>
              <a:pPr fontAlgn="base">
                <a:spcBef>
                  <a:spcPct val="0"/>
                </a:spcBef>
                <a:spcAft>
                  <a:spcPct val="0"/>
                </a:spcAft>
              </a:pPr>
              <a:t>8</a:t>
            </a:fld>
            <a:endParaRPr lang="en-GB">
              <a:latin typeface="Arial" pitchFamily="34" charset="0"/>
              <a:ea typeface="MS PGothic" pitchFamily="34" charset="-128"/>
            </a:endParaRPr>
          </a:p>
        </p:txBody>
      </p:sp>
    </p:spTree>
    <p:extLst>
      <p:ext uri="{BB962C8B-B14F-4D97-AF65-F5344CB8AC3E}">
        <p14:creationId xmlns:p14="http://schemas.microsoft.com/office/powerpoint/2010/main" val="3510417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sz="1200" b="1" i="1" kern="1200" dirty="0">
                <a:solidFill>
                  <a:schemeClr val="tx1"/>
                </a:solidFill>
                <a:effectLst/>
                <a:latin typeface="+mn-lt"/>
                <a:ea typeface="+mn-ea"/>
                <a:cs typeface="+mn-cs"/>
              </a:rPr>
              <a:t>Welcome and Introduction - Starting to understand Inclusion</a:t>
            </a:r>
          </a:p>
          <a:p>
            <a:r>
              <a:rPr lang="en-GB" sz="1200" b="1" kern="1200" dirty="0">
                <a:solidFill>
                  <a:schemeClr val="tx1"/>
                </a:solidFill>
                <a:effectLst/>
                <a:latin typeface="+mn-lt"/>
                <a:ea typeface="+mn-ea"/>
                <a:cs typeface="+mn-cs"/>
              </a:rPr>
              <a:t>Here is a fun activity to get the young people moving and getting them to reflect on what they think inclusion is? </a:t>
            </a:r>
          </a:p>
          <a:p>
            <a:pPr marL="228600" lvl="0" indent="-228600">
              <a:buFont typeface="+mj-lt"/>
              <a:buAutoNum type="arabicPeriod"/>
            </a:pPr>
            <a:r>
              <a:rPr lang="en-GB" sz="1200" kern="1200" dirty="0">
                <a:solidFill>
                  <a:schemeClr val="tx1"/>
                </a:solidFill>
                <a:effectLst/>
                <a:latin typeface="+mn-lt"/>
                <a:ea typeface="+mn-ea"/>
                <a:cs typeface="+mn-cs"/>
              </a:rPr>
              <a:t>Mark out a large area (4 corner cones).</a:t>
            </a:r>
          </a:p>
          <a:p>
            <a:pPr marL="228600" lvl="0" indent="-228600">
              <a:buFont typeface="+mj-lt"/>
              <a:buAutoNum type="arabicPeriod"/>
            </a:pPr>
            <a:r>
              <a:rPr lang="en-GB" sz="1200" kern="1200" dirty="0">
                <a:solidFill>
                  <a:schemeClr val="tx1"/>
                </a:solidFill>
                <a:effectLst/>
                <a:latin typeface="+mn-lt"/>
                <a:ea typeface="+mn-ea"/>
                <a:cs typeface="+mn-cs"/>
              </a:rPr>
              <a:t>Ask the group to move around the space, distance themselves from each other and weave in and out (remember that they can change direction). </a:t>
            </a:r>
          </a:p>
          <a:p>
            <a:pPr marL="228600" lvl="0" indent="-228600">
              <a:buFont typeface="+mj-lt"/>
              <a:buAutoNum type="arabicPeriod"/>
            </a:pPr>
            <a:r>
              <a:rPr lang="en-GB" sz="1200" kern="1200" dirty="0">
                <a:solidFill>
                  <a:schemeClr val="tx1"/>
                </a:solidFill>
                <a:effectLst/>
                <a:latin typeface="+mn-lt"/>
                <a:ea typeface="+mn-ea"/>
                <a:cs typeface="+mn-cs"/>
              </a:rPr>
              <a:t>Call out a number for the size group you would like them to get into; e.g. 2, 4, 10 (without touching each other). </a:t>
            </a:r>
          </a:p>
          <a:p>
            <a:pPr marL="228600" lvl="0" indent="-228600">
              <a:buFont typeface="+mj-lt"/>
              <a:buAutoNum type="arabicPeriod"/>
            </a:pPr>
            <a:r>
              <a:rPr lang="en-GB" sz="1200" kern="1200" dirty="0">
                <a:solidFill>
                  <a:schemeClr val="tx1"/>
                </a:solidFill>
                <a:effectLst/>
                <a:latin typeface="+mn-lt"/>
                <a:ea typeface="+mn-ea"/>
                <a:cs typeface="+mn-cs"/>
              </a:rPr>
              <a:t>In their groups each young person stands apart and introduces themselves. </a:t>
            </a:r>
          </a:p>
          <a:p>
            <a:pPr marL="228600" lvl="0" indent="-228600">
              <a:buFont typeface="+mj-lt"/>
              <a:buAutoNum type="arabicPeriod"/>
            </a:pPr>
            <a:r>
              <a:rPr lang="en-GB" sz="1200" kern="1200" dirty="0">
                <a:solidFill>
                  <a:schemeClr val="tx1"/>
                </a:solidFill>
                <a:effectLst/>
                <a:latin typeface="+mn-lt"/>
                <a:ea typeface="+mn-ea"/>
                <a:cs typeface="+mn-cs"/>
              </a:rPr>
              <a:t>Progress into moving faster and repeat exercise until young people have mixed and met new people.</a:t>
            </a:r>
          </a:p>
          <a:p>
            <a:pPr marL="228600" lvl="0" indent="-228600">
              <a:buFont typeface="+mj-lt"/>
              <a:buAutoNum type="arabicPeriod"/>
            </a:pPr>
            <a:r>
              <a:rPr lang="en-GB" sz="1200" kern="1200" dirty="0">
                <a:solidFill>
                  <a:schemeClr val="tx1"/>
                </a:solidFill>
                <a:effectLst/>
                <a:latin typeface="+mn-lt"/>
                <a:ea typeface="+mn-ea"/>
                <a:cs typeface="+mn-cs"/>
              </a:rPr>
              <a:t>Finally, when in groups of 4 task them to work together to create a statement/draw a picture (in their </a:t>
            </a:r>
            <a:r>
              <a:rPr lang="en-GB" sz="1200" b="1" kern="1200" dirty="0">
                <a:solidFill>
                  <a:schemeClr val="tx1"/>
                </a:solidFill>
                <a:effectLst/>
                <a:latin typeface="+mn-lt"/>
                <a:ea typeface="+mn-ea"/>
                <a:cs typeface="+mn-cs"/>
              </a:rPr>
              <a:t>workbooks</a:t>
            </a:r>
            <a:r>
              <a:rPr lang="en-GB" sz="1200" kern="1200" dirty="0">
                <a:solidFill>
                  <a:schemeClr val="tx1"/>
                </a:solidFill>
                <a:effectLst/>
                <a:latin typeface="+mn-lt"/>
                <a:ea typeface="+mn-ea"/>
                <a:cs typeface="+mn-cs"/>
              </a:rPr>
              <a:t>), which defines inclusion. </a:t>
            </a:r>
          </a:p>
          <a:p>
            <a:pPr marL="0" indent="0">
              <a:buFont typeface="+mj-lt"/>
              <a:buNone/>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meeting new people, communication, teamwork, respecting each other’s ideas/feelings.</a:t>
            </a:r>
          </a:p>
          <a:p>
            <a:pPr marL="0" marR="0" lvl="0" indent="0" defTabSz="457200" eaLnBrk="1" fontAlgn="auto" latinLnBrk="0" hangingPunct="1">
              <a:lnSpc>
                <a:spcPct val="100000"/>
              </a:lnSpc>
              <a:spcBef>
                <a:spcPts val="0"/>
              </a:spcBef>
              <a:spcAft>
                <a:spcPts val="0"/>
              </a:spcAft>
              <a:buClrTx/>
              <a:buSzTx/>
              <a:buFontTx/>
              <a:buNone/>
              <a:tabLst/>
              <a:defRPr/>
            </a:pPr>
            <a:endParaRPr lang="en-GB" sz="1200" dirty="0">
              <a:effectLst/>
              <a:latin typeface="+mn-lt"/>
              <a:ea typeface="+mn-ea"/>
              <a:cs typeface="+mn-cs"/>
              <a:sym typeface="Calibri"/>
            </a:endParaRPr>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866F37-B1D9-4991-9A6E-BB72C70D4AB5}" type="slidenum">
              <a:rPr lang="en-GB">
                <a:latin typeface="Arial" pitchFamily="34" charset="0"/>
                <a:ea typeface="MS PGothic" pitchFamily="34" charset="-128"/>
              </a:rPr>
              <a:pPr fontAlgn="base">
                <a:spcBef>
                  <a:spcPct val="0"/>
                </a:spcBef>
                <a:spcAft>
                  <a:spcPct val="0"/>
                </a:spcAft>
              </a:pPr>
              <a:t>9</a:t>
            </a:fld>
            <a:endParaRPr lang="en-GB">
              <a:latin typeface="Arial" pitchFamily="34" charset="0"/>
              <a:ea typeface="MS PGothic" pitchFamily="34" charset="-128"/>
            </a:endParaRPr>
          </a:p>
        </p:txBody>
      </p:sp>
    </p:spTree>
    <p:extLst>
      <p:ext uri="{BB962C8B-B14F-4D97-AF65-F5344CB8AC3E}">
        <p14:creationId xmlns:p14="http://schemas.microsoft.com/office/powerpoint/2010/main" val="1925791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6614A-C637-47B9-AD1B-6806641430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667BD62-C114-4EE5-9825-85D8004F44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4401DD-6A7B-4506-95A5-E6A7C3B3BC75}"/>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4FCF72C2-A7B4-4745-BBA8-B22FCC0FEC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3C2FC6-55FB-4B11-A886-6BD67E0701C1}"/>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1209021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C86FA-4589-41AC-B055-DF1C0F48192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0DD8E8-EEC3-416C-8CF9-44764F1EAA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4F3198-FCE3-4E62-A887-03045A01A4AB}"/>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24BB4366-19C4-4793-997A-DAB5360E59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26B682B-5410-44BC-B6C5-F2B7EA158329}"/>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2407434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547B03-B392-488C-8C17-CACE9CB5D7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04FB33-64EC-4723-AF93-671AB6EDAF4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0C228FE-997F-43D5-B56F-889BF892EB7E}"/>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C82788BC-6390-4D83-8AEE-950B2B319D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2A503B-933C-4C97-8E53-4A2669BF4830}"/>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2330858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400C-301D-403E-84C6-E6C9CB63F74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F3F7C3C-77E3-4D52-A38E-3CB310B5493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28FD9F-DED3-468D-B962-EB5E5352D9E0}"/>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66B2A306-93C0-41FE-B013-33F3096EED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7DED56-D17A-4EB9-8580-090B8F013E13}"/>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113014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2FC7E-7D46-47E6-9093-0AB6EF1CB2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7A90A09-80CD-41CD-8EC9-EFDA0EB638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9365A4F-6909-45ED-9870-29B95CDBC9CE}"/>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1291A39F-5932-4719-807C-0DF2E12284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46DC3D-A2BA-4C8B-82AD-6D34B10E4808}"/>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1082069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CDF65-CFE6-4A90-8BC2-BACB9DBC8D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7786472-7FE1-4FD7-911C-880419D3A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FA16E8B-6491-44AD-A7DF-A11927C7E59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980B91B-637A-4215-82C5-65F89798F938}"/>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6" name="Footer Placeholder 5">
            <a:extLst>
              <a:ext uri="{FF2B5EF4-FFF2-40B4-BE49-F238E27FC236}">
                <a16:creationId xmlns:a16="http://schemas.microsoft.com/office/drawing/2014/main" id="{AB2DC161-E2DD-482B-9388-C01422F9BA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DF7F37-428D-4AFC-986B-933C2992792E}"/>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2999874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751D0-C5D3-400D-8513-3DA477D4B8E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CBF1E96-F44E-4C1E-8F37-48E7656955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EE1576B-A299-49E2-A03B-C248BF71B60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4FA1EEC-AC17-4FD6-8775-C58BCAB209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C06F5F-3C5B-4BF8-B0A7-1DFE5532A1B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8D509-42F0-4E98-B423-433888377D1A}"/>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8" name="Footer Placeholder 7">
            <a:extLst>
              <a:ext uri="{FF2B5EF4-FFF2-40B4-BE49-F238E27FC236}">
                <a16:creationId xmlns:a16="http://schemas.microsoft.com/office/drawing/2014/main" id="{121395B8-F51B-4A11-AA28-18EC382E67F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E9E3F3A-2501-4C71-AE4A-D6D69F9DC9C6}"/>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1383893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866B1-1D6C-4AA3-8284-2152429CAAA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BC73E9C-B398-4261-BCB1-B07529059F7C}"/>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4" name="Footer Placeholder 3">
            <a:extLst>
              <a:ext uri="{FF2B5EF4-FFF2-40B4-BE49-F238E27FC236}">
                <a16:creationId xmlns:a16="http://schemas.microsoft.com/office/drawing/2014/main" id="{7BA85CBB-1B70-41C5-BD5B-64FDE87509E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EAE56B6-4B35-475C-83E3-7E2E07E07A61}"/>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3669948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72BF19-B995-4A00-BE9E-B311A517EBC3}"/>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3" name="Footer Placeholder 2">
            <a:extLst>
              <a:ext uri="{FF2B5EF4-FFF2-40B4-BE49-F238E27FC236}">
                <a16:creationId xmlns:a16="http://schemas.microsoft.com/office/drawing/2014/main" id="{BA932BF9-5DE2-4135-8F19-8583467E699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47CDE3-3076-409E-92B4-FF1AF3666CDF}"/>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299345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F5A86-7BE8-4DF4-AB98-CC7EF53171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3A1CD82-C26E-41FE-B23D-D551A97EA7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8F78827-2743-4B16-808A-87CC85E6E1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E7B11A-BE10-4B84-AFE1-6C3CB6616AAF}"/>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6" name="Footer Placeholder 5">
            <a:extLst>
              <a:ext uri="{FF2B5EF4-FFF2-40B4-BE49-F238E27FC236}">
                <a16:creationId xmlns:a16="http://schemas.microsoft.com/office/drawing/2014/main" id="{3D72A6D1-D088-4D74-A464-6A8A0866EC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998776C-1F88-4D66-B533-616E2B27E2B0}"/>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899669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E6CA9-C9FC-428B-853F-D2151F0327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3B72A04-85FA-4393-B7A3-447129540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892E7EA-AAF3-44C1-860A-620A003AB2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D1EADE2-E532-4D50-BC94-09873A00AE23}"/>
              </a:ext>
            </a:extLst>
          </p:cNvPr>
          <p:cNvSpPr>
            <a:spLocks noGrp="1"/>
          </p:cNvSpPr>
          <p:nvPr>
            <p:ph type="dt" sz="half" idx="10"/>
          </p:nvPr>
        </p:nvSpPr>
        <p:spPr/>
        <p:txBody>
          <a:bodyPr/>
          <a:lstStyle/>
          <a:p>
            <a:fld id="{1483D7D9-D722-4537-9020-70B0670D1959}" type="datetimeFigureOut">
              <a:rPr lang="en-GB" smtClean="0"/>
              <a:t>15/11/2021</a:t>
            </a:fld>
            <a:endParaRPr lang="en-GB"/>
          </a:p>
        </p:txBody>
      </p:sp>
      <p:sp>
        <p:nvSpPr>
          <p:cNvPr id="6" name="Footer Placeholder 5">
            <a:extLst>
              <a:ext uri="{FF2B5EF4-FFF2-40B4-BE49-F238E27FC236}">
                <a16:creationId xmlns:a16="http://schemas.microsoft.com/office/drawing/2014/main" id="{8867282F-83AE-4828-88AC-4DC13CF59D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AD4974-C183-4A20-89B8-348537BBDA3F}"/>
              </a:ext>
            </a:extLst>
          </p:cNvPr>
          <p:cNvSpPr>
            <a:spLocks noGrp="1"/>
          </p:cNvSpPr>
          <p:nvPr>
            <p:ph type="sldNum" sz="quarter" idx="12"/>
          </p:nvPr>
        </p:nvSpPr>
        <p:spPr/>
        <p:txBody>
          <a:bodyPr/>
          <a:lstStyle/>
          <a:p>
            <a:fld id="{26EA8222-E810-42B5-9215-898A1D3EAEDD}" type="slidenum">
              <a:rPr lang="en-GB" smtClean="0"/>
              <a:t>‹#›</a:t>
            </a:fld>
            <a:endParaRPr lang="en-GB"/>
          </a:p>
        </p:txBody>
      </p:sp>
    </p:spTree>
    <p:extLst>
      <p:ext uri="{BB962C8B-B14F-4D97-AF65-F5344CB8AC3E}">
        <p14:creationId xmlns:p14="http://schemas.microsoft.com/office/powerpoint/2010/main" val="3339897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8BB382-1FE6-4BBD-B442-221403F720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ABC5C60-218B-4652-8A5B-C5AEBE3761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5DCA0C7-FBDF-4713-9DEA-66A5607C95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3D7D9-D722-4537-9020-70B0670D1959}" type="datetimeFigureOut">
              <a:rPr lang="en-GB" smtClean="0"/>
              <a:t>15/11/2021</a:t>
            </a:fld>
            <a:endParaRPr lang="en-GB"/>
          </a:p>
        </p:txBody>
      </p:sp>
      <p:sp>
        <p:nvSpPr>
          <p:cNvPr id="5" name="Footer Placeholder 4">
            <a:extLst>
              <a:ext uri="{FF2B5EF4-FFF2-40B4-BE49-F238E27FC236}">
                <a16:creationId xmlns:a16="http://schemas.microsoft.com/office/drawing/2014/main" id="{94BB6C36-ADDC-4CF2-95A0-E82F896820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B98140F-37F4-4FB2-B82C-132D78AFC6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EA8222-E810-42B5-9215-898A1D3EAEDD}" type="slidenum">
              <a:rPr lang="en-GB" smtClean="0"/>
              <a:t>‹#›</a:t>
            </a:fld>
            <a:endParaRPr lang="en-GB"/>
          </a:p>
        </p:txBody>
      </p:sp>
    </p:spTree>
    <p:extLst>
      <p:ext uri="{BB962C8B-B14F-4D97-AF65-F5344CB8AC3E}">
        <p14:creationId xmlns:p14="http://schemas.microsoft.com/office/powerpoint/2010/main" val="1906471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1.sv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9.sv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1.sv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3.sv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5.sv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3.pn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8.sv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video" Target="https://www.youtube.com/embed/Mpqxa00vPAc" TargetMode="External"/><Relationship Id="rId5" Type="http://schemas.openxmlformats.org/officeDocument/2006/relationships/image" Target="../media/image5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MIr6QtAvzZM?feature=oembed" TargetMode="External"/><Relationship Id="rId5" Type="http://schemas.openxmlformats.org/officeDocument/2006/relationships/image" Target="../media/image18.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23.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5.svg"/><Relationship Id="rId5" Type="http://schemas.openxmlformats.org/officeDocument/2006/relationships/image" Target="../media/image21.svg"/><Relationship Id="rId10" Type="http://schemas.openxmlformats.org/officeDocument/2006/relationships/image" Target="../media/image24.png"/><Relationship Id="rId4" Type="http://schemas.openxmlformats.org/officeDocument/2006/relationships/image" Target="../media/image20.png"/><Relationship Id="rId9" Type="http://schemas.openxmlformats.org/officeDocument/2006/relationships/image" Target="../media/image1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10;&#10;Description automatically generated with low confidence">
            <a:extLst>
              <a:ext uri="{FF2B5EF4-FFF2-40B4-BE49-F238E27FC236}">
                <a16:creationId xmlns:a16="http://schemas.microsoft.com/office/drawing/2014/main" id="{B27E2998-E696-FC4E-9777-A4740CA16B64}"/>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7">
            <a:extLst>
              <a:ext uri="{FF2B5EF4-FFF2-40B4-BE49-F238E27FC236}">
                <a16:creationId xmlns:a16="http://schemas.microsoft.com/office/drawing/2014/main" id="{B1E38101-8225-4249-AF09-42CB0E134141}"/>
              </a:ext>
            </a:extLst>
          </p:cNvPr>
          <p:cNvSpPr txBox="1">
            <a:spLocks noChangeArrowheads="1"/>
          </p:cNvSpPr>
          <p:nvPr/>
        </p:nvSpPr>
        <p:spPr bwMode="auto">
          <a:xfrm>
            <a:off x="256235" y="1359135"/>
            <a:ext cx="1208816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7200" b="1" dirty="0">
                <a:solidFill>
                  <a:schemeClr val="bg1"/>
                </a:solidFill>
                <a:cs typeface="Arial" charset="0"/>
              </a:rPr>
              <a:t>Welcome to </a:t>
            </a:r>
          </a:p>
          <a:p>
            <a:r>
              <a:rPr lang="en-US" sz="7200" b="1" dirty="0">
                <a:solidFill>
                  <a:schemeClr val="bg1"/>
                </a:solidFill>
                <a:cs typeface="Arial" charset="0"/>
              </a:rPr>
              <a:t>‘Step into Sport’</a:t>
            </a:r>
            <a:endParaRPr lang="en-GB" sz="7200" b="1" dirty="0">
              <a:solidFill>
                <a:schemeClr val="bg1"/>
              </a:solidFill>
              <a:cs typeface="Arial" charset="0"/>
            </a:endParaRPr>
          </a:p>
          <a:p>
            <a:pPr eaLnBrk="1" hangingPunct="1"/>
            <a:r>
              <a:rPr lang="en-GB" sz="7200" dirty="0">
                <a:solidFill>
                  <a:schemeClr val="bg1"/>
                </a:solidFill>
                <a:cs typeface="Arial" charset="0"/>
              </a:rPr>
              <a:t>Inclusive Sport Leadership! </a:t>
            </a:r>
          </a:p>
        </p:txBody>
      </p:sp>
      <p:pic>
        <p:nvPicPr>
          <p:cNvPr id="5" name="Picture 4">
            <a:extLst>
              <a:ext uri="{FF2B5EF4-FFF2-40B4-BE49-F238E27FC236}">
                <a16:creationId xmlns:a16="http://schemas.microsoft.com/office/drawing/2014/main" id="{DD8BFBA9-FBB6-4812-A6F0-348545F59F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1583" y="928152"/>
            <a:ext cx="3751271" cy="2500848"/>
          </a:xfrm>
          <a:prstGeom prst="rect">
            <a:avLst/>
          </a:prstGeom>
        </p:spPr>
      </p:pic>
    </p:spTree>
    <p:extLst>
      <p:ext uri="{BB962C8B-B14F-4D97-AF65-F5344CB8AC3E}">
        <p14:creationId xmlns:p14="http://schemas.microsoft.com/office/powerpoint/2010/main" val="46701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1">
            <a:extLst>
              <a:ext uri="{FF2B5EF4-FFF2-40B4-BE49-F238E27FC236}">
                <a16:creationId xmlns:a16="http://schemas.microsoft.com/office/drawing/2014/main" id="{A85BDF4D-0B60-3F45-88C3-0F3C02298D1D}"/>
              </a:ext>
            </a:extLst>
          </p:cNvPr>
          <p:cNvSpPr txBox="1">
            <a:spLocks noChangeArrowheads="1"/>
          </p:cNvSpPr>
          <p:nvPr/>
        </p:nvSpPr>
        <p:spPr bwMode="auto">
          <a:xfrm>
            <a:off x="118724" y="1346857"/>
            <a:ext cx="11919305" cy="4385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300" dirty="0">
                <a:solidFill>
                  <a:srgbClr val="1E22AA"/>
                </a:solidFill>
                <a:cs typeface="Arial" charset="0"/>
              </a:rPr>
              <a:t>Athlete Mentor – NAME HERE </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3300" dirty="0">
              <a:solidFill>
                <a:srgbClr val="1E22AA"/>
              </a:solidFill>
              <a:cs typeface="Arial" charset="0"/>
            </a:endParaRP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300" dirty="0">
                <a:solidFill>
                  <a:srgbClr val="1E22AA"/>
                </a:solidFill>
                <a:cs typeface="Arial" charset="0"/>
              </a:rPr>
              <a:t>Young Role Model – NAME HERE</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3300" dirty="0">
              <a:solidFill>
                <a:srgbClr val="1E22AA"/>
              </a:solidFill>
              <a:cs typeface="Arial" charset="0"/>
            </a:endParaRP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300" dirty="0">
                <a:solidFill>
                  <a:srgbClr val="1E22AA"/>
                </a:solidFill>
                <a:cs typeface="Arial" charset="0"/>
              </a:rPr>
              <a:t>Young Mentor – NAME HERE</a:t>
            </a:r>
          </a:p>
          <a:p>
            <a:pPr eaLnBrk="1" hangingPunct="1"/>
            <a:endParaRPr lang="en-US" dirty="0">
              <a:solidFill>
                <a:srgbClr val="1E22AA"/>
              </a:solidFill>
              <a:cs typeface="Arial" charset="0"/>
            </a:endParaRPr>
          </a:p>
        </p:txBody>
      </p:sp>
      <p:sp>
        <p:nvSpPr>
          <p:cNvPr id="7" name="TextBox 6">
            <a:extLst>
              <a:ext uri="{FF2B5EF4-FFF2-40B4-BE49-F238E27FC236}">
                <a16:creationId xmlns:a16="http://schemas.microsoft.com/office/drawing/2014/main" id="{D40CB4BE-56AC-44FE-A938-C4DD1D32DBDE}"/>
              </a:ext>
            </a:extLst>
          </p:cNvPr>
          <p:cNvSpPr txBox="1"/>
          <p:nvPr/>
        </p:nvSpPr>
        <p:spPr>
          <a:xfrm>
            <a:off x="256429" y="395767"/>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Introductions</a:t>
            </a:r>
          </a:p>
        </p:txBody>
      </p:sp>
    </p:spTree>
    <p:extLst>
      <p:ext uri="{BB962C8B-B14F-4D97-AF65-F5344CB8AC3E}">
        <p14:creationId xmlns:p14="http://schemas.microsoft.com/office/powerpoint/2010/main" val="227248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1">
            <a:extLst>
              <a:ext uri="{FF2B5EF4-FFF2-40B4-BE49-F238E27FC236}">
                <a16:creationId xmlns:a16="http://schemas.microsoft.com/office/drawing/2014/main" id="{A85BDF4D-0B60-3F45-88C3-0F3C02298D1D}"/>
              </a:ext>
            </a:extLst>
          </p:cNvPr>
          <p:cNvSpPr txBox="1">
            <a:spLocks noChangeArrowheads="1"/>
          </p:cNvSpPr>
          <p:nvPr/>
        </p:nvSpPr>
        <p:spPr bwMode="auto">
          <a:xfrm>
            <a:off x="2843071" y="2977694"/>
            <a:ext cx="6696855" cy="760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R="0" lvl="0" algn="l" defTabSz="914400" rtl="0" eaLnBrk="1" fontAlgn="auto" latinLnBrk="0" hangingPunct="1">
              <a:lnSpc>
                <a:spcPct val="150000"/>
              </a:lnSpc>
              <a:spcBef>
                <a:spcPts val="0"/>
              </a:spcBef>
              <a:spcAft>
                <a:spcPts val="0"/>
              </a:spcAft>
              <a:buClrTx/>
              <a:buSzTx/>
              <a:tabLst/>
              <a:defRPr/>
            </a:pPr>
            <a:r>
              <a:rPr lang="en-US" sz="3300" dirty="0">
                <a:solidFill>
                  <a:srgbClr val="1E22AA"/>
                </a:solidFill>
                <a:cs typeface="Arial" charset="0"/>
              </a:rPr>
              <a:t>*Insert Relevant Photos on slide*</a:t>
            </a:r>
          </a:p>
        </p:txBody>
      </p:sp>
      <p:sp>
        <p:nvSpPr>
          <p:cNvPr id="7" name="TextBox 6">
            <a:extLst>
              <a:ext uri="{FF2B5EF4-FFF2-40B4-BE49-F238E27FC236}">
                <a16:creationId xmlns:a16="http://schemas.microsoft.com/office/drawing/2014/main" id="{D40CB4BE-56AC-44FE-A938-C4DD1D32DBDE}"/>
              </a:ext>
            </a:extLst>
          </p:cNvPr>
          <p:cNvSpPr txBox="1"/>
          <p:nvPr/>
        </p:nvSpPr>
        <p:spPr>
          <a:xfrm>
            <a:off x="256429" y="395767"/>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Athlete Mentor Story</a:t>
            </a:r>
          </a:p>
        </p:txBody>
      </p:sp>
    </p:spTree>
    <p:extLst>
      <p:ext uri="{BB962C8B-B14F-4D97-AF65-F5344CB8AC3E}">
        <p14:creationId xmlns:p14="http://schemas.microsoft.com/office/powerpoint/2010/main" val="3440117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low confidence">
            <a:extLst>
              <a:ext uri="{FF2B5EF4-FFF2-40B4-BE49-F238E27FC236}">
                <a16:creationId xmlns:a16="http://schemas.microsoft.com/office/drawing/2014/main" id="{693C58D9-3179-9042-BD2D-14146B37FF3A}"/>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877932A6-8264-4DB7-85CE-D4CA2E42011F}"/>
              </a:ext>
            </a:extLst>
          </p:cNvPr>
          <p:cNvSpPr/>
          <p:nvPr/>
        </p:nvSpPr>
        <p:spPr>
          <a:xfrm>
            <a:off x="298476" y="509797"/>
            <a:ext cx="11595048" cy="2123658"/>
          </a:xfrm>
          <a:prstGeom prst="rect">
            <a:avLst/>
          </a:prstGeom>
        </p:spPr>
        <p:txBody>
          <a:bodyPr wrap="square">
            <a:spAutoFit/>
          </a:bodyPr>
          <a:lstStyle/>
          <a:p>
            <a:pPr algn="ctr"/>
            <a:r>
              <a:rPr lang="en-US" sz="6600" b="1" dirty="0">
                <a:solidFill>
                  <a:schemeClr val="bg1"/>
                </a:solidFill>
                <a:latin typeface="Arial" panose="020B0604020202020204" pitchFamily="34" charset="0"/>
                <a:cs typeface="Arial" panose="020B0604020202020204" pitchFamily="34" charset="0"/>
              </a:rPr>
              <a:t>Youth Voice</a:t>
            </a:r>
          </a:p>
          <a:p>
            <a:pPr algn="ctr"/>
            <a:r>
              <a:rPr lang="en-US" sz="6600" b="1" dirty="0">
                <a:solidFill>
                  <a:schemeClr val="bg1"/>
                </a:solidFill>
                <a:latin typeface="Arial" panose="020B0604020202020204" pitchFamily="34" charset="0"/>
                <a:cs typeface="Arial" panose="020B0604020202020204" pitchFamily="34" charset="0"/>
              </a:rPr>
              <a:t>Empowered Leadership</a:t>
            </a:r>
            <a:endParaRPr lang="en-US" sz="6600" b="1" dirty="0">
              <a:solidFill>
                <a:schemeClr val="bg1"/>
              </a:solidFill>
              <a:cs typeface="Arial" charset="0"/>
            </a:endParaRPr>
          </a:p>
        </p:txBody>
      </p:sp>
      <p:pic>
        <p:nvPicPr>
          <p:cNvPr id="5" name="Graphic 4" descr="Megaphone1 with solid fill">
            <a:extLst>
              <a:ext uri="{FF2B5EF4-FFF2-40B4-BE49-F238E27FC236}">
                <a16:creationId xmlns:a16="http://schemas.microsoft.com/office/drawing/2014/main" id="{B2C72622-27B2-4661-A732-481C56D6DE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27986" y="2971464"/>
            <a:ext cx="2599862" cy="2599862"/>
          </a:xfrm>
          <a:prstGeom prst="rect">
            <a:avLst/>
          </a:prstGeom>
        </p:spPr>
      </p:pic>
      <p:pic>
        <p:nvPicPr>
          <p:cNvPr id="6" name="Picture 6">
            <a:extLst>
              <a:ext uri="{FF2B5EF4-FFF2-40B4-BE49-F238E27FC236}">
                <a16:creationId xmlns:a16="http://schemas.microsoft.com/office/drawing/2014/main" id="{B0017A00-E6DF-42AF-836C-C440B4D06C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31537" y="2858300"/>
            <a:ext cx="4764463" cy="2826190"/>
          </a:xfrm>
          <a:prstGeom prst="rect">
            <a:avLst/>
          </a:prstGeom>
          <a:noFill/>
          <a:ln w="9525">
            <a:noFill/>
            <a:miter lim="800000"/>
            <a:headEnd/>
            <a:tailEnd/>
          </a:ln>
        </p:spPr>
      </p:pic>
    </p:spTree>
    <p:extLst>
      <p:ext uri="{BB962C8B-B14F-4D97-AF65-F5344CB8AC3E}">
        <p14:creationId xmlns:p14="http://schemas.microsoft.com/office/powerpoint/2010/main" val="1626630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D40CB4BE-56AC-44FE-A938-C4DD1D32DBDE}"/>
              </a:ext>
            </a:extLst>
          </p:cNvPr>
          <p:cNvSpPr txBox="1"/>
          <p:nvPr/>
        </p:nvSpPr>
        <p:spPr>
          <a:xfrm>
            <a:off x="6605950" y="266314"/>
            <a:ext cx="5244180" cy="5262979"/>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Why is </a:t>
            </a:r>
          </a:p>
          <a:p>
            <a:pPr eaLnBrk="1" hangingPunct="1"/>
            <a:r>
              <a:rPr lang="en-US" sz="4800" b="1" dirty="0">
                <a:solidFill>
                  <a:srgbClr val="E31C79"/>
                </a:solidFill>
                <a:latin typeface="Arial" panose="020B0604020202020204" pitchFamily="34" charset="0"/>
                <a:cs typeface="Arial" panose="020B0604020202020204" pitchFamily="34" charset="0"/>
              </a:rPr>
              <a:t>Youth Voice </a:t>
            </a:r>
          </a:p>
          <a:p>
            <a:pPr eaLnBrk="1" hangingPunct="1"/>
            <a:r>
              <a:rPr lang="en-US" sz="4800" b="1" dirty="0">
                <a:solidFill>
                  <a:srgbClr val="E31C79"/>
                </a:solidFill>
                <a:latin typeface="Arial" panose="020B0604020202020204" pitchFamily="34" charset="0"/>
                <a:cs typeface="Arial" panose="020B0604020202020204" pitchFamily="34" charset="0"/>
              </a:rPr>
              <a:t>so Important?</a:t>
            </a:r>
          </a:p>
          <a:p>
            <a:pPr eaLnBrk="1" hangingPunct="1"/>
            <a:endParaRPr lang="en-US" sz="4800" b="1" dirty="0">
              <a:solidFill>
                <a:srgbClr val="E31C79"/>
              </a:solidFill>
              <a:latin typeface="Arial" panose="020B0604020202020204" pitchFamily="34" charset="0"/>
              <a:cs typeface="Arial" panose="020B0604020202020204" pitchFamily="34" charset="0"/>
            </a:endParaRPr>
          </a:p>
          <a:p>
            <a:pPr eaLnBrk="1" hangingPunct="1"/>
            <a:r>
              <a:rPr lang="en-US" sz="4800" b="1" dirty="0">
                <a:solidFill>
                  <a:srgbClr val="E31C79"/>
                </a:solidFill>
                <a:latin typeface="Arial" panose="020B0604020202020204" pitchFamily="34" charset="0"/>
                <a:cs typeface="Arial" panose="020B0604020202020204" pitchFamily="34" charset="0"/>
              </a:rPr>
              <a:t>Why is </a:t>
            </a:r>
          </a:p>
          <a:p>
            <a:pPr eaLnBrk="1" hangingPunct="1"/>
            <a:r>
              <a:rPr lang="en-US" sz="4800" b="1" dirty="0">
                <a:solidFill>
                  <a:srgbClr val="E31C79"/>
                </a:solidFill>
                <a:latin typeface="Arial" panose="020B0604020202020204" pitchFamily="34" charset="0"/>
                <a:cs typeface="Arial" panose="020B0604020202020204" pitchFamily="34" charset="0"/>
              </a:rPr>
              <a:t>YOUR Voice </a:t>
            </a:r>
          </a:p>
          <a:p>
            <a:pPr eaLnBrk="1" hangingPunct="1"/>
            <a:r>
              <a:rPr lang="en-US" sz="4800" b="1" dirty="0">
                <a:solidFill>
                  <a:srgbClr val="E31C79"/>
                </a:solidFill>
                <a:latin typeface="Arial" panose="020B0604020202020204" pitchFamily="34" charset="0"/>
                <a:cs typeface="Arial" panose="020B0604020202020204" pitchFamily="34" charset="0"/>
              </a:rPr>
              <a:t>so Important?</a:t>
            </a:r>
          </a:p>
        </p:txBody>
      </p:sp>
      <p:pic>
        <p:nvPicPr>
          <p:cNvPr id="5" name="Picture 4">
            <a:extLst>
              <a:ext uri="{FF2B5EF4-FFF2-40B4-BE49-F238E27FC236}">
                <a16:creationId xmlns:a16="http://schemas.microsoft.com/office/drawing/2014/main" id="{B5709B2F-C23D-4EA7-8198-23AE3A0F21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63" y="0"/>
            <a:ext cx="6019833" cy="6858000"/>
          </a:xfrm>
          <a:prstGeom prst="rect">
            <a:avLst/>
          </a:prstGeom>
        </p:spPr>
      </p:pic>
    </p:spTree>
    <p:extLst>
      <p:ext uri="{BB962C8B-B14F-4D97-AF65-F5344CB8AC3E}">
        <p14:creationId xmlns:p14="http://schemas.microsoft.com/office/powerpoint/2010/main" val="409592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sp>
        <p:nvSpPr>
          <p:cNvPr id="5" name="Cloud 4">
            <a:extLst>
              <a:ext uri="{FF2B5EF4-FFF2-40B4-BE49-F238E27FC236}">
                <a16:creationId xmlns:a16="http://schemas.microsoft.com/office/drawing/2014/main" id="{8A888B1F-516D-43B4-A085-0E0B5B948C63}"/>
              </a:ext>
            </a:extLst>
          </p:cNvPr>
          <p:cNvSpPr/>
          <p:nvPr/>
        </p:nvSpPr>
        <p:spPr>
          <a:xfrm>
            <a:off x="449943" y="250371"/>
            <a:ext cx="9724571" cy="586014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5400" b="1" dirty="0">
                <a:solidFill>
                  <a:schemeClr val="bg1"/>
                </a:solidFill>
                <a:latin typeface="Arial Black" panose="020B0A04020102020204" pitchFamily="34" charset="0"/>
                <a:ea typeface="MS PGothic" pitchFamily="34" charset="-128"/>
              </a:rPr>
              <a:t>Young </a:t>
            </a:r>
          </a:p>
          <a:p>
            <a:pPr algn="ctr"/>
            <a:r>
              <a:rPr lang="en-GB" sz="5400" b="1" dirty="0">
                <a:solidFill>
                  <a:schemeClr val="bg1"/>
                </a:solidFill>
                <a:latin typeface="Arial Black" panose="020B0A04020102020204" pitchFamily="34" charset="0"/>
                <a:ea typeface="MS PGothic" pitchFamily="34" charset="-128"/>
              </a:rPr>
              <a:t>Role Model Story</a:t>
            </a:r>
          </a:p>
        </p:txBody>
      </p:sp>
    </p:spTree>
    <p:extLst>
      <p:ext uri="{BB962C8B-B14F-4D97-AF65-F5344CB8AC3E}">
        <p14:creationId xmlns:p14="http://schemas.microsoft.com/office/powerpoint/2010/main" val="3179404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D40CB4BE-56AC-44FE-A938-C4DD1D32DBDE}"/>
              </a:ext>
            </a:extLst>
          </p:cNvPr>
          <p:cNvSpPr txBox="1"/>
          <p:nvPr/>
        </p:nvSpPr>
        <p:spPr>
          <a:xfrm>
            <a:off x="256429" y="395767"/>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Draw Your Ideal Leader</a:t>
            </a:r>
          </a:p>
        </p:txBody>
      </p:sp>
      <p:pic>
        <p:nvPicPr>
          <p:cNvPr id="5" name="Picture 4" descr="Counseling Tools | The School Counselor Kind - ClipArt Best | Person outline,  Body outline, Body template">
            <a:extLst>
              <a:ext uri="{FF2B5EF4-FFF2-40B4-BE49-F238E27FC236}">
                <a16:creationId xmlns:a16="http://schemas.microsoft.com/office/drawing/2014/main" id="{3C9A351E-BA30-4EC3-970D-426D37E6134D}"/>
              </a:ext>
            </a:extLst>
          </p:cNvPr>
          <p:cNvPicPr/>
          <p:nvPr/>
        </p:nvPicPr>
        <p:blipFill rotWithShape="1">
          <a:blip r:embed="rId4">
            <a:extLst>
              <a:ext uri="{28A0092B-C50C-407E-A947-70E740481C1C}">
                <a14:useLocalDpi xmlns:a14="http://schemas.microsoft.com/office/drawing/2010/main" val="0"/>
              </a:ext>
            </a:extLst>
          </a:blip>
          <a:srcRect/>
          <a:stretch/>
        </p:blipFill>
        <p:spPr bwMode="auto">
          <a:xfrm>
            <a:off x="395250" y="1415143"/>
            <a:ext cx="4644836" cy="4811486"/>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05BF8A65-891A-4541-913B-EAD0C5856643}"/>
              </a:ext>
            </a:extLst>
          </p:cNvPr>
          <p:cNvSpPr txBox="1"/>
          <p:nvPr/>
        </p:nvSpPr>
        <p:spPr>
          <a:xfrm>
            <a:off x="5513615" y="2151727"/>
            <a:ext cx="5023756" cy="2800767"/>
          </a:xfrm>
          <a:prstGeom prst="rect">
            <a:avLst/>
          </a:prstGeom>
          <a:noFill/>
        </p:spPr>
        <p:txBody>
          <a:bodyPr wrap="square">
            <a:spAutoFit/>
          </a:bodyPr>
          <a:lstStyle/>
          <a:p>
            <a:r>
              <a:rPr lang="en-US" sz="4400" dirty="0">
                <a:solidFill>
                  <a:srgbClr val="1E22AA"/>
                </a:solidFill>
                <a:latin typeface="Arial" charset="0"/>
                <a:ea typeface="ＭＳ Ｐゴシック" charset="0"/>
                <a:cs typeface="Arial" charset="0"/>
              </a:rPr>
              <a:t>What skills/qualities/</a:t>
            </a:r>
          </a:p>
          <a:p>
            <a:r>
              <a:rPr lang="en-US" sz="4400" dirty="0">
                <a:solidFill>
                  <a:srgbClr val="1E22AA"/>
                </a:solidFill>
                <a:latin typeface="Arial" charset="0"/>
                <a:ea typeface="ＭＳ Ｐゴシック" charset="0"/>
                <a:cs typeface="Arial" charset="0"/>
              </a:rPr>
              <a:t>behaviours do they have?</a:t>
            </a:r>
          </a:p>
        </p:txBody>
      </p:sp>
    </p:spTree>
    <p:extLst>
      <p:ext uri="{BB962C8B-B14F-4D97-AF65-F5344CB8AC3E}">
        <p14:creationId xmlns:p14="http://schemas.microsoft.com/office/powerpoint/2010/main" val="508575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D40CB4BE-56AC-44FE-A938-C4DD1D32DBDE}"/>
              </a:ext>
            </a:extLst>
          </p:cNvPr>
          <p:cNvSpPr txBox="1"/>
          <p:nvPr/>
        </p:nvSpPr>
        <p:spPr>
          <a:xfrm>
            <a:off x="305159" y="123624"/>
            <a:ext cx="11581681" cy="677108"/>
          </a:xfrm>
          <a:prstGeom prst="rect">
            <a:avLst/>
          </a:prstGeom>
          <a:noFill/>
        </p:spPr>
        <p:txBody>
          <a:bodyPr wrap="square">
            <a:spAutoFit/>
          </a:bodyPr>
          <a:lstStyle/>
          <a:p>
            <a:pPr eaLnBrk="1" hangingPunct="1"/>
            <a:r>
              <a:rPr lang="en-US" sz="3800" b="1" dirty="0">
                <a:solidFill>
                  <a:srgbClr val="E31C79"/>
                </a:solidFill>
                <a:latin typeface="Arial" panose="020B0604020202020204" pitchFamily="34" charset="0"/>
                <a:cs typeface="Arial" panose="020B0604020202020204" pitchFamily="34" charset="0"/>
              </a:rPr>
              <a:t>What Leadership Toppings goes on your pizza?</a:t>
            </a:r>
          </a:p>
        </p:txBody>
      </p:sp>
      <p:graphicFrame>
        <p:nvGraphicFramePr>
          <p:cNvPr id="10" name="Chart 9">
            <a:extLst>
              <a:ext uri="{FF2B5EF4-FFF2-40B4-BE49-F238E27FC236}">
                <a16:creationId xmlns:a16="http://schemas.microsoft.com/office/drawing/2014/main" id="{97094D46-ED85-44CC-9DF8-D9474ADE5DF1}"/>
              </a:ext>
            </a:extLst>
          </p:cNvPr>
          <p:cNvGraphicFramePr/>
          <p:nvPr>
            <p:extLst>
              <p:ext uri="{D42A27DB-BD31-4B8C-83A1-F6EECF244321}">
                <p14:modId xmlns:p14="http://schemas.microsoft.com/office/powerpoint/2010/main" val="738868177"/>
              </p:ext>
            </p:extLst>
          </p:nvPr>
        </p:nvGraphicFramePr>
        <p:xfrm>
          <a:off x="114779" y="841525"/>
          <a:ext cx="6842612" cy="5459883"/>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 Box 2">
            <a:extLst>
              <a:ext uri="{FF2B5EF4-FFF2-40B4-BE49-F238E27FC236}">
                <a16:creationId xmlns:a16="http://schemas.microsoft.com/office/drawing/2014/main" id="{82FD1AF5-A373-4F3F-B666-F20C7DCEA254}"/>
              </a:ext>
            </a:extLst>
          </p:cNvPr>
          <p:cNvSpPr txBox="1">
            <a:spLocks noChangeArrowheads="1"/>
          </p:cNvSpPr>
          <p:nvPr/>
        </p:nvSpPr>
        <p:spPr bwMode="auto">
          <a:xfrm>
            <a:off x="7014780" y="1187319"/>
            <a:ext cx="4872060" cy="37940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ctr">
              <a:lnSpc>
                <a:spcPct val="107000"/>
              </a:lnSpc>
              <a:spcAft>
                <a:spcPts val="800"/>
              </a:spcAft>
            </a:pPr>
            <a:r>
              <a:rPr lang="en-GB" sz="2600" b="1" dirty="0">
                <a:solidFill>
                  <a:srgbClr val="1E22AA"/>
                </a:solidFill>
                <a:latin typeface="Arial" charset="0"/>
                <a:ea typeface="ＭＳ Ｐゴシック" charset="0"/>
                <a:cs typeface="Arial" charset="0"/>
              </a:rPr>
              <a:t>SKILLS </a:t>
            </a:r>
          </a:p>
          <a:p>
            <a:pPr algn="ctr">
              <a:lnSpc>
                <a:spcPct val="107000"/>
              </a:lnSpc>
              <a:spcAft>
                <a:spcPts val="800"/>
              </a:spcAft>
            </a:pPr>
            <a:r>
              <a:rPr lang="en-GB" sz="2600" dirty="0">
                <a:solidFill>
                  <a:srgbClr val="1E22AA"/>
                </a:solidFill>
                <a:latin typeface="Arial" charset="0"/>
                <a:ea typeface="ＭＳ Ｐゴシック" charset="0"/>
                <a:cs typeface="Arial" charset="0"/>
              </a:rPr>
              <a:t>• Creativity • Communication: Speaking • Planning • Organisation • Decision making</a:t>
            </a:r>
          </a:p>
          <a:p>
            <a:pPr algn="ctr">
              <a:lnSpc>
                <a:spcPct val="107000"/>
              </a:lnSpc>
              <a:spcAft>
                <a:spcPts val="800"/>
              </a:spcAft>
            </a:pPr>
            <a:r>
              <a:rPr lang="en-GB" sz="2600" b="1" dirty="0">
                <a:solidFill>
                  <a:srgbClr val="1E22AA"/>
                </a:solidFill>
                <a:latin typeface="Arial" charset="0"/>
                <a:ea typeface="ＭＳ Ｐゴシック" charset="0"/>
                <a:cs typeface="Arial" charset="0"/>
              </a:rPr>
              <a:t>BEHAVIOURS </a:t>
            </a:r>
          </a:p>
          <a:p>
            <a:pPr algn="ctr">
              <a:lnSpc>
                <a:spcPct val="107000"/>
              </a:lnSpc>
              <a:spcAft>
                <a:spcPts val="800"/>
              </a:spcAft>
            </a:pPr>
            <a:r>
              <a:rPr lang="en-GB" sz="2600" dirty="0">
                <a:solidFill>
                  <a:srgbClr val="1E22AA"/>
                </a:solidFill>
                <a:latin typeface="Arial" charset="0"/>
                <a:ea typeface="ＭＳ Ｐゴシック" charset="0"/>
                <a:cs typeface="Arial" charset="0"/>
              </a:rPr>
              <a:t>• Aspiration • Enthusiasm • Responsibility • Curiosity • Confidence</a:t>
            </a:r>
          </a:p>
        </p:txBody>
      </p:sp>
    </p:spTree>
    <p:extLst>
      <p:ext uri="{BB962C8B-B14F-4D97-AF65-F5344CB8AC3E}">
        <p14:creationId xmlns:p14="http://schemas.microsoft.com/office/powerpoint/2010/main" val="1256470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with medium confidence">
            <a:extLst>
              <a:ext uri="{FF2B5EF4-FFF2-40B4-BE49-F238E27FC236}">
                <a16:creationId xmlns:a16="http://schemas.microsoft.com/office/drawing/2014/main" id="{46FBBB48-38D5-4B79-AB1B-4780C77D22E9}"/>
              </a:ext>
            </a:extLst>
          </p:cNvPr>
          <p:cNvPicPr>
            <a:picLocks noChangeAspect="1"/>
          </p:cNvPicPr>
          <p:nvPr/>
        </p:nvPicPr>
        <p:blipFill>
          <a:blip r:embed="rId3"/>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F2094464-34A8-49EA-BA3A-F9E95791CBED}"/>
              </a:ext>
            </a:extLst>
          </p:cNvPr>
          <p:cNvSpPr/>
          <p:nvPr/>
        </p:nvSpPr>
        <p:spPr>
          <a:xfrm>
            <a:off x="2469081" y="243874"/>
            <a:ext cx="6535379" cy="830997"/>
          </a:xfrm>
          <a:prstGeom prst="rect">
            <a:avLst/>
          </a:prstGeom>
        </p:spPr>
        <p:txBody>
          <a:bodyPr wrap="none">
            <a:spAutoFit/>
          </a:bodyPr>
          <a:lstStyle/>
          <a:p>
            <a:r>
              <a:rPr lang="en-GB" sz="4800" b="1" dirty="0">
                <a:solidFill>
                  <a:srgbClr val="E31C79"/>
                </a:solidFill>
                <a:latin typeface="Arial" panose="020B0604020202020204" pitchFamily="34" charset="0"/>
                <a:cs typeface="Arial" panose="020B0604020202020204" pitchFamily="34" charset="0"/>
              </a:rPr>
              <a:t>Leadership Activities </a:t>
            </a:r>
          </a:p>
        </p:txBody>
      </p:sp>
      <p:pic>
        <p:nvPicPr>
          <p:cNvPr id="7" name="Picture 2" descr="https://www.youthsporttrust.org/sites/default/files/styles/yst_article__full_view/public/35_0.jpg?itok=YXwQ6W0W">
            <a:extLst>
              <a:ext uri="{FF2B5EF4-FFF2-40B4-BE49-F238E27FC236}">
                <a16:creationId xmlns:a16="http://schemas.microsoft.com/office/drawing/2014/main" id="{C83644DF-9D32-45C0-BF7B-06B6234920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8998" y="1543347"/>
            <a:ext cx="8035547" cy="4519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709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sp>
        <p:nvSpPr>
          <p:cNvPr id="5" name="Cloud 4">
            <a:extLst>
              <a:ext uri="{FF2B5EF4-FFF2-40B4-BE49-F238E27FC236}">
                <a16:creationId xmlns:a16="http://schemas.microsoft.com/office/drawing/2014/main" id="{8A888B1F-516D-43B4-A085-0E0B5B948C63}"/>
              </a:ext>
            </a:extLst>
          </p:cNvPr>
          <p:cNvSpPr/>
          <p:nvPr/>
        </p:nvSpPr>
        <p:spPr>
          <a:xfrm>
            <a:off x="449943" y="250371"/>
            <a:ext cx="9724571" cy="586014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5400" b="1" dirty="0">
                <a:solidFill>
                  <a:schemeClr val="bg1"/>
                </a:solidFill>
                <a:latin typeface="Arial Black" panose="020B0A04020102020204" pitchFamily="34" charset="0"/>
                <a:ea typeface="MS PGothic" pitchFamily="34" charset="-128"/>
              </a:rPr>
              <a:t>I am a Leader</a:t>
            </a:r>
          </a:p>
        </p:txBody>
      </p:sp>
    </p:spTree>
    <p:extLst>
      <p:ext uri="{BB962C8B-B14F-4D97-AF65-F5344CB8AC3E}">
        <p14:creationId xmlns:p14="http://schemas.microsoft.com/office/powerpoint/2010/main" val="1956659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low confidence">
            <a:extLst>
              <a:ext uri="{FF2B5EF4-FFF2-40B4-BE49-F238E27FC236}">
                <a16:creationId xmlns:a16="http://schemas.microsoft.com/office/drawing/2014/main" id="{693C58D9-3179-9042-BD2D-14146B37FF3A}"/>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877932A6-8264-4DB7-85CE-D4CA2E42011F}"/>
              </a:ext>
            </a:extLst>
          </p:cNvPr>
          <p:cNvSpPr/>
          <p:nvPr/>
        </p:nvSpPr>
        <p:spPr>
          <a:xfrm>
            <a:off x="298476" y="678656"/>
            <a:ext cx="11595048" cy="1015663"/>
          </a:xfrm>
          <a:prstGeom prst="rect">
            <a:avLst/>
          </a:prstGeom>
        </p:spPr>
        <p:txBody>
          <a:bodyPr wrap="square">
            <a:spAutoFit/>
          </a:bodyPr>
          <a:lstStyle/>
          <a:p>
            <a:pPr algn="ctr"/>
            <a:r>
              <a:rPr lang="en-US" sz="6000" b="1" dirty="0">
                <a:solidFill>
                  <a:schemeClr val="bg1"/>
                </a:solidFill>
                <a:latin typeface="Arial" panose="020B0604020202020204" pitchFamily="34" charset="0"/>
                <a:cs typeface="Arial" panose="020B0604020202020204" pitchFamily="34" charset="0"/>
              </a:rPr>
              <a:t>SMILES and STEP</a:t>
            </a:r>
          </a:p>
        </p:txBody>
      </p:sp>
      <p:pic>
        <p:nvPicPr>
          <p:cNvPr id="8" name="Content Placeholder 7">
            <a:extLst>
              <a:ext uri="{FF2B5EF4-FFF2-40B4-BE49-F238E27FC236}">
                <a16:creationId xmlns:a16="http://schemas.microsoft.com/office/drawing/2014/main" id="{FC95E25D-E5DA-49D0-ABBA-2109F0E138B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10404" y="2105770"/>
            <a:ext cx="8174661" cy="3858129"/>
          </a:xfrm>
          <a:prstGeom prst="rect">
            <a:avLst/>
          </a:prstGeom>
        </p:spPr>
      </p:pic>
    </p:spTree>
    <p:extLst>
      <p:ext uri="{BB962C8B-B14F-4D97-AF65-F5344CB8AC3E}">
        <p14:creationId xmlns:p14="http://schemas.microsoft.com/office/powerpoint/2010/main" val="3364136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1">
            <a:extLst>
              <a:ext uri="{FF2B5EF4-FFF2-40B4-BE49-F238E27FC236}">
                <a16:creationId xmlns:a16="http://schemas.microsoft.com/office/drawing/2014/main" id="{000A636A-1A2B-4F8A-9496-961EA538762B}"/>
              </a:ext>
            </a:extLst>
          </p:cNvPr>
          <p:cNvSpPr txBox="1">
            <a:spLocks noChangeArrowheads="1"/>
          </p:cNvSpPr>
          <p:nvPr/>
        </p:nvSpPr>
        <p:spPr bwMode="auto">
          <a:xfrm>
            <a:off x="1414220" y="1096412"/>
            <a:ext cx="9884584" cy="4401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000" dirty="0">
                <a:solidFill>
                  <a:srgbClr val="1E22AA"/>
                </a:solidFill>
                <a:cs typeface="Arial" charset="0"/>
              </a:rPr>
              <a:t>"The future belongs to young people with an education and the imagination to create.“– Barack Obama</a:t>
            </a:r>
          </a:p>
          <a:p>
            <a:pPr eaLnBrk="1" hangingPunct="1"/>
            <a:endParaRPr lang="en-US" sz="4000" dirty="0">
              <a:solidFill>
                <a:srgbClr val="1E22AA"/>
              </a:solidFill>
              <a:cs typeface="Arial" charset="0"/>
            </a:endParaRPr>
          </a:p>
          <a:p>
            <a:pPr eaLnBrk="1" hangingPunct="1"/>
            <a:r>
              <a:rPr lang="en-US" sz="4000" dirty="0">
                <a:solidFill>
                  <a:srgbClr val="1E22AA"/>
                </a:solidFill>
                <a:cs typeface="Arial" charset="0"/>
              </a:rPr>
              <a:t>"Individually, we are one drop. </a:t>
            </a:r>
          </a:p>
          <a:p>
            <a:pPr eaLnBrk="1" hangingPunct="1"/>
            <a:r>
              <a:rPr lang="en-US" sz="4000" dirty="0">
                <a:solidFill>
                  <a:srgbClr val="1E22AA"/>
                </a:solidFill>
                <a:cs typeface="Arial" charset="0"/>
              </a:rPr>
              <a:t>	Together, we are an ocean." </a:t>
            </a:r>
          </a:p>
          <a:p>
            <a:pPr eaLnBrk="1" hangingPunct="1"/>
            <a:r>
              <a:rPr lang="en-US" sz="4000" dirty="0">
                <a:solidFill>
                  <a:srgbClr val="1E22AA"/>
                </a:solidFill>
                <a:cs typeface="Arial" charset="0"/>
              </a:rPr>
              <a:t>– </a:t>
            </a:r>
            <a:r>
              <a:rPr lang="en-US" sz="4000" dirty="0" err="1">
                <a:solidFill>
                  <a:srgbClr val="1E22AA"/>
                </a:solidFill>
                <a:cs typeface="Arial" charset="0"/>
              </a:rPr>
              <a:t>Ryunosuke</a:t>
            </a:r>
            <a:r>
              <a:rPr lang="en-US" sz="4000" dirty="0">
                <a:solidFill>
                  <a:srgbClr val="1E22AA"/>
                </a:solidFill>
                <a:cs typeface="Arial" charset="0"/>
              </a:rPr>
              <a:t> </a:t>
            </a:r>
            <a:r>
              <a:rPr lang="en-US" sz="4000" dirty="0" err="1">
                <a:solidFill>
                  <a:srgbClr val="1E22AA"/>
                </a:solidFill>
                <a:cs typeface="Arial" charset="0"/>
              </a:rPr>
              <a:t>Satoro</a:t>
            </a:r>
            <a:endParaRPr lang="en-US" sz="4000" dirty="0">
              <a:solidFill>
                <a:srgbClr val="1E22AA"/>
              </a:solidFill>
              <a:cs typeface="Arial" charset="0"/>
            </a:endParaRPr>
          </a:p>
        </p:txBody>
      </p:sp>
      <p:pic>
        <p:nvPicPr>
          <p:cNvPr id="8" name="Picture 7">
            <a:extLst>
              <a:ext uri="{FF2B5EF4-FFF2-40B4-BE49-F238E27FC236}">
                <a16:creationId xmlns:a16="http://schemas.microsoft.com/office/drawing/2014/main" id="{17802B28-F485-45F4-BC71-3C0761D92CAC}"/>
              </a:ext>
            </a:extLst>
          </p:cNvPr>
          <p:cNvPicPr>
            <a:picLocks noChangeAspect="1"/>
          </p:cNvPicPr>
          <p:nvPr/>
        </p:nvPicPr>
        <p:blipFill>
          <a:blip r:embed="rId4"/>
          <a:srcRect/>
          <a:stretch/>
        </p:blipFill>
        <p:spPr>
          <a:xfrm>
            <a:off x="181510" y="736412"/>
            <a:ext cx="1051200" cy="720000"/>
          </a:xfrm>
          <a:prstGeom prst="rect">
            <a:avLst/>
          </a:prstGeom>
        </p:spPr>
      </p:pic>
    </p:spTree>
    <p:extLst>
      <p:ext uri="{BB962C8B-B14F-4D97-AF65-F5344CB8AC3E}">
        <p14:creationId xmlns:p14="http://schemas.microsoft.com/office/powerpoint/2010/main" val="2128952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descr="Diagram, company name&#10;&#10;Description automatically generated">
            <a:extLst>
              <a:ext uri="{FF2B5EF4-FFF2-40B4-BE49-F238E27FC236}">
                <a16:creationId xmlns:a16="http://schemas.microsoft.com/office/drawing/2014/main" id="{126CD318-5480-44B6-8C6A-4464100277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69158"/>
          </a:xfrm>
          <a:prstGeom prst="rect">
            <a:avLst/>
          </a:prstGeom>
        </p:spPr>
      </p:pic>
    </p:spTree>
    <p:extLst>
      <p:ext uri="{BB962C8B-B14F-4D97-AF65-F5344CB8AC3E}">
        <p14:creationId xmlns:p14="http://schemas.microsoft.com/office/powerpoint/2010/main" val="3520059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23AD7FD2-04A8-445D-8BCE-D9377832B8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6878381"/>
          </a:xfrm>
          <a:prstGeom prst="rect">
            <a:avLst/>
          </a:prstGeom>
        </p:spPr>
      </p:pic>
    </p:spTree>
    <p:extLst>
      <p:ext uri="{BB962C8B-B14F-4D97-AF65-F5344CB8AC3E}">
        <p14:creationId xmlns:p14="http://schemas.microsoft.com/office/powerpoint/2010/main" val="1562834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FCFC7105-BF96-4F02-83A1-BB95668A41C8}"/>
              </a:ext>
            </a:extLst>
          </p:cNvPr>
          <p:cNvPicPr>
            <a:picLocks noChangeAspect="1"/>
          </p:cNvPicPr>
          <p:nvPr/>
        </p:nvPicPr>
        <p:blipFill rotWithShape="1">
          <a:blip r:embed="rId4"/>
          <a:srcRect l="30212" t="22561" r="39640" b="10810"/>
          <a:stretch/>
        </p:blipFill>
        <p:spPr>
          <a:xfrm>
            <a:off x="2786268" y="124159"/>
            <a:ext cx="7247417" cy="5888265"/>
          </a:xfrm>
          <a:prstGeom prst="rect">
            <a:avLst/>
          </a:prstGeom>
        </p:spPr>
      </p:pic>
      <p:sp>
        <p:nvSpPr>
          <p:cNvPr id="7" name="TextBox 6">
            <a:extLst>
              <a:ext uri="{FF2B5EF4-FFF2-40B4-BE49-F238E27FC236}">
                <a16:creationId xmlns:a16="http://schemas.microsoft.com/office/drawing/2014/main" id="{1F969A05-7A3C-4F22-ACC2-7645C4C40A84}"/>
              </a:ext>
            </a:extLst>
          </p:cNvPr>
          <p:cNvSpPr txBox="1"/>
          <p:nvPr/>
        </p:nvSpPr>
        <p:spPr>
          <a:xfrm>
            <a:off x="311828" y="1524170"/>
            <a:ext cx="2474441" cy="350865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3400" b="1" dirty="0">
                <a:solidFill>
                  <a:srgbClr val="E31C79"/>
                </a:solidFill>
                <a:latin typeface="Arial" panose="020B0604020202020204" pitchFamily="34" charset="0"/>
                <a:cs typeface="Arial" panose="020B0604020202020204" pitchFamily="34" charset="0"/>
              </a:rPr>
              <a:t>What STEP is being adapted for each example?</a:t>
            </a:r>
          </a:p>
          <a:p>
            <a:pPr marL="0" marR="0" lvl="0" indent="0" defTabSz="4572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942810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7932A6-8264-4DB7-85CE-D4CA2E42011F}"/>
              </a:ext>
            </a:extLst>
          </p:cNvPr>
          <p:cNvSpPr/>
          <p:nvPr/>
        </p:nvSpPr>
        <p:spPr>
          <a:xfrm>
            <a:off x="298476" y="210571"/>
            <a:ext cx="11595048" cy="1015663"/>
          </a:xfrm>
          <a:prstGeom prst="rect">
            <a:avLst/>
          </a:prstGeom>
        </p:spPr>
        <p:txBody>
          <a:bodyPr wrap="square">
            <a:spAutoFit/>
          </a:bodyPr>
          <a:lstStyle/>
          <a:p>
            <a:pPr algn="ctr"/>
            <a:r>
              <a:rPr lang="en-US" sz="6000" b="1" dirty="0">
                <a:solidFill>
                  <a:schemeClr val="bg1"/>
                </a:solidFill>
                <a:latin typeface="Arial" panose="020B0604020202020204" pitchFamily="34" charset="0"/>
                <a:cs typeface="Arial" panose="020B0604020202020204" pitchFamily="34" charset="0"/>
              </a:rPr>
              <a:t>SMILES and STEP Activity</a:t>
            </a:r>
          </a:p>
        </p:txBody>
      </p:sp>
      <p:pic>
        <p:nvPicPr>
          <p:cNvPr id="6" name="Picture 5" descr="Graphical user interface&#10;&#10;Description automatically generated with medium confidence">
            <a:extLst>
              <a:ext uri="{FF2B5EF4-FFF2-40B4-BE49-F238E27FC236}">
                <a16:creationId xmlns:a16="http://schemas.microsoft.com/office/drawing/2014/main" id="{E4A296CD-A0CB-48A0-9E1D-C7716D2D0D6E}"/>
              </a:ext>
            </a:extLst>
          </p:cNvPr>
          <p:cNvPicPr>
            <a:picLocks noChangeAspect="1"/>
          </p:cNvPicPr>
          <p:nvPr/>
        </p:nvPicPr>
        <p:blipFill>
          <a:blip r:embed="rId3"/>
          <a:stretch>
            <a:fillRect/>
          </a:stretch>
        </p:blipFill>
        <p:spPr>
          <a:xfrm>
            <a:off x="0" y="0"/>
            <a:ext cx="12192000" cy="6858000"/>
          </a:xfrm>
          <a:prstGeom prst="rect">
            <a:avLst/>
          </a:prstGeom>
        </p:spPr>
      </p:pic>
      <p:pic>
        <p:nvPicPr>
          <p:cNvPr id="8" name="Picture 2" descr="Our work | Youth Sport Trust">
            <a:extLst>
              <a:ext uri="{FF2B5EF4-FFF2-40B4-BE49-F238E27FC236}">
                <a16:creationId xmlns:a16="http://schemas.microsoft.com/office/drawing/2014/main" id="{82A359F0-FB20-4731-93F7-F57B40ECA4F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588" t="-2973" r="17529" b="2973"/>
          <a:stretch/>
        </p:blipFill>
        <p:spPr bwMode="auto">
          <a:xfrm>
            <a:off x="3051674" y="1226234"/>
            <a:ext cx="6313689" cy="468020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EC80E3B-5AEB-4455-8139-14C4DB43E952}"/>
              </a:ext>
            </a:extLst>
          </p:cNvPr>
          <p:cNvSpPr txBox="1"/>
          <p:nvPr/>
        </p:nvSpPr>
        <p:spPr>
          <a:xfrm>
            <a:off x="2631989" y="302904"/>
            <a:ext cx="7491282" cy="830997"/>
          </a:xfrm>
          <a:prstGeom prst="rect">
            <a:avLst/>
          </a:prstGeom>
          <a:noFill/>
        </p:spPr>
        <p:txBody>
          <a:bodyPr wrap="square">
            <a:spAutoFit/>
          </a:bodyPr>
          <a:lstStyle/>
          <a:p>
            <a:r>
              <a:rPr lang="en-GB" sz="4800" b="1" dirty="0">
                <a:solidFill>
                  <a:srgbClr val="E31C79"/>
                </a:solidFill>
                <a:latin typeface="Arial" panose="020B0604020202020204" pitchFamily="34" charset="0"/>
                <a:cs typeface="Arial" panose="020B0604020202020204" pitchFamily="34" charset="0"/>
              </a:rPr>
              <a:t>SMILES &amp; STEP Activity </a:t>
            </a:r>
          </a:p>
        </p:txBody>
      </p:sp>
    </p:spTree>
    <p:extLst>
      <p:ext uri="{BB962C8B-B14F-4D97-AF65-F5344CB8AC3E}">
        <p14:creationId xmlns:p14="http://schemas.microsoft.com/office/powerpoint/2010/main" val="868836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1">
            <a:extLst>
              <a:ext uri="{FF2B5EF4-FFF2-40B4-BE49-F238E27FC236}">
                <a16:creationId xmlns:a16="http://schemas.microsoft.com/office/drawing/2014/main" id="{A85BDF4D-0B60-3F45-88C3-0F3C02298D1D}"/>
              </a:ext>
            </a:extLst>
          </p:cNvPr>
          <p:cNvSpPr txBox="1">
            <a:spLocks noChangeArrowheads="1"/>
          </p:cNvSpPr>
          <p:nvPr/>
        </p:nvSpPr>
        <p:spPr bwMode="auto">
          <a:xfrm>
            <a:off x="118724" y="1346857"/>
            <a:ext cx="11986190" cy="48474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R="0" lvl="0" algn="l" defTabSz="914400" rtl="0" eaLnBrk="1" fontAlgn="auto" latinLnBrk="0" hangingPunct="1">
              <a:lnSpc>
                <a:spcPct val="150000"/>
              </a:lnSpc>
              <a:spcBef>
                <a:spcPts val="0"/>
              </a:spcBef>
              <a:spcAft>
                <a:spcPts val="0"/>
              </a:spcAft>
              <a:buClrTx/>
              <a:buSzTx/>
              <a:tabLst/>
              <a:defRPr/>
            </a:pPr>
            <a:r>
              <a:rPr lang="en-US" sz="3800" dirty="0">
                <a:solidFill>
                  <a:srgbClr val="1E22AA"/>
                </a:solidFill>
                <a:cs typeface="Arial" charset="0"/>
              </a:rPr>
              <a:t>Plan an inclusive 5-minute activity that you would deliver for your peers.</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800" dirty="0">
                <a:solidFill>
                  <a:srgbClr val="1E22AA"/>
                </a:solidFill>
                <a:cs typeface="Arial" charset="0"/>
              </a:rPr>
              <a:t>Focuses on </a:t>
            </a:r>
            <a:r>
              <a:rPr lang="en-US" sz="3800" u="sng" dirty="0">
                <a:solidFill>
                  <a:srgbClr val="1E22AA"/>
                </a:solidFill>
                <a:cs typeface="Arial" charset="0"/>
              </a:rPr>
              <a:t>one or two </a:t>
            </a:r>
            <a:r>
              <a:rPr lang="en-US" sz="3800" dirty="0">
                <a:solidFill>
                  <a:srgbClr val="1E22AA"/>
                </a:solidFill>
                <a:cs typeface="Arial" charset="0"/>
              </a:rPr>
              <a:t>of the </a:t>
            </a:r>
            <a:r>
              <a:rPr lang="en-US" sz="3800" b="1" dirty="0">
                <a:solidFill>
                  <a:srgbClr val="1E22AA"/>
                </a:solidFill>
                <a:cs typeface="Arial" charset="0"/>
              </a:rPr>
              <a:t>SMILES</a:t>
            </a:r>
            <a:r>
              <a:rPr lang="en-US" sz="3800" dirty="0">
                <a:solidFill>
                  <a:srgbClr val="1E22AA"/>
                </a:solidFill>
                <a:cs typeface="Arial" charset="0"/>
              </a:rPr>
              <a:t> elements.</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800" dirty="0">
                <a:solidFill>
                  <a:srgbClr val="1E22AA"/>
                </a:solidFill>
                <a:cs typeface="Arial" charset="0"/>
              </a:rPr>
              <a:t>Ensure that they have considered how to apply </a:t>
            </a:r>
            <a:r>
              <a:rPr lang="en-US" sz="3800" b="1" dirty="0">
                <a:solidFill>
                  <a:srgbClr val="1E22AA"/>
                </a:solidFill>
                <a:cs typeface="Arial" charset="0"/>
              </a:rPr>
              <a:t>STEP</a:t>
            </a:r>
            <a:r>
              <a:rPr lang="en-US" sz="3800" dirty="0">
                <a:solidFill>
                  <a:srgbClr val="1E22AA"/>
                </a:solidFill>
                <a:cs typeface="Arial" charset="0"/>
              </a:rPr>
              <a:t> to the activity.</a:t>
            </a:r>
          </a:p>
          <a:p>
            <a:pPr eaLnBrk="1" hangingPunct="1"/>
            <a:endParaRPr lang="en-US" dirty="0">
              <a:solidFill>
                <a:srgbClr val="1E22AA"/>
              </a:solidFill>
              <a:cs typeface="Arial" charset="0"/>
            </a:endParaRPr>
          </a:p>
        </p:txBody>
      </p:sp>
      <p:sp>
        <p:nvSpPr>
          <p:cNvPr id="7" name="TextBox 6">
            <a:extLst>
              <a:ext uri="{FF2B5EF4-FFF2-40B4-BE49-F238E27FC236}">
                <a16:creationId xmlns:a16="http://schemas.microsoft.com/office/drawing/2014/main" id="{D40CB4BE-56AC-44FE-A938-C4DD1D32DBDE}"/>
              </a:ext>
            </a:extLst>
          </p:cNvPr>
          <p:cNvSpPr txBox="1"/>
          <p:nvPr/>
        </p:nvSpPr>
        <p:spPr>
          <a:xfrm>
            <a:off x="256429" y="341338"/>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Your Turn……</a:t>
            </a:r>
          </a:p>
        </p:txBody>
      </p:sp>
    </p:spTree>
    <p:extLst>
      <p:ext uri="{BB962C8B-B14F-4D97-AF65-F5344CB8AC3E}">
        <p14:creationId xmlns:p14="http://schemas.microsoft.com/office/powerpoint/2010/main" val="2853295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low confidence">
            <a:extLst>
              <a:ext uri="{FF2B5EF4-FFF2-40B4-BE49-F238E27FC236}">
                <a16:creationId xmlns:a16="http://schemas.microsoft.com/office/drawing/2014/main" id="{693C58D9-3179-9042-BD2D-14146B37FF3A}"/>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877932A6-8264-4DB7-85CE-D4CA2E42011F}"/>
              </a:ext>
            </a:extLst>
          </p:cNvPr>
          <p:cNvSpPr/>
          <p:nvPr/>
        </p:nvSpPr>
        <p:spPr>
          <a:xfrm>
            <a:off x="298476" y="186364"/>
            <a:ext cx="10587827" cy="2431435"/>
          </a:xfrm>
          <a:prstGeom prst="rect">
            <a:avLst/>
          </a:prstGeom>
        </p:spPr>
        <p:txBody>
          <a:bodyPr wrap="square">
            <a:spAutoFit/>
          </a:bodyPr>
          <a:lstStyle/>
          <a:p>
            <a:pPr algn="ctr"/>
            <a:r>
              <a:rPr lang="en-US" sz="7200" b="1" dirty="0">
                <a:solidFill>
                  <a:schemeClr val="bg1"/>
                </a:solidFill>
                <a:latin typeface="Arial" panose="020B0604020202020204" pitchFamily="34" charset="0"/>
                <a:cs typeface="Arial" panose="020B0604020202020204" pitchFamily="34" charset="0"/>
              </a:rPr>
              <a:t>C.A.R.E Carousel</a:t>
            </a:r>
          </a:p>
          <a:p>
            <a:pPr algn="ctr"/>
            <a:r>
              <a:rPr lang="en-US" sz="4000" b="1" dirty="0">
                <a:latin typeface="Arial" panose="020B0604020202020204" pitchFamily="34" charset="0"/>
                <a:cs typeface="Arial" panose="020B0604020202020204" pitchFamily="34" charset="0"/>
              </a:rPr>
              <a:t>Important skills for you to nurture </a:t>
            </a:r>
          </a:p>
          <a:p>
            <a:pPr algn="ctr"/>
            <a:r>
              <a:rPr lang="en-US" sz="4000" b="1" dirty="0">
                <a:latin typeface="Arial" panose="020B0604020202020204" pitchFamily="34" charset="0"/>
                <a:cs typeface="Arial" panose="020B0604020202020204" pitchFamily="34" charset="0"/>
              </a:rPr>
              <a:t>and develop as a role model</a:t>
            </a:r>
          </a:p>
        </p:txBody>
      </p:sp>
      <p:pic>
        <p:nvPicPr>
          <p:cNvPr id="7" name="Graphic 6" descr="Brainstorm with solid fill">
            <a:extLst>
              <a:ext uri="{FF2B5EF4-FFF2-40B4-BE49-F238E27FC236}">
                <a16:creationId xmlns:a16="http://schemas.microsoft.com/office/drawing/2014/main" id="{308606B4-03B3-43D1-89B5-CF4461ABAD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92039" y="210571"/>
            <a:ext cx="1973334" cy="1973334"/>
          </a:xfrm>
          <a:prstGeom prst="rect">
            <a:avLst/>
          </a:prstGeom>
        </p:spPr>
      </p:pic>
      <p:sp>
        <p:nvSpPr>
          <p:cNvPr id="9" name="TextBox 8">
            <a:extLst>
              <a:ext uri="{FF2B5EF4-FFF2-40B4-BE49-F238E27FC236}">
                <a16:creationId xmlns:a16="http://schemas.microsoft.com/office/drawing/2014/main" id="{878E3ED3-9902-4086-A671-12C6CFDC8EB3}"/>
              </a:ext>
            </a:extLst>
          </p:cNvPr>
          <p:cNvSpPr txBox="1"/>
          <p:nvPr/>
        </p:nvSpPr>
        <p:spPr>
          <a:xfrm>
            <a:off x="126627" y="2295622"/>
            <a:ext cx="11938746" cy="3671583"/>
          </a:xfrm>
          <a:prstGeom prst="rect">
            <a:avLst/>
          </a:prstGeom>
          <a:noFill/>
        </p:spPr>
        <p:txBody>
          <a:bodyPr wrap="square">
            <a:spAutoFit/>
          </a:bodyPr>
          <a:lstStyle/>
          <a:p>
            <a:pPr>
              <a:lnSpc>
                <a:spcPct val="150000"/>
              </a:lnSpc>
            </a:pPr>
            <a:r>
              <a:rPr lang="en-US" sz="4000" b="1" dirty="0">
                <a:solidFill>
                  <a:schemeClr val="bg1"/>
                </a:solidFill>
                <a:latin typeface="Arial" panose="020B0604020202020204" pitchFamily="34" charset="0"/>
                <a:cs typeface="Arial" panose="020B0604020202020204" pitchFamily="34" charset="0"/>
              </a:rPr>
              <a:t>Creativity - </a:t>
            </a:r>
            <a:r>
              <a:rPr lang="en-US" sz="3000" b="0" i="0" dirty="0">
                <a:solidFill>
                  <a:schemeClr val="bg1"/>
                </a:solidFill>
                <a:effectLst/>
                <a:latin typeface="Arial" panose="020B0604020202020204" pitchFamily="34" charset="0"/>
                <a:cs typeface="Arial" panose="020B0604020202020204" pitchFamily="34" charset="0"/>
              </a:rPr>
              <a:t>use of imagination to create something that inspires</a:t>
            </a:r>
            <a:endParaRPr lang="en-US" sz="3000" b="1" dirty="0">
              <a:solidFill>
                <a:schemeClr val="bg1"/>
              </a:solidFill>
              <a:latin typeface="Arial" panose="020B0604020202020204" pitchFamily="34" charset="0"/>
              <a:cs typeface="Arial" panose="020B0604020202020204" pitchFamily="34" charset="0"/>
            </a:endParaRPr>
          </a:p>
          <a:p>
            <a:pPr>
              <a:lnSpc>
                <a:spcPct val="150000"/>
              </a:lnSpc>
            </a:pPr>
            <a:r>
              <a:rPr lang="en-US" sz="4000" b="1" dirty="0">
                <a:solidFill>
                  <a:schemeClr val="bg1"/>
                </a:solidFill>
                <a:latin typeface="Arial" panose="020B0604020202020204" pitchFamily="34" charset="0"/>
                <a:cs typeface="Arial" panose="020B0604020202020204" pitchFamily="34" charset="0"/>
              </a:rPr>
              <a:t>Aspiration - </a:t>
            </a:r>
            <a:r>
              <a:rPr lang="en-US" sz="3000" dirty="0">
                <a:solidFill>
                  <a:schemeClr val="bg1"/>
                </a:solidFill>
                <a:latin typeface="Arial" panose="020B0604020202020204" pitchFamily="34" charset="0"/>
                <a:cs typeface="Arial" panose="020B0604020202020204" pitchFamily="34" charset="0"/>
              </a:rPr>
              <a:t>A hope or ambition of achieving something</a:t>
            </a:r>
          </a:p>
          <a:p>
            <a:pPr>
              <a:lnSpc>
                <a:spcPct val="150000"/>
              </a:lnSpc>
            </a:pPr>
            <a:r>
              <a:rPr lang="en-US" sz="4000" b="1" dirty="0">
                <a:solidFill>
                  <a:schemeClr val="bg1"/>
                </a:solidFill>
                <a:latin typeface="Arial" panose="020B0604020202020204" pitchFamily="34" charset="0"/>
                <a:cs typeface="Arial" panose="020B0604020202020204" pitchFamily="34" charset="0"/>
              </a:rPr>
              <a:t>Resilience - </a:t>
            </a:r>
            <a:r>
              <a:rPr lang="en-US" sz="3000" dirty="0">
                <a:solidFill>
                  <a:schemeClr val="bg1"/>
                </a:solidFill>
                <a:latin typeface="Arial" panose="020B0604020202020204" pitchFamily="34" charset="0"/>
                <a:cs typeface="Arial" panose="020B0604020202020204" pitchFamily="34" charset="0"/>
              </a:rPr>
              <a:t>the ability to recover quickly from difficulties</a:t>
            </a:r>
          </a:p>
          <a:p>
            <a:pPr>
              <a:lnSpc>
                <a:spcPct val="150000"/>
              </a:lnSpc>
            </a:pPr>
            <a:r>
              <a:rPr lang="en-US" sz="4000" b="1" dirty="0">
                <a:solidFill>
                  <a:schemeClr val="bg1"/>
                </a:solidFill>
                <a:latin typeface="Arial" panose="020B0604020202020204" pitchFamily="34" charset="0"/>
                <a:cs typeface="Arial" panose="020B0604020202020204" pitchFamily="34" charset="0"/>
              </a:rPr>
              <a:t>Empathy - </a:t>
            </a:r>
            <a:r>
              <a:rPr lang="en-US" sz="3000" dirty="0">
                <a:solidFill>
                  <a:schemeClr val="bg1"/>
                </a:solidFill>
                <a:latin typeface="Arial" panose="020B0604020202020204" pitchFamily="34" charset="0"/>
                <a:cs typeface="Arial" panose="020B0604020202020204" pitchFamily="34" charset="0"/>
              </a:rPr>
              <a:t>Understand and share the feelings of others</a:t>
            </a:r>
          </a:p>
        </p:txBody>
      </p:sp>
    </p:spTree>
    <p:extLst>
      <p:ext uri="{BB962C8B-B14F-4D97-AF65-F5344CB8AC3E}">
        <p14:creationId xmlns:p14="http://schemas.microsoft.com/office/powerpoint/2010/main" val="1645333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F6BF17-8E0E-EA4A-B75C-6685694FE590}"/>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1">
            <a:extLst>
              <a:ext uri="{FF2B5EF4-FFF2-40B4-BE49-F238E27FC236}">
                <a16:creationId xmlns:a16="http://schemas.microsoft.com/office/drawing/2014/main" id="{32705CF7-0A5A-42A4-8602-7359631DD290}"/>
              </a:ext>
            </a:extLst>
          </p:cNvPr>
          <p:cNvSpPr txBox="1">
            <a:spLocks noChangeArrowheads="1"/>
          </p:cNvSpPr>
          <p:nvPr/>
        </p:nvSpPr>
        <p:spPr bwMode="auto">
          <a:xfrm>
            <a:off x="552919" y="691851"/>
            <a:ext cx="8739362" cy="3970318"/>
          </a:xfrm>
          <a:prstGeom prst="rect">
            <a:avLst/>
          </a:prstGeom>
          <a:noFill/>
          <a:ln w="9525">
            <a:noFill/>
            <a:miter lim="800000"/>
            <a:headEnd/>
            <a:tailEnd/>
          </a:ln>
        </p:spPr>
        <p:txBody>
          <a:bodyPr wrap="square" anchor="ctr">
            <a:spAutoFit/>
          </a:bodyPr>
          <a:lstStyle/>
          <a:p>
            <a:r>
              <a:rPr lang="en-US" sz="7200" b="1" dirty="0">
                <a:solidFill>
                  <a:srgbClr val="E31C79"/>
                </a:solidFill>
                <a:latin typeface="Arial" panose="020B0604020202020204" pitchFamily="34" charset="0"/>
                <a:cs typeface="Arial" panose="020B0604020202020204" pitchFamily="34" charset="0"/>
              </a:rPr>
              <a:t>Creativity = </a:t>
            </a:r>
          </a:p>
          <a:p>
            <a:r>
              <a:rPr lang="en-US" sz="6000" dirty="0">
                <a:solidFill>
                  <a:srgbClr val="E31C79"/>
                </a:solidFill>
                <a:latin typeface="Arial" panose="020B0604020202020204" pitchFamily="34" charset="0"/>
                <a:cs typeface="Arial" panose="020B0604020202020204" pitchFamily="34" charset="0"/>
              </a:rPr>
              <a:t>Use of imagination to create something that inspires</a:t>
            </a:r>
          </a:p>
        </p:txBody>
      </p:sp>
      <p:pic>
        <p:nvPicPr>
          <p:cNvPr id="5" name="Graphic 4" descr="Lightbulb and gear with solid fill">
            <a:extLst>
              <a:ext uri="{FF2B5EF4-FFF2-40B4-BE49-F238E27FC236}">
                <a16:creationId xmlns:a16="http://schemas.microsoft.com/office/drawing/2014/main" id="{82A1068C-DEAB-4708-9C77-8F1C1DD730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28774" y="1187249"/>
            <a:ext cx="3051119" cy="3051119"/>
          </a:xfrm>
          <a:prstGeom prst="rect">
            <a:avLst/>
          </a:prstGeom>
        </p:spPr>
      </p:pic>
    </p:spTree>
    <p:extLst>
      <p:ext uri="{BB962C8B-B14F-4D97-AF65-F5344CB8AC3E}">
        <p14:creationId xmlns:p14="http://schemas.microsoft.com/office/powerpoint/2010/main" val="1190146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F6BF17-8E0E-EA4A-B75C-6685694FE590}"/>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1">
            <a:extLst>
              <a:ext uri="{FF2B5EF4-FFF2-40B4-BE49-F238E27FC236}">
                <a16:creationId xmlns:a16="http://schemas.microsoft.com/office/drawing/2014/main" id="{32705CF7-0A5A-42A4-8602-7359631DD290}"/>
              </a:ext>
            </a:extLst>
          </p:cNvPr>
          <p:cNvSpPr txBox="1">
            <a:spLocks noChangeArrowheads="1"/>
          </p:cNvSpPr>
          <p:nvPr/>
        </p:nvSpPr>
        <p:spPr bwMode="auto">
          <a:xfrm>
            <a:off x="613206" y="1143504"/>
            <a:ext cx="8320729" cy="3046988"/>
          </a:xfrm>
          <a:prstGeom prst="rect">
            <a:avLst/>
          </a:prstGeom>
          <a:noFill/>
          <a:ln w="9525">
            <a:noFill/>
            <a:miter lim="800000"/>
            <a:headEnd/>
            <a:tailEnd/>
          </a:ln>
        </p:spPr>
        <p:txBody>
          <a:bodyPr wrap="square" anchor="ctr">
            <a:spAutoFit/>
          </a:bodyPr>
          <a:lstStyle/>
          <a:p>
            <a:r>
              <a:rPr lang="en-US" sz="7200" b="1" dirty="0">
                <a:solidFill>
                  <a:srgbClr val="E31C79"/>
                </a:solidFill>
                <a:latin typeface="Arial" panose="020B0604020202020204" pitchFamily="34" charset="0"/>
                <a:cs typeface="Arial" panose="020B0604020202020204" pitchFamily="34" charset="0"/>
              </a:rPr>
              <a:t>Aspiration = </a:t>
            </a:r>
          </a:p>
          <a:p>
            <a:r>
              <a:rPr lang="en-US" sz="6000" dirty="0">
                <a:solidFill>
                  <a:srgbClr val="E31C79"/>
                </a:solidFill>
                <a:latin typeface="Arial" panose="020B0604020202020204" pitchFamily="34" charset="0"/>
                <a:cs typeface="Arial" panose="020B0604020202020204" pitchFamily="34" charset="0"/>
              </a:rPr>
              <a:t>A hope or ambition of achieving something</a:t>
            </a:r>
          </a:p>
        </p:txBody>
      </p:sp>
      <p:pic>
        <p:nvPicPr>
          <p:cNvPr id="6" name="Graphic 5" descr="Aspiration with solid fill">
            <a:extLst>
              <a:ext uri="{FF2B5EF4-FFF2-40B4-BE49-F238E27FC236}">
                <a16:creationId xmlns:a16="http://schemas.microsoft.com/office/drawing/2014/main" id="{30637320-0BBC-48A7-A349-C82FF74093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05685" y="1283040"/>
            <a:ext cx="2559911" cy="2559911"/>
          </a:xfrm>
          <a:prstGeom prst="rect">
            <a:avLst/>
          </a:prstGeom>
        </p:spPr>
      </p:pic>
    </p:spTree>
    <p:extLst>
      <p:ext uri="{BB962C8B-B14F-4D97-AF65-F5344CB8AC3E}">
        <p14:creationId xmlns:p14="http://schemas.microsoft.com/office/powerpoint/2010/main" val="2500041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F6BF17-8E0E-EA4A-B75C-6685694FE590}"/>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1">
            <a:extLst>
              <a:ext uri="{FF2B5EF4-FFF2-40B4-BE49-F238E27FC236}">
                <a16:creationId xmlns:a16="http://schemas.microsoft.com/office/drawing/2014/main" id="{32705CF7-0A5A-42A4-8602-7359631DD290}"/>
              </a:ext>
            </a:extLst>
          </p:cNvPr>
          <p:cNvSpPr txBox="1">
            <a:spLocks noChangeArrowheads="1"/>
          </p:cNvSpPr>
          <p:nvPr/>
        </p:nvSpPr>
        <p:spPr bwMode="auto">
          <a:xfrm>
            <a:off x="592527" y="1040486"/>
            <a:ext cx="8823322" cy="3970318"/>
          </a:xfrm>
          <a:prstGeom prst="rect">
            <a:avLst/>
          </a:prstGeom>
          <a:noFill/>
          <a:ln w="9525">
            <a:noFill/>
            <a:miter lim="800000"/>
            <a:headEnd/>
            <a:tailEnd/>
          </a:ln>
        </p:spPr>
        <p:txBody>
          <a:bodyPr wrap="square" anchor="ctr">
            <a:spAutoFit/>
          </a:bodyPr>
          <a:lstStyle/>
          <a:p>
            <a:r>
              <a:rPr lang="en-US" sz="7200" b="1" dirty="0">
                <a:solidFill>
                  <a:srgbClr val="E31C79"/>
                </a:solidFill>
                <a:latin typeface="Arial" panose="020B0604020202020204" pitchFamily="34" charset="0"/>
                <a:cs typeface="Arial" panose="020B0604020202020204" pitchFamily="34" charset="0"/>
              </a:rPr>
              <a:t>Resilience = </a:t>
            </a:r>
          </a:p>
          <a:p>
            <a:r>
              <a:rPr lang="en-US" sz="6000" b="1" dirty="0">
                <a:solidFill>
                  <a:srgbClr val="E31C79"/>
                </a:solidFill>
                <a:latin typeface="Arial" panose="020B0604020202020204" pitchFamily="34" charset="0"/>
                <a:cs typeface="Arial" panose="020B0604020202020204" pitchFamily="34" charset="0"/>
              </a:rPr>
              <a:t>Cope with challenges and adapt to find solutions.</a:t>
            </a:r>
          </a:p>
        </p:txBody>
      </p:sp>
      <p:pic>
        <p:nvPicPr>
          <p:cNvPr id="7" name="Graphic 6" descr="Body builder with solid fill">
            <a:extLst>
              <a:ext uri="{FF2B5EF4-FFF2-40B4-BE49-F238E27FC236}">
                <a16:creationId xmlns:a16="http://schemas.microsoft.com/office/drawing/2014/main" id="{6F66894F-6068-4778-AD5B-C29C27352D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36451" y="1613256"/>
            <a:ext cx="2192623" cy="2192623"/>
          </a:xfrm>
          <a:prstGeom prst="rect">
            <a:avLst/>
          </a:prstGeom>
        </p:spPr>
      </p:pic>
    </p:spTree>
    <p:extLst>
      <p:ext uri="{BB962C8B-B14F-4D97-AF65-F5344CB8AC3E}">
        <p14:creationId xmlns:p14="http://schemas.microsoft.com/office/powerpoint/2010/main" val="661840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F6BF17-8E0E-EA4A-B75C-6685694FE590}"/>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1">
            <a:extLst>
              <a:ext uri="{FF2B5EF4-FFF2-40B4-BE49-F238E27FC236}">
                <a16:creationId xmlns:a16="http://schemas.microsoft.com/office/drawing/2014/main" id="{32705CF7-0A5A-42A4-8602-7359631DD290}"/>
              </a:ext>
            </a:extLst>
          </p:cNvPr>
          <p:cNvSpPr txBox="1">
            <a:spLocks noChangeArrowheads="1"/>
          </p:cNvSpPr>
          <p:nvPr/>
        </p:nvSpPr>
        <p:spPr bwMode="auto">
          <a:xfrm>
            <a:off x="911265" y="984239"/>
            <a:ext cx="7219481" cy="3970318"/>
          </a:xfrm>
          <a:prstGeom prst="rect">
            <a:avLst/>
          </a:prstGeom>
          <a:noFill/>
          <a:ln w="9525">
            <a:noFill/>
            <a:miter lim="800000"/>
            <a:headEnd/>
            <a:tailEnd/>
          </a:ln>
        </p:spPr>
        <p:txBody>
          <a:bodyPr wrap="square" anchor="ctr">
            <a:spAutoFit/>
          </a:bodyPr>
          <a:lstStyle/>
          <a:p>
            <a:r>
              <a:rPr lang="en-US" sz="7200" b="1" dirty="0">
                <a:solidFill>
                  <a:srgbClr val="E31C79"/>
                </a:solidFill>
                <a:latin typeface="Arial" panose="020B0604020202020204" pitchFamily="34" charset="0"/>
                <a:cs typeface="Arial" panose="020B0604020202020204" pitchFamily="34" charset="0"/>
              </a:rPr>
              <a:t>Empathy = </a:t>
            </a:r>
          </a:p>
          <a:p>
            <a:r>
              <a:rPr lang="en-US" sz="6000" dirty="0">
                <a:solidFill>
                  <a:srgbClr val="E31C79"/>
                </a:solidFill>
                <a:latin typeface="Arial" panose="020B0604020202020204" pitchFamily="34" charset="0"/>
                <a:cs typeface="Arial" panose="020B0604020202020204" pitchFamily="34" charset="0"/>
              </a:rPr>
              <a:t>Understand and share the feelings of others.</a:t>
            </a:r>
          </a:p>
        </p:txBody>
      </p:sp>
      <p:pic>
        <p:nvPicPr>
          <p:cNvPr id="9" name="Graphic 8" descr="Care with solid fill">
            <a:extLst>
              <a:ext uri="{FF2B5EF4-FFF2-40B4-BE49-F238E27FC236}">
                <a16:creationId xmlns:a16="http://schemas.microsoft.com/office/drawing/2014/main" id="{5581C5F7-AAFF-412A-81F4-EDFA4506054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00606" y="1464661"/>
            <a:ext cx="2650139" cy="2650139"/>
          </a:xfrm>
          <a:prstGeom prst="rect">
            <a:avLst/>
          </a:prstGeom>
        </p:spPr>
      </p:pic>
    </p:spTree>
    <p:extLst>
      <p:ext uri="{BB962C8B-B14F-4D97-AF65-F5344CB8AC3E}">
        <p14:creationId xmlns:p14="http://schemas.microsoft.com/office/powerpoint/2010/main" val="226038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1">
            <a:extLst>
              <a:ext uri="{FF2B5EF4-FFF2-40B4-BE49-F238E27FC236}">
                <a16:creationId xmlns:a16="http://schemas.microsoft.com/office/drawing/2014/main" id="{A85BDF4D-0B60-3F45-88C3-0F3C02298D1D}"/>
              </a:ext>
            </a:extLst>
          </p:cNvPr>
          <p:cNvSpPr txBox="1">
            <a:spLocks noChangeArrowheads="1"/>
          </p:cNvSpPr>
          <p:nvPr/>
        </p:nvSpPr>
        <p:spPr bwMode="auto">
          <a:xfrm>
            <a:off x="118724" y="1346857"/>
            <a:ext cx="12386314" cy="2608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3100" dirty="0">
                <a:solidFill>
                  <a:srgbClr val="1E22AA"/>
                </a:solidFill>
                <a:cs typeface="Arial" charset="0"/>
              </a:rPr>
              <a:t>Develop and improve leadership skills</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3100" dirty="0">
                <a:solidFill>
                  <a:srgbClr val="1E22AA"/>
                </a:solidFill>
                <a:cs typeface="Arial" charset="0"/>
              </a:rPr>
              <a:t>Feel confident to deliver inclusive activities for all young people</a:t>
            </a:r>
          </a:p>
          <a:p>
            <a:pPr marL="457200" marR="0" lvl="0" indent="-4572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3100" dirty="0">
                <a:solidFill>
                  <a:srgbClr val="1E22AA"/>
                </a:solidFill>
                <a:cs typeface="Arial" charset="0"/>
              </a:rPr>
              <a:t>Look for opportunities in schools to make positive change</a:t>
            </a:r>
          </a:p>
          <a:p>
            <a:pPr eaLnBrk="1" hangingPunct="1"/>
            <a:endParaRPr lang="en-US" dirty="0">
              <a:solidFill>
                <a:srgbClr val="1E22AA"/>
              </a:solidFill>
              <a:cs typeface="Arial" charset="0"/>
            </a:endParaRPr>
          </a:p>
        </p:txBody>
      </p:sp>
      <p:sp>
        <p:nvSpPr>
          <p:cNvPr id="7" name="TextBox 6">
            <a:extLst>
              <a:ext uri="{FF2B5EF4-FFF2-40B4-BE49-F238E27FC236}">
                <a16:creationId xmlns:a16="http://schemas.microsoft.com/office/drawing/2014/main" id="{D40CB4BE-56AC-44FE-A938-C4DD1D32DBDE}"/>
              </a:ext>
            </a:extLst>
          </p:cNvPr>
          <p:cNvSpPr txBox="1"/>
          <p:nvPr/>
        </p:nvSpPr>
        <p:spPr>
          <a:xfrm>
            <a:off x="256429" y="395767"/>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Outcomes</a:t>
            </a:r>
            <a:endParaRPr lang="en-US" sz="4800" dirty="0">
              <a:solidFill>
                <a:srgbClr val="1E22AA"/>
              </a:solidFill>
              <a:latin typeface="Arial" panose="020B0604020202020204" pitchFamily="34" charset="0"/>
              <a:cs typeface="Arial" panose="020B0604020202020204" pitchFamily="34" charset="0"/>
            </a:endParaRPr>
          </a:p>
        </p:txBody>
      </p:sp>
      <p:pic>
        <p:nvPicPr>
          <p:cNvPr id="3" name="Graphic 2" descr="Shoe footprints with solid fill">
            <a:extLst>
              <a:ext uri="{FF2B5EF4-FFF2-40B4-BE49-F238E27FC236}">
                <a16:creationId xmlns:a16="http://schemas.microsoft.com/office/drawing/2014/main" id="{54E323C9-AFF7-432B-8091-D26DDED698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14286" y="4983420"/>
            <a:ext cx="1041404" cy="1041404"/>
          </a:xfrm>
          <a:prstGeom prst="rect">
            <a:avLst/>
          </a:prstGeom>
        </p:spPr>
      </p:pic>
      <p:pic>
        <p:nvPicPr>
          <p:cNvPr id="8" name="Graphic 7" descr="Whistle with solid fill">
            <a:extLst>
              <a:ext uri="{FF2B5EF4-FFF2-40B4-BE49-F238E27FC236}">
                <a16:creationId xmlns:a16="http://schemas.microsoft.com/office/drawing/2014/main" id="{41EE978A-C9D6-468F-99B4-A6416BA292C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30142" y="4750157"/>
            <a:ext cx="1403009" cy="1403009"/>
          </a:xfrm>
          <a:prstGeom prst="rect">
            <a:avLst/>
          </a:prstGeom>
        </p:spPr>
      </p:pic>
      <p:pic>
        <p:nvPicPr>
          <p:cNvPr id="14" name="Graphic 13" descr="Playbook with solid fill">
            <a:extLst>
              <a:ext uri="{FF2B5EF4-FFF2-40B4-BE49-F238E27FC236}">
                <a16:creationId xmlns:a16="http://schemas.microsoft.com/office/drawing/2014/main" id="{028B9809-479F-40DF-BE62-2A1D40688D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125892" y="3660362"/>
            <a:ext cx="1329971" cy="1329971"/>
          </a:xfrm>
          <a:prstGeom prst="rect">
            <a:avLst/>
          </a:prstGeom>
        </p:spPr>
      </p:pic>
      <p:pic>
        <p:nvPicPr>
          <p:cNvPr id="16" name="Graphic 15" descr="Comment Like with solid fill">
            <a:extLst>
              <a:ext uri="{FF2B5EF4-FFF2-40B4-BE49-F238E27FC236}">
                <a16:creationId xmlns:a16="http://schemas.microsoft.com/office/drawing/2014/main" id="{2ACD9593-FBAD-496E-8ABA-9213F9D2293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633175" y="3588412"/>
            <a:ext cx="1594572" cy="1594572"/>
          </a:xfrm>
          <a:prstGeom prst="rect">
            <a:avLst/>
          </a:prstGeom>
        </p:spPr>
      </p:pic>
      <p:pic>
        <p:nvPicPr>
          <p:cNvPr id="18" name="Graphic 17" descr="Cheers with solid fill">
            <a:extLst>
              <a:ext uri="{FF2B5EF4-FFF2-40B4-BE49-F238E27FC236}">
                <a16:creationId xmlns:a16="http://schemas.microsoft.com/office/drawing/2014/main" id="{DE584ABE-667C-4D76-B48A-53D0800ABB0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03780" y="4677632"/>
            <a:ext cx="1347192" cy="1347192"/>
          </a:xfrm>
          <a:prstGeom prst="rect">
            <a:avLst/>
          </a:prstGeom>
        </p:spPr>
      </p:pic>
    </p:spTree>
    <p:extLst>
      <p:ext uri="{BB962C8B-B14F-4D97-AF65-F5344CB8AC3E}">
        <p14:creationId xmlns:p14="http://schemas.microsoft.com/office/powerpoint/2010/main" val="4221413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descr="Graphical user interface, application&#10;&#10;Description automatically generated">
            <a:extLst>
              <a:ext uri="{FF2B5EF4-FFF2-40B4-BE49-F238E27FC236}">
                <a16:creationId xmlns:a16="http://schemas.microsoft.com/office/drawing/2014/main" id="{CF5894B3-E6A2-40CC-A022-C4780A8B3C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
            <a:ext cx="12192001" cy="6844393"/>
          </a:xfrm>
          <a:prstGeom prst="rect">
            <a:avLst/>
          </a:prstGeom>
        </p:spPr>
      </p:pic>
    </p:spTree>
    <p:extLst>
      <p:ext uri="{BB962C8B-B14F-4D97-AF65-F5344CB8AC3E}">
        <p14:creationId xmlns:p14="http://schemas.microsoft.com/office/powerpoint/2010/main" val="6759674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F6BF17-8E0E-EA4A-B75C-6685694FE590}"/>
              </a:ext>
            </a:extLst>
          </p:cNvPr>
          <p:cNvPicPr>
            <a:picLocks noChangeAspect="1"/>
          </p:cNvPicPr>
          <p:nvPr/>
        </p:nvPicPr>
        <p:blipFill>
          <a:blip r:embed="rId3"/>
          <a:stretch>
            <a:fillRect/>
          </a:stretch>
        </p:blipFill>
        <p:spPr>
          <a:xfrm>
            <a:off x="0" y="-83127"/>
            <a:ext cx="12192000" cy="6858000"/>
          </a:xfrm>
          <a:prstGeom prst="rect">
            <a:avLst/>
          </a:prstGeom>
        </p:spPr>
      </p:pic>
      <p:sp>
        <p:nvSpPr>
          <p:cNvPr id="4" name="TextBox 1">
            <a:extLst>
              <a:ext uri="{FF2B5EF4-FFF2-40B4-BE49-F238E27FC236}">
                <a16:creationId xmlns:a16="http://schemas.microsoft.com/office/drawing/2014/main" id="{32705CF7-0A5A-42A4-8602-7359631DD290}"/>
              </a:ext>
            </a:extLst>
          </p:cNvPr>
          <p:cNvSpPr txBox="1">
            <a:spLocks noChangeArrowheads="1"/>
          </p:cNvSpPr>
          <p:nvPr/>
        </p:nvSpPr>
        <p:spPr bwMode="auto">
          <a:xfrm>
            <a:off x="167199" y="149916"/>
            <a:ext cx="8362710" cy="1015663"/>
          </a:xfrm>
          <a:prstGeom prst="rect">
            <a:avLst/>
          </a:prstGeom>
          <a:noFill/>
          <a:ln w="9525">
            <a:noFill/>
            <a:miter lim="800000"/>
            <a:headEnd/>
            <a:tailEnd/>
          </a:ln>
        </p:spPr>
        <p:txBody>
          <a:bodyPr wrap="square" anchor="ctr">
            <a:spAutoFit/>
          </a:bodyPr>
          <a:lstStyle/>
          <a:p>
            <a:r>
              <a:rPr lang="en-US" sz="6000" b="1" dirty="0">
                <a:solidFill>
                  <a:srgbClr val="E31C79"/>
                </a:solidFill>
                <a:latin typeface="Arial" panose="020B0604020202020204" pitchFamily="34" charset="0"/>
                <a:cs typeface="Arial" panose="020B0604020202020204" pitchFamily="34" charset="0"/>
              </a:rPr>
              <a:t>What Next……</a:t>
            </a:r>
          </a:p>
        </p:txBody>
      </p:sp>
      <p:sp>
        <p:nvSpPr>
          <p:cNvPr id="8" name="TextBox 7">
            <a:extLst>
              <a:ext uri="{FF2B5EF4-FFF2-40B4-BE49-F238E27FC236}">
                <a16:creationId xmlns:a16="http://schemas.microsoft.com/office/drawing/2014/main" id="{9A800667-4E4D-430E-A98C-1E2469A750F4}"/>
              </a:ext>
            </a:extLst>
          </p:cNvPr>
          <p:cNvSpPr txBox="1"/>
          <p:nvPr/>
        </p:nvSpPr>
        <p:spPr>
          <a:xfrm>
            <a:off x="287367" y="1587341"/>
            <a:ext cx="10796268" cy="2482667"/>
          </a:xfrm>
          <a:prstGeom prst="rect">
            <a:avLst/>
          </a:prstGeom>
          <a:noFill/>
        </p:spPr>
        <p:txBody>
          <a:bodyPr wrap="square">
            <a:spAutoFit/>
          </a:bodyPr>
          <a:lstStyle/>
          <a:p>
            <a:pPr>
              <a:lnSpc>
                <a:spcPct val="150000"/>
              </a:lnSpc>
            </a:pPr>
            <a:r>
              <a:rPr lang="en-US" sz="3600" b="1" dirty="0">
                <a:latin typeface="Arial" panose="020B0604020202020204" pitchFamily="34" charset="0"/>
                <a:cs typeface="Arial" panose="020B0604020202020204" pitchFamily="34" charset="0"/>
              </a:rPr>
              <a:t>When I finish today what am I expected to do?</a:t>
            </a:r>
          </a:p>
          <a:p>
            <a:pPr>
              <a:lnSpc>
                <a:spcPct val="150000"/>
              </a:lnSpc>
            </a:pPr>
            <a:endParaRPr lang="en-US" sz="3600" b="1" dirty="0">
              <a:latin typeface="Arial" panose="020B0604020202020204" pitchFamily="34" charset="0"/>
              <a:cs typeface="Arial" panose="020B0604020202020204" pitchFamily="34" charset="0"/>
            </a:endParaRPr>
          </a:p>
          <a:p>
            <a:pPr>
              <a:lnSpc>
                <a:spcPct val="150000"/>
              </a:lnSpc>
            </a:pPr>
            <a:r>
              <a:rPr lang="en-US" sz="3600" b="1" dirty="0">
                <a:latin typeface="Arial" panose="020B0604020202020204" pitchFamily="34" charset="0"/>
                <a:cs typeface="Arial" panose="020B0604020202020204" pitchFamily="34" charset="0"/>
              </a:rPr>
              <a:t>Next on my leadership journey is….. </a:t>
            </a:r>
          </a:p>
        </p:txBody>
      </p:sp>
      <p:pic>
        <p:nvPicPr>
          <p:cNvPr id="5" name="Graphic 4" descr="End with solid fill">
            <a:extLst>
              <a:ext uri="{FF2B5EF4-FFF2-40B4-BE49-F238E27FC236}">
                <a16:creationId xmlns:a16="http://schemas.microsoft.com/office/drawing/2014/main" id="{681CCAE6-AE1A-47BE-B207-6E1B2F4F122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27967" y="161287"/>
            <a:ext cx="1870083" cy="1304811"/>
          </a:xfrm>
          <a:prstGeom prst="rect">
            <a:avLst/>
          </a:prstGeom>
        </p:spPr>
      </p:pic>
    </p:spTree>
    <p:extLst>
      <p:ext uri="{BB962C8B-B14F-4D97-AF65-F5344CB8AC3E}">
        <p14:creationId xmlns:p14="http://schemas.microsoft.com/office/powerpoint/2010/main" val="1348024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D40CB4BE-56AC-44FE-A938-C4DD1D32DBDE}"/>
              </a:ext>
            </a:extLst>
          </p:cNvPr>
          <p:cNvSpPr txBox="1"/>
          <p:nvPr/>
        </p:nvSpPr>
        <p:spPr>
          <a:xfrm>
            <a:off x="305159" y="37014"/>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Reflections on Your Day</a:t>
            </a:r>
          </a:p>
        </p:txBody>
      </p:sp>
      <p:graphicFrame>
        <p:nvGraphicFramePr>
          <p:cNvPr id="5" name="Diagram 4">
            <a:extLst>
              <a:ext uri="{FF2B5EF4-FFF2-40B4-BE49-F238E27FC236}">
                <a16:creationId xmlns:a16="http://schemas.microsoft.com/office/drawing/2014/main" id="{0FC640D6-1DA3-4A2E-B67B-DCE9F398FAC8}"/>
              </a:ext>
            </a:extLst>
          </p:cNvPr>
          <p:cNvGraphicFramePr/>
          <p:nvPr>
            <p:extLst>
              <p:ext uri="{D42A27DB-BD31-4B8C-83A1-F6EECF244321}">
                <p14:modId xmlns:p14="http://schemas.microsoft.com/office/powerpoint/2010/main" val="3939421067"/>
              </p:ext>
            </p:extLst>
          </p:nvPr>
        </p:nvGraphicFramePr>
        <p:xfrm>
          <a:off x="-1326019" y="1111241"/>
          <a:ext cx="11523093" cy="51400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138631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w="9525">
            <a:noFill/>
            <a:miter lim="800000"/>
            <a:headEnd/>
            <a:tailEnd/>
          </a:ln>
        </p:spPr>
      </p:pic>
      <p:pic>
        <p:nvPicPr>
          <p:cNvPr id="4" name="Picture 3">
            <a:extLst>
              <a:ext uri="{FF2B5EF4-FFF2-40B4-BE49-F238E27FC236}">
                <a16:creationId xmlns:a16="http://schemas.microsoft.com/office/drawing/2014/main" id="{EEC5E982-9C33-48FF-80A5-98ED8ACAE7B1}"/>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55713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3"/>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81EDB082-B8DB-490A-91C7-81F0382DD1E6}"/>
              </a:ext>
            </a:extLst>
          </p:cNvPr>
          <p:cNvPicPr/>
          <p:nvPr/>
        </p:nvPicPr>
        <p:blipFill rotWithShape="1">
          <a:blip r:embed="rId4">
            <a:extLst>
              <a:ext uri="{28A0092B-C50C-407E-A947-70E740481C1C}">
                <a14:useLocalDpi xmlns:a14="http://schemas.microsoft.com/office/drawing/2010/main" val="0"/>
              </a:ext>
            </a:extLst>
          </a:blip>
          <a:srcRect/>
          <a:stretch/>
        </p:blipFill>
        <p:spPr bwMode="auto">
          <a:xfrm>
            <a:off x="576949" y="180255"/>
            <a:ext cx="8501737" cy="600283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691735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4C096850-D204-45BE-BA48-6754E2B63B08}"/>
              </a:ext>
            </a:extLst>
          </p:cNvPr>
          <p:cNvPicPr>
            <a:picLocks noChangeAspect="1"/>
          </p:cNvPicPr>
          <p:nvPr/>
        </p:nvPicPr>
        <p:blipFill>
          <a:blip r:embed="rId4"/>
          <a:stretch>
            <a:fillRect/>
          </a:stretch>
        </p:blipFill>
        <p:spPr>
          <a:xfrm>
            <a:off x="0" y="0"/>
            <a:ext cx="12192000" cy="6858000"/>
          </a:xfrm>
          <a:prstGeom prst="rect">
            <a:avLst/>
          </a:prstGeom>
        </p:spPr>
      </p:pic>
      <p:pic>
        <p:nvPicPr>
          <p:cNvPr id="5" name="Online Media 2" title="&amp;quot;BE THE CHANGE&amp;quot; | Alexander Chung Choreography | Eric Bellinger">
            <a:hlinkClick r:id="" action="ppaction://media"/>
            <a:extLst>
              <a:ext uri="{FF2B5EF4-FFF2-40B4-BE49-F238E27FC236}">
                <a16:creationId xmlns:a16="http://schemas.microsoft.com/office/drawing/2014/main" id="{F4430E13-7DBF-4F2C-8E73-F677F375AB91}"/>
              </a:ext>
            </a:extLst>
          </p:cNvPr>
          <p:cNvPicPr>
            <a:picLocks noRot="1" noChangeAspect="1"/>
          </p:cNvPicPr>
          <p:nvPr>
            <a:videoFile r:link="rId1"/>
          </p:nvPr>
        </p:nvPicPr>
        <p:blipFill>
          <a:blip r:embed="rId5"/>
          <a:stretch>
            <a:fillRect/>
          </a:stretch>
        </p:blipFill>
        <p:spPr>
          <a:xfrm>
            <a:off x="552433" y="248412"/>
            <a:ext cx="9989313" cy="5618988"/>
          </a:xfrm>
          <a:prstGeom prst="rect">
            <a:avLst/>
          </a:prstGeom>
        </p:spPr>
      </p:pic>
    </p:spTree>
    <p:extLst>
      <p:ext uri="{BB962C8B-B14F-4D97-AF65-F5344CB8AC3E}">
        <p14:creationId xmlns:p14="http://schemas.microsoft.com/office/powerpoint/2010/main" val="507349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D40CB4BE-56AC-44FE-A938-C4DD1D32DBDE}"/>
              </a:ext>
            </a:extLst>
          </p:cNvPr>
          <p:cNvSpPr txBox="1"/>
          <p:nvPr/>
        </p:nvSpPr>
        <p:spPr>
          <a:xfrm>
            <a:off x="176252" y="66811"/>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Plan of The Day </a:t>
            </a:r>
          </a:p>
        </p:txBody>
      </p:sp>
      <p:graphicFrame>
        <p:nvGraphicFramePr>
          <p:cNvPr id="5" name="Table 4">
            <a:extLst>
              <a:ext uri="{FF2B5EF4-FFF2-40B4-BE49-F238E27FC236}">
                <a16:creationId xmlns:a16="http://schemas.microsoft.com/office/drawing/2014/main" id="{71D83F58-05DA-4650-AF00-DBDF9F0BEC19}"/>
              </a:ext>
            </a:extLst>
          </p:cNvPr>
          <p:cNvGraphicFramePr>
            <a:graphicFrameLocks noGrp="1"/>
          </p:cNvGraphicFramePr>
          <p:nvPr>
            <p:extLst>
              <p:ext uri="{D42A27DB-BD31-4B8C-83A1-F6EECF244321}">
                <p14:modId xmlns:p14="http://schemas.microsoft.com/office/powerpoint/2010/main" val="966661325"/>
              </p:ext>
            </p:extLst>
          </p:nvPr>
        </p:nvGraphicFramePr>
        <p:xfrm>
          <a:off x="176252" y="954367"/>
          <a:ext cx="10674000" cy="4965664"/>
        </p:xfrm>
        <a:graphic>
          <a:graphicData uri="http://schemas.openxmlformats.org/drawingml/2006/table">
            <a:tbl>
              <a:tblPr>
                <a:tableStyleId>{5C22544A-7EE6-4342-B048-85BDC9FD1C3A}</a:tableStyleId>
              </a:tblPr>
              <a:tblGrid>
                <a:gridCol w="6237485">
                  <a:extLst>
                    <a:ext uri="{9D8B030D-6E8A-4147-A177-3AD203B41FA5}">
                      <a16:colId xmlns:a16="http://schemas.microsoft.com/office/drawing/2014/main" val="1678452545"/>
                    </a:ext>
                  </a:extLst>
                </a:gridCol>
                <a:gridCol w="4436515">
                  <a:extLst>
                    <a:ext uri="{9D8B030D-6E8A-4147-A177-3AD203B41FA5}">
                      <a16:colId xmlns:a16="http://schemas.microsoft.com/office/drawing/2014/main" val="1008855848"/>
                    </a:ext>
                  </a:extLst>
                </a:gridCol>
              </a:tblGrid>
              <a:tr h="550531">
                <a:tc>
                  <a:txBody>
                    <a:bodyPr/>
                    <a:lstStyle/>
                    <a:p>
                      <a:pPr algn="ctr" fontAlgn="ctr"/>
                      <a:r>
                        <a:rPr lang="en-GB" sz="3300" b="1" kern="1200" dirty="0">
                          <a:solidFill>
                            <a:srgbClr val="1E22AA"/>
                          </a:solidFill>
                          <a:latin typeface="Arial" charset="0"/>
                          <a:ea typeface="ＭＳ Ｐゴシック" charset="0"/>
                          <a:cs typeface="Arial" charset="0"/>
                        </a:rPr>
                        <a:t>Title of workshop</a:t>
                      </a:r>
                    </a:p>
                  </a:txBody>
                  <a:tcPr marL="9219" marR="9219" marT="9219" marB="0" anchor="ctr"/>
                </a:tc>
                <a:tc>
                  <a:txBody>
                    <a:bodyPr/>
                    <a:lstStyle/>
                    <a:p>
                      <a:pPr algn="ctr" fontAlgn="ctr"/>
                      <a:r>
                        <a:rPr lang="en-GB" sz="3300" b="1" kern="1200" dirty="0">
                          <a:solidFill>
                            <a:srgbClr val="1E22AA"/>
                          </a:solidFill>
                          <a:latin typeface="Arial" charset="0"/>
                          <a:ea typeface="ＭＳ Ｐゴシック" charset="0"/>
                          <a:cs typeface="Arial" charset="0"/>
                        </a:rPr>
                        <a:t>Length of workshop</a:t>
                      </a:r>
                    </a:p>
                  </a:txBody>
                  <a:tcPr marL="9219" marR="9219" marT="9219" marB="0" anchor="ctr"/>
                </a:tc>
                <a:extLst>
                  <a:ext uri="{0D108BD9-81ED-4DB2-BD59-A6C34878D82A}">
                    <a16:rowId xmlns:a16="http://schemas.microsoft.com/office/drawing/2014/main" val="3028939259"/>
                  </a:ext>
                </a:extLst>
              </a:tr>
              <a:tr h="869212">
                <a:tc>
                  <a:txBody>
                    <a:bodyPr/>
                    <a:lstStyle/>
                    <a:p>
                      <a:pPr algn="ctr" fontAlgn="ctr"/>
                      <a:r>
                        <a:rPr lang="en-GB" sz="2000" u="none" strike="noStrike" dirty="0">
                          <a:effectLst/>
                          <a:latin typeface="Arial Black" panose="020B0A04020102020204" pitchFamily="34" charset="0"/>
                          <a:cs typeface="Arial" panose="020B0604020202020204" pitchFamily="34" charset="0"/>
                        </a:rPr>
                        <a:t>Introduction/Welcome</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tc>
                  <a:txBody>
                    <a:bodyPr/>
                    <a:lstStyle/>
                    <a:p>
                      <a:pPr algn="ctr" fontAlgn="ctr"/>
                      <a:r>
                        <a:rPr lang="en-GB" sz="2000" u="none" strike="noStrike" dirty="0">
                          <a:effectLst/>
                          <a:latin typeface="Arial Black" panose="020B0A04020102020204" pitchFamily="34" charset="0"/>
                          <a:cs typeface="Arial" panose="020B0604020202020204" pitchFamily="34" charset="0"/>
                        </a:rPr>
                        <a:t>20 minutes</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extLst>
                  <a:ext uri="{0D108BD9-81ED-4DB2-BD59-A6C34878D82A}">
                    <a16:rowId xmlns:a16="http://schemas.microsoft.com/office/drawing/2014/main" val="1211565677"/>
                  </a:ext>
                </a:extLst>
              </a:tr>
              <a:tr h="869212">
                <a:tc>
                  <a:txBody>
                    <a:bodyPr/>
                    <a:lstStyle/>
                    <a:p>
                      <a:pPr algn="ctr" fontAlgn="ctr"/>
                      <a:r>
                        <a:rPr lang="en-GB" sz="2000" u="none" strike="noStrike" dirty="0">
                          <a:effectLst/>
                          <a:latin typeface="Arial Black" panose="020B0A04020102020204" pitchFamily="34" charset="0"/>
                          <a:cs typeface="Arial" panose="020B0604020202020204" pitchFamily="34" charset="0"/>
                        </a:rPr>
                        <a:t>Workshop 1- Youth Voice</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tc>
                  <a:txBody>
                    <a:bodyPr/>
                    <a:lstStyle/>
                    <a:p>
                      <a:pPr algn="ctr" fontAlgn="ctr"/>
                      <a:r>
                        <a:rPr lang="en-GB" sz="2000" u="none" strike="noStrike" dirty="0">
                          <a:effectLst/>
                          <a:latin typeface="Arial Black" panose="020B0A04020102020204" pitchFamily="34" charset="0"/>
                          <a:cs typeface="Arial" panose="020B0604020202020204" pitchFamily="34" charset="0"/>
                        </a:rPr>
                        <a:t>60 minutes</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extLst>
                  <a:ext uri="{0D108BD9-81ED-4DB2-BD59-A6C34878D82A}">
                    <a16:rowId xmlns:a16="http://schemas.microsoft.com/office/drawing/2014/main" val="368013925"/>
                  </a:ext>
                </a:extLst>
              </a:tr>
              <a:tr h="869212">
                <a:tc>
                  <a:txBody>
                    <a:bodyPr/>
                    <a:lstStyle/>
                    <a:p>
                      <a:pPr algn="ctr" fontAlgn="ctr"/>
                      <a:r>
                        <a:rPr lang="en-GB" sz="2000" u="none" strike="noStrike" dirty="0">
                          <a:effectLst/>
                          <a:latin typeface="Arial Black" panose="020B0A04020102020204" pitchFamily="34" charset="0"/>
                          <a:cs typeface="Arial" panose="020B0604020202020204" pitchFamily="34" charset="0"/>
                        </a:rPr>
                        <a:t>Workshop 2 – STEP/ SMILES</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tc>
                  <a:txBody>
                    <a:bodyPr/>
                    <a:lstStyle/>
                    <a:p>
                      <a:pPr algn="ctr" fontAlgn="ctr"/>
                      <a:r>
                        <a:rPr lang="en-GB" sz="2000" u="none" strike="noStrike" dirty="0">
                          <a:effectLst/>
                          <a:latin typeface="Arial Black" panose="020B0A04020102020204" pitchFamily="34" charset="0"/>
                          <a:cs typeface="Arial" panose="020B0604020202020204" pitchFamily="34" charset="0"/>
                        </a:rPr>
                        <a:t>60 minutes</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extLst>
                  <a:ext uri="{0D108BD9-81ED-4DB2-BD59-A6C34878D82A}">
                    <a16:rowId xmlns:a16="http://schemas.microsoft.com/office/drawing/2014/main" val="2925673902"/>
                  </a:ext>
                </a:extLst>
              </a:tr>
              <a:tr h="938285">
                <a:tc>
                  <a:txBody>
                    <a:bodyPr/>
                    <a:lstStyle/>
                    <a:p>
                      <a:pPr algn="ctr" fontAlgn="ctr"/>
                      <a:r>
                        <a:rPr lang="en-GB" sz="2000" u="none" strike="noStrike">
                          <a:effectLst/>
                          <a:latin typeface="Arial Black" panose="020B0A04020102020204" pitchFamily="34" charset="0"/>
                          <a:cs typeface="Arial" panose="020B0604020202020204" pitchFamily="34" charset="0"/>
                        </a:rPr>
                        <a:t>Workshop 3- CARE carousel</a:t>
                      </a:r>
                      <a:endParaRPr lang="en-GB" sz="2000" b="0" i="0" u="none" strike="noStrike">
                        <a:solidFill>
                          <a:srgbClr val="000000"/>
                        </a:solidFill>
                        <a:effectLst/>
                        <a:latin typeface="Arial Black" panose="020B0A04020102020204" pitchFamily="34" charset="0"/>
                        <a:cs typeface="Arial" panose="020B0604020202020204" pitchFamily="34" charset="0"/>
                      </a:endParaRPr>
                    </a:p>
                  </a:txBody>
                  <a:tcPr marL="9219" marR="9219" marT="9219" marB="0" anchor="ctr"/>
                </a:tc>
                <a:tc>
                  <a:txBody>
                    <a:bodyPr/>
                    <a:lstStyle/>
                    <a:p>
                      <a:pPr algn="ctr" fontAlgn="ctr"/>
                      <a:r>
                        <a:rPr lang="en-GB" sz="2000" u="none" strike="noStrike" dirty="0">
                          <a:effectLst/>
                          <a:latin typeface="Arial Black" panose="020B0A04020102020204" pitchFamily="34" charset="0"/>
                          <a:cs typeface="Arial" panose="020B0604020202020204" pitchFamily="34" charset="0"/>
                        </a:rPr>
                        <a:t>75 minutes</a:t>
                      </a:r>
                      <a:br>
                        <a:rPr lang="en-GB" sz="2000" u="none" strike="noStrike" dirty="0">
                          <a:effectLst/>
                          <a:latin typeface="Arial Black" panose="020B0A04020102020204" pitchFamily="34" charset="0"/>
                          <a:cs typeface="Arial" panose="020B0604020202020204" pitchFamily="34" charset="0"/>
                        </a:rPr>
                      </a:br>
                      <a:r>
                        <a:rPr lang="en-GB" sz="2000" u="none" strike="noStrike" dirty="0">
                          <a:effectLst/>
                          <a:latin typeface="Arial Black" panose="020B0A04020102020204" pitchFamily="34" charset="0"/>
                          <a:cs typeface="Arial" panose="020B0604020202020204" pitchFamily="34" charset="0"/>
                        </a:rPr>
                        <a:t>(4 stations 15mins each)</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extLst>
                  <a:ext uri="{0D108BD9-81ED-4DB2-BD59-A6C34878D82A}">
                    <a16:rowId xmlns:a16="http://schemas.microsoft.com/office/drawing/2014/main" val="3638652237"/>
                  </a:ext>
                </a:extLst>
              </a:tr>
              <a:tr h="869212">
                <a:tc>
                  <a:txBody>
                    <a:bodyPr/>
                    <a:lstStyle/>
                    <a:p>
                      <a:pPr algn="ctr" fontAlgn="ctr"/>
                      <a:r>
                        <a:rPr lang="en-GB" sz="2000" u="none" strike="noStrike" dirty="0">
                          <a:effectLst/>
                          <a:latin typeface="Arial Black" panose="020B0A04020102020204" pitchFamily="34" charset="0"/>
                          <a:cs typeface="Arial" panose="020B0604020202020204" pitchFamily="34" charset="0"/>
                        </a:rPr>
                        <a:t>Close</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tc>
                  <a:txBody>
                    <a:bodyPr/>
                    <a:lstStyle/>
                    <a:p>
                      <a:pPr algn="ctr" fontAlgn="ctr"/>
                      <a:r>
                        <a:rPr lang="en-GB" sz="2000" u="none" strike="noStrike" dirty="0">
                          <a:effectLst/>
                          <a:latin typeface="Arial Black" panose="020B0A04020102020204" pitchFamily="34" charset="0"/>
                          <a:cs typeface="Arial" panose="020B0604020202020204" pitchFamily="34" charset="0"/>
                        </a:rPr>
                        <a:t>15 minutes</a:t>
                      </a:r>
                      <a:endParaRPr lang="en-GB" sz="2000" b="0" i="0" u="none" strike="noStrike" dirty="0">
                        <a:solidFill>
                          <a:srgbClr val="000000"/>
                        </a:solidFill>
                        <a:effectLst/>
                        <a:latin typeface="Arial Black" panose="020B0A04020102020204" pitchFamily="34" charset="0"/>
                        <a:cs typeface="Arial" panose="020B0604020202020204" pitchFamily="34" charset="0"/>
                      </a:endParaRPr>
                    </a:p>
                  </a:txBody>
                  <a:tcPr marL="9219" marR="9219" marT="9219" marB="0" anchor="ctr"/>
                </a:tc>
                <a:extLst>
                  <a:ext uri="{0D108BD9-81ED-4DB2-BD59-A6C34878D82A}">
                    <a16:rowId xmlns:a16="http://schemas.microsoft.com/office/drawing/2014/main" val="1423072404"/>
                  </a:ext>
                </a:extLst>
              </a:tr>
            </a:tbl>
          </a:graphicData>
        </a:graphic>
      </p:graphicFrame>
    </p:spTree>
    <p:extLst>
      <p:ext uri="{BB962C8B-B14F-4D97-AF65-F5344CB8AC3E}">
        <p14:creationId xmlns:p14="http://schemas.microsoft.com/office/powerpoint/2010/main" val="3190534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DA2DCBC-190B-B64A-8AF5-FFCD7880A1BD}"/>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0FE3F417-CE5D-4B73-BDFB-EDCD73BF79D3}"/>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42520" y="763572"/>
            <a:ext cx="11106960" cy="375299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74242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E317C7D7-2965-7547-80B2-0354B6DC113F}"/>
              </a:ext>
            </a:extLst>
          </p:cNvPr>
          <p:cNvPicPr>
            <a:picLocks noChangeAspect="1"/>
          </p:cNvPicPr>
          <p:nvPr/>
        </p:nvPicPr>
        <p:blipFill>
          <a:blip r:embed="rId3"/>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B9CE9650-437C-4275-9B55-80EE628988D2}"/>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344554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with medium confidence">
            <a:extLst>
              <a:ext uri="{FF2B5EF4-FFF2-40B4-BE49-F238E27FC236}">
                <a16:creationId xmlns:a16="http://schemas.microsoft.com/office/drawing/2014/main" id="{7F574FAB-C1FE-41F1-A91F-B3E77B1AC48D}"/>
              </a:ext>
            </a:extLst>
          </p:cNvPr>
          <p:cNvPicPr>
            <a:picLocks noChangeAspect="1"/>
          </p:cNvPicPr>
          <p:nvPr/>
        </p:nvPicPr>
        <p:blipFill>
          <a:blip r:embed="rId4"/>
          <a:stretch>
            <a:fillRect/>
          </a:stretch>
        </p:blipFill>
        <p:spPr>
          <a:xfrm>
            <a:off x="0" y="0"/>
            <a:ext cx="12192000" cy="6858000"/>
          </a:xfrm>
          <a:prstGeom prst="rect">
            <a:avLst/>
          </a:prstGeom>
        </p:spPr>
      </p:pic>
      <p:pic>
        <p:nvPicPr>
          <p:cNvPr id="4" name="Online Media 1" title="You Can't Be Stopped | Nike">
            <a:hlinkClick r:id="" action="ppaction://media"/>
            <a:extLst>
              <a:ext uri="{FF2B5EF4-FFF2-40B4-BE49-F238E27FC236}">
                <a16:creationId xmlns:a16="http://schemas.microsoft.com/office/drawing/2014/main" id="{0D33F671-E07E-4764-B16C-CC81DC537753}"/>
              </a:ext>
            </a:extLst>
          </p:cNvPr>
          <p:cNvPicPr>
            <a:picLocks noRot="1" noChangeAspect="1"/>
          </p:cNvPicPr>
          <p:nvPr>
            <a:videoFile r:link="rId1"/>
          </p:nvPr>
        </p:nvPicPr>
        <p:blipFill>
          <a:blip r:embed="rId5"/>
          <a:stretch>
            <a:fillRect/>
          </a:stretch>
        </p:blipFill>
        <p:spPr>
          <a:xfrm>
            <a:off x="632455" y="210065"/>
            <a:ext cx="9929145" cy="5609967"/>
          </a:xfrm>
          <a:prstGeom prst="rect">
            <a:avLst/>
          </a:prstGeom>
        </p:spPr>
      </p:pic>
    </p:spTree>
    <p:extLst>
      <p:ext uri="{BB962C8B-B14F-4D97-AF65-F5344CB8AC3E}">
        <p14:creationId xmlns:p14="http://schemas.microsoft.com/office/powerpoint/2010/main" val="3309682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0CA5C6F0-5C49-4DEC-8484-EDAA17FB23C5}"/>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0E5CA435-38C6-4058-A0A8-1DEC6094085C}"/>
              </a:ext>
            </a:extLst>
          </p:cNvPr>
          <p:cNvPicPr>
            <a:picLocks noChangeAspect="1"/>
          </p:cNvPicPr>
          <p:nvPr/>
        </p:nvPicPr>
        <p:blipFill rotWithShape="1">
          <a:blip r:embed="rId4"/>
          <a:srcRect l="5854" r="5435"/>
          <a:stretch/>
        </p:blipFill>
        <p:spPr>
          <a:xfrm>
            <a:off x="-1" y="0"/>
            <a:ext cx="6190736" cy="6858000"/>
          </a:xfrm>
          <a:prstGeom prst="rect">
            <a:avLst/>
          </a:prstGeom>
        </p:spPr>
      </p:pic>
      <p:sp>
        <p:nvSpPr>
          <p:cNvPr id="6" name="TextBox 5">
            <a:extLst>
              <a:ext uri="{FF2B5EF4-FFF2-40B4-BE49-F238E27FC236}">
                <a16:creationId xmlns:a16="http://schemas.microsoft.com/office/drawing/2014/main" id="{9A286A9A-CC51-4B35-94A1-88FE08CFAA10}"/>
              </a:ext>
            </a:extLst>
          </p:cNvPr>
          <p:cNvSpPr txBox="1"/>
          <p:nvPr/>
        </p:nvSpPr>
        <p:spPr>
          <a:xfrm>
            <a:off x="6672649" y="2398864"/>
            <a:ext cx="5078627" cy="1446550"/>
          </a:xfrm>
          <a:prstGeom prst="rect">
            <a:avLst/>
          </a:prstGeom>
          <a:noFill/>
        </p:spPr>
        <p:txBody>
          <a:bodyPr wrap="square">
            <a:spAutoFit/>
          </a:bodyPr>
          <a:lstStyle/>
          <a:p>
            <a:r>
              <a:rPr lang="en-US" sz="4400" b="1" dirty="0">
                <a:solidFill>
                  <a:srgbClr val="1E22AA"/>
                </a:solidFill>
                <a:latin typeface="Arial" charset="0"/>
                <a:ea typeface="ＭＳ Ｐゴシック" charset="0"/>
                <a:cs typeface="Arial" charset="0"/>
              </a:rPr>
              <a:t>How does SPORT </a:t>
            </a:r>
          </a:p>
          <a:p>
            <a:r>
              <a:rPr lang="en-US" sz="4400" b="1" dirty="0">
                <a:solidFill>
                  <a:srgbClr val="1E22AA"/>
                </a:solidFill>
                <a:latin typeface="Arial" charset="0"/>
                <a:ea typeface="ＭＳ Ｐゴシック" charset="0"/>
                <a:cs typeface="Arial" charset="0"/>
              </a:rPr>
              <a:t>make you feel?</a:t>
            </a:r>
          </a:p>
        </p:txBody>
      </p:sp>
    </p:spTree>
    <p:extLst>
      <p:ext uri="{BB962C8B-B14F-4D97-AF65-F5344CB8AC3E}">
        <p14:creationId xmlns:p14="http://schemas.microsoft.com/office/powerpoint/2010/main" val="2498685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F8B50295-6491-4E11-9DBA-D07D560E3C2C}"/>
              </a:ext>
            </a:extLst>
          </p:cNvPr>
          <p:cNvPicPr>
            <a:picLocks noChangeAspect="1"/>
          </p:cNvPicPr>
          <p:nvPr/>
        </p:nvPicPr>
        <p:blipFill>
          <a:blip r:embed="rId3"/>
          <a:stretch>
            <a:fillRect/>
          </a:stretch>
        </p:blipFill>
        <p:spPr>
          <a:xfrm>
            <a:off x="0" y="0"/>
            <a:ext cx="12192000" cy="6858000"/>
          </a:xfrm>
          <a:prstGeom prst="rect">
            <a:avLst/>
          </a:prstGeom>
        </p:spPr>
      </p:pic>
      <p:pic>
        <p:nvPicPr>
          <p:cNvPr id="7" name="Graphic 6" descr="Brainstorm with solid fill">
            <a:extLst>
              <a:ext uri="{FF2B5EF4-FFF2-40B4-BE49-F238E27FC236}">
                <a16:creationId xmlns:a16="http://schemas.microsoft.com/office/drawing/2014/main" id="{F1935F78-5785-4848-B8E8-3ABF469FF87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884531"/>
            <a:ext cx="2520442" cy="2520442"/>
          </a:xfrm>
          <a:prstGeom prst="rect">
            <a:avLst/>
          </a:prstGeom>
        </p:spPr>
      </p:pic>
      <p:pic>
        <p:nvPicPr>
          <p:cNvPr id="9" name="Graphic 8" descr="Group brainstorm with solid fill">
            <a:extLst>
              <a:ext uri="{FF2B5EF4-FFF2-40B4-BE49-F238E27FC236}">
                <a16:creationId xmlns:a16="http://schemas.microsoft.com/office/drawing/2014/main" id="{A46A5DFD-69D1-401C-978A-0E379710D4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9939" y="3083016"/>
            <a:ext cx="2384852" cy="2384852"/>
          </a:xfrm>
          <a:prstGeom prst="rect">
            <a:avLst/>
          </a:prstGeom>
        </p:spPr>
      </p:pic>
      <p:pic>
        <p:nvPicPr>
          <p:cNvPr id="5" name="Graphic 4" descr="Cheers with solid fill">
            <a:extLst>
              <a:ext uri="{FF2B5EF4-FFF2-40B4-BE49-F238E27FC236}">
                <a16:creationId xmlns:a16="http://schemas.microsoft.com/office/drawing/2014/main" id="{2A6358E5-E1AE-4C58-BCC0-98C3D337C08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84605" y="3764351"/>
            <a:ext cx="2384853" cy="2384853"/>
          </a:xfrm>
          <a:prstGeom prst="rect">
            <a:avLst/>
          </a:prstGeom>
        </p:spPr>
      </p:pic>
      <p:pic>
        <p:nvPicPr>
          <p:cNvPr id="8" name="Graphic 7" descr="Group success with solid fill">
            <a:extLst>
              <a:ext uri="{FF2B5EF4-FFF2-40B4-BE49-F238E27FC236}">
                <a16:creationId xmlns:a16="http://schemas.microsoft.com/office/drawing/2014/main" id="{D608AE92-001A-4DF0-8F53-7CFD266AF34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2573" y="1387737"/>
            <a:ext cx="2862987" cy="2862987"/>
          </a:xfrm>
          <a:prstGeom prst="rect">
            <a:avLst/>
          </a:prstGeom>
        </p:spPr>
      </p:pic>
      <p:sp>
        <p:nvSpPr>
          <p:cNvPr id="13" name="TextBox 12">
            <a:extLst>
              <a:ext uri="{FF2B5EF4-FFF2-40B4-BE49-F238E27FC236}">
                <a16:creationId xmlns:a16="http://schemas.microsoft.com/office/drawing/2014/main" id="{D40479BD-D990-4CCA-8AFD-AF0E68F4EE41}"/>
              </a:ext>
            </a:extLst>
          </p:cNvPr>
          <p:cNvSpPr txBox="1"/>
          <p:nvPr/>
        </p:nvSpPr>
        <p:spPr>
          <a:xfrm>
            <a:off x="256429" y="395767"/>
            <a:ext cx="11581681" cy="830997"/>
          </a:xfrm>
          <a:prstGeom prst="rect">
            <a:avLst/>
          </a:prstGeom>
          <a:noFill/>
        </p:spPr>
        <p:txBody>
          <a:bodyPr wrap="square">
            <a:spAutoFit/>
          </a:bodyPr>
          <a:lstStyle/>
          <a:p>
            <a:pPr eaLnBrk="1" hangingPunct="1"/>
            <a:r>
              <a:rPr lang="en-US" sz="4800" b="1" dirty="0">
                <a:solidFill>
                  <a:srgbClr val="E31C79"/>
                </a:solidFill>
                <a:latin typeface="Arial" panose="020B0604020202020204" pitchFamily="34" charset="0"/>
                <a:cs typeface="Arial" panose="020B0604020202020204" pitchFamily="34" charset="0"/>
              </a:rPr>
              <a:t>What is Inclusion?</a:t>
            </a:r>
            <a:endParaRPr lang="en-US" sz="4800" dirty="0">
              <a:solidFill>
                <a:srgbClr val="1E22A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7961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9457</TotalTime>
  <Words>3989</Words>
  <Application>Microsoft Office PowerPoint</Application>
  <PresentationFormat>Widescreen</PresentationFormat>
  <Paragraphs>359</Paragraphs>
  <Slides>35</Slides>
  <Notes>35</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Arial Black</vt:lpstr>
      <vt:lpstr>Calibri</vt:lpstr>
      <vt:lpstr>Calibri Light</vt:lpstr>
      <vt:lpstr>Cambria</vt:lpstr>
      <vt:lpstr>Roboto</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Grey</dc:creator>
  <cp:lastModifiedBy>Niamh Elizabeth Mourton</cp:lastModifiedBy>
  <cp:revision>115</cp:revision>
  <dcterms:created xsi:type="dcterms:W3CDTF">2018-07-12T13:21:34Z</dcterms:created>
  <dcterms:modified xsi:type="dcterms:W3CDTF">2021-11-17T14:50:49Z</dcterms:modified>
</cp:coreProperties>
</file>