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62"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0" autoAdjust="0"/>
    <p:restoredTop sz="94660"/>
  </p:normalViewPr>
  <p:slideViewPr>
    <p:cSldViewPr snapToGrid="0">
      <p:cViewPr varScale="1">
        <p:scale>
          <a:sx n="114" d="100"/>
          <a:sy n="114" d="100"/>
        </p:scale>
        <p:origin x="30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URNHILL, Francesca" userId="4cc8848c-2117-4fba-808e-5c5059394b4f" providerId="ADAL" clId="{D7332341-B923-4447-B674-FF1DFD4E3661}"/>
    <pc:docChg chg="modSld">
      <pc:chgData name="GURNHILL, Francesca" userId="4cc8848c-2117-4fba-808e-5c5059394b4f" providerId="ADAL" clId="{D7332341-B923-4447-B674-FF1DFD4E3661}" dt="2024-03-19T15:51:57.885" v="1" actId="20577"/>
      <pc:docMkLst>
        <pc:docMk/>
      </pc:docMkLst>
      <pc:sldChg chg="modSp mod">
        <pc:chgData name="GURNHILL, Francesca" userId="4cc8848c-2117-4fba-808e-5c5059394b4f" providerId="ADAL" clId="{D7332341-B923-4447-B674-FF1DFD4E3661}" dt="2024-03-19T15:51:57.885" v="1" actId="20577"/>
        <pc:sldMkLst>
          <pc:docMk/>
          <pc:sldMk cId="3568730968" sldId="262"/>
        </pc:sldMkLst>
        <pc:spChg chg="mod">
          <ac:chgData name="GURNHILL, Francesca" userId="4cc8848c-2117-4fba-808e-5c5059394b4f" providerId="ADAL" clId="{D7332341-B923-4447-B674-FF1DFD4E3661}" dt="2024-03-19T15:51:57.885" v="1" actId="20577"/>
          <ac:spMkLst>
            <pc:docMk/>
            <pc:sldMk cId="3568730968" sldId="262"/>
            <ac:spMk id="13" creationId="{E0A98E88-F31B-39DA-6777-5958B918783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2037A-7081-0FBE-74D2-A70A61FE338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1C8CEB7-6301-0D81-6553-F72C6F3DD2E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E5A4A110-B001-D08B-1329-7D15C2979528}"/>
              </a:ext>
            </a:extLst>
          </p:cNvPr>
          <p:cNvSpPr>
            <a:spLocks noGrp="1"/>
          </p:cNvSpPr>
          <p:nvPr>
            <p:ph type="dt" sz="half" idx="10"/>
          </p:nvPr>
        </p:nvSpPr>
        <p:spPr/>
        <p:txBody>
          <a:bodyPr/>
          <a:lstStyle/>
          <a:p>
            <a:fld id="{BD020312-4AD1-4B76-ABA2-109BF0CEE23C}" type="datetimeFigureOut">
              <a:rPr lang="en-GB" smtClean="0"/>
              <a:t>19/03/2024</a:t>
            </a:fld>
            <a:endParaRPr lang="en-GB"/>
          </a:p>
        </p:txBody>
      </p:sp>
      <p:sp>
        <p:nvSpPr>
          <p:cNvPr id="5" name="Footer Placeholder 4">
            <a:extLst>
              <a:ext uri="{FF2B5EF4-FFF2-40B4-BE49-F238E27FC236}">
                <a16:creationId xmlns:a16="http://schemas.microsoft.com/office/drawing/2014/main" id="{514D7FF9-1900-DF7E-C0C6-68BD71215D0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4C2631D-1AFF-2D07-424B-5A7759833A76}"/>
              </a:ext>
            </a:extLst>
          </p:cNvPr>
          <p:cNvSpPr>
            <a:spLocks noGrp="1"/>
          </p:cNvSpPr>
          <p:nvPr>
            <p:ph type="sldNum" sz="quarter" idx="12"/>
          </p:nvPr>
        </p:nvSpPr>
        <p:spPr/>
        <p:txBody>
          <a:bodyPr/>
          <a:lstStyle/>
          <a:p>
            <a:fld id="{C266D772-C259-41E8-925C-35C82DF3CC6F}" type="slidenum">
              <a:rPr lang="en-GB" smtClean="0"/>
              <a:t>‹#›</a:t>
            </a:fld>
            <a:endParaRPr lang="en-GB"/>
          </a:p>
        </p:txBody>
      </p:sp>
    </p:spTree>
    <p:extLst>
      <p:ext uri="{BB962C8B-B14F-4D97-AF65-F5344CB8AC3E}">
        <p14:creationId xmlns:p14="http://schemas.microsoft.com/office/powerpoint/2010/main" val="7553004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8576E-D285-E3BD-C7D5-4F13E32252EA}"/>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C8BF947-7A4B-5C3B-75DC-FDADE28D75E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56308CB-1D30-0969-BC17-0FC610E3D954}"/>
              </a:ext>
            </a:extLst>
          </p:cNvPr>
          <p:cNvSpPr>
            <a:spLocks noGrp="1"/>
          </p:cNvSpPr>
          <p:nvPr>
            <p:ph type="dt" sz="half" idx="10"/>
          </p:nvPr>
        </p:nvSpPr>
        <p:spPr/>
        <p:txBody>
          <a:bodyPr/>
          <a:lstStyle/>
          <a:p>
            <a:fld id="{BD020312-4AD1-4B76-ABA2-109BF0CEE23C}" type="datetimeFigureOut">
              <a:rPr lang="en-GB" smtClean="0"/>
              <a:t>19/03/2024</a:t>
            </a:fld>
            <a:endParaRPr lang="en-GB"/>
          </a:p>
        </p:txBody>
      </p:sp>
      <p:sp>
        <p:nvSpPr>
          <p:cNvPr id="5" name="Footer Placeholder 4">
            <a:extLst>
              <a:ext uri="{FF2B5EF4-FFF2-40B4-BE49-F238E27FC236}">
                <a16:creationId xmlns:a16="http://schemas.microsoft.com/office/drawing/2014/main" id="{C39ECF61-2AA2-C065-754A-A8E37BA9356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5A2BE8-2397-4B88-9CC8-ED5333710A97}"/>
              </a:ext>
            </a:extLst>
          </p:cNvPr>
          <p:cNvSpPr>
            <a:spLocks noGrp="1"/>
          </p:cNvSpPr>
          <p:nvPr>
            <p:ph type="sldNum" sz="quarter" idx="12"/>
          </p:nvPr>
        </p:nvSpPr>
        <p:spPr/>
        <p:txBody>
          <a:bodyPr/>
          <a:lstStyle/>
          <a:p>
            <a:fld id="{C266D772-C259-41E8-925C-35C82DF3CC6F}" type="slidenum">
              <a:rPr lang="en-GB" smtClean="0"/>
              <a:t>‹#›</a:t>
            </a:fld>
            <a:endParaRPr lang="en-GB"/>
          </a:p>
        </p:txBody>
      </p:sp>
    </p:spTree>
    <p:extLst>
      <p:ext uri="{BB962C8B-B14F-4D97-AF65-F5344CB8AC3E}">
        <p14:creationId xmlns:p14="http://schemas.microsoft.com/office/powerpoint/2010/main" val="22527813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999204E-4EED-A4B9-251C-CF561889D27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9FAEE16-AF43-4637-588A-B9761B0AB66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F223912-B999-025D-67E0-A2A57CD71C02}"/>
              </a:ext>
            </a:extLst>
          </p:cNvPr>
          <p:cNvSpPr>
            <a:spLocks noGrp="1"/>
          </p:cNvSpPr>
          <p:nvPr>
            <p:ph type="dt" sz="half" idx="10"/>
          </p:nvPr>
        </p:nvSpPr>
        <p:spPr/>
        <p:txBody>
          <a:bodyPr/>
          <a:lstStyle/>
          <a:p>
            <a:fld id="{BD020312-4AD1-4B76-ABA2-109BF0CEE23C}" type="datetimeFigureOut">
              <a:rPr lang="en-GB" smtClean="0"/>
              <a:t>19/03/2024</a:t>
            </a:fld>
            <a:endParaRPr lang="en-GB"/>
          </a:p>
        </p:txBody>
      </p:sp>
      <p:sp>
        <p:nvSpPr>
          <p:cNvPr id="5" name="Footer Placeholder 4">
            <a:extLst>
              <a:ext uri="{FF2B5EF4-FFF2-40B4-BE49-F238E27FC236}">
                <a16:creationId xmlns:a16="http://schemas.microsoft.com/office/drawing/2014/main" id="{E7A8A650-7F1B-1AF6-8E1A-ADCC9838D47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BE818BA-899D-A9B2-D8F5-8563E90E2D1E}"/>
              </a:ext>
            </a:extLst>
          </p:cNvPr>
          <p:cNvSpPr>
            <a:spLocks noGrp="1"/>
          </p:cNvSpPr>
          <p:nvPr>
            <p:ph type="sldNum" sz="quarter" idx="12"/>
          </p:nvPr>
        </p:nvSpPr>
        <p:spPr/>
        <p:txBody>
          <a:bodyPr/>
          <a:lstStyle/>
          <a:p>
            <a:fld id="{C266D772-C259-41E8-925C-35C82DF3CC6F}" type="slidenum">
              <a:rPr lang="en-GB" smtClean="0"/>
              <a:t>‹#›</a:t>
            </a:fld>
            <a:endParaRPr lang="en-GB"/>
          </a:p>
        </p:txBody>
      </p:sp>
    </p:spTree>
    <p:extLst>
      <p:ext uri="{BB962C8B-B14F-4D97-AF65-F5344CB8AC3E}">
        <p14:creationId xmlns:p14="http://schemas.microsoft.com/office/powerpoint/2010/main" val="22971311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pic>
        <p:nvPicPr>
          <p:cNvPr id="5" name="Picture 4" descr="Department for Education">
            <a:extLst>
              <a:ext uri="{FF2B5EF4-FFF2-40B4-BE49-F238E27FC236}">
                <a16:creationId xmlns:a16="http://schemas.microsoft.com/office/drawing/2014/main" id="{6A8D118D-2BCC-4257-AFED-B794C7C526CA}"/>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p:cNvSpPr>
            <a:spLocks noGrp="1"/>
          </p:cNvSpPr>
          <p:nvPr>
            <p:ph type="ctrTitle" hasCustomPrompt="1"/>
          </p:nvPr>
        </p:nvSpPr>
        <p:spPr>
          <a:xfrm>
            <a:off x="641556" y="2324659"/>
            <a:ext cx="7296081" cy="790775"/>
          </a:xfrm>
        </p:spPr>
        <p:txBody>
          <a:bodyPr lIns="0" tIns="0" rIns="0" bIns="0" anchor="b" anchorCtr="0">
            <a:noAutofit/>
          </a:bodyPr>
          <a:lstStyle>
            <a:lvl1pPr algn="l">
              <a:lnSpc>
                <a:spcPct val="85000"/>
              </a:lnSpc>
              <a:defRPr sz="4000" b="1" cap="none" baseline="0">
                <a:solidFill>
                  <a:schemeClr val="tx1"/>
                </a:solidFill>
                <a:latin typeface="+mj-lt"/>
              </a:defRPr>
            </a:lvl1pPr>
          </a:lstStyle>
          <a:p>
            <a:r>
              <a:rPr lang="en-US"/>
              <a:t>Title </a:t>
            </a:r>
          </a:p>
        </p:txBody>
      </p:sp>
      <p:sp>
        <p:nvSpPr>
          <p:cNvPr id="6" name="Text Placeholder 5">
            <a:extLst>
              <a:ext uri="{FF2B5EF4-FFF2-40B4-BE49-F238E27FC236}">
                <a16:creationId xmlns:a16="http://schemas.microsoft.com/office/drawing/2014/main" id="{9CD4B75E-DBEF-4869-8866-2D0CD8203D7F}"/>
              </a:ext>
            </a:extLst>
          </p:cNvPr>
          <p:cNvSpPr>
            <a:spLocks noGrp="1"/>
          </p:cNvSpPr>
          <p:nvPr>
            <p:ph type="body" sz="quarter" idx="10" hasCustomPrompt="1"/>
          </p:nvPr>
        </p:nvSpPr>
        <p:spPr>
          <a:xfrm>
            <a:off x="641555" y="6253382"/>
            <a:ext cx="3229663" cy="374650"/>
          </a:xfrm>
        </p:spPr>
        <p:txBody>
          <a:bodyPr lIns="0" tIns="0" rIns="0" bIns="0">
            <a:noAutofit/>
          </a:bodyPr>
          <a:lstStyle>
            <a:lvl1pPr marL="0" indent="0" algn="l">
              <a:buNone/>
              <a:defRPr sz="1200">
                <a:solidFill>
                  <a:schemeClr val="tx1"/>
                </a:solidFill>
              </a:defRPr>
            </a:lvl1pPr>
            <a:lvl5pPr marL="744101" indent="0" algn="l">
              <a:buNone/>
              <a:defRPr/>
            </a:lvl5pPr>
          </a:lstStyle>
          <a:p>
            <a:pPr lvl="0"/>
            <a:r>
              <a:rPr lang="en-GB"/>
              <a:t>Month YYYY</a:t>
            </a:r>
          </a:p>
        </p:txBody>
      </p:sp>
      <p:sp>
        <p:nvSpPr>
          <p:cNvPr id="4" name="Text Placeholder 3">
            <a:extLst>
              <a:ext uri="{FF2B5EF4-FFF2-40B4-BE49-F238E27FC236}">
                <a16:creationId xmlns:a16="http://schemas.microsoft.com/office/drawing/2014/main" id="{310D9DD1-0B8F-492B-872E-711A3C7027DC}"/>
              </a:ext>
            </a:extLst>
          </p:cNvPr>
          <p:cNvSpPr>
            <a:spLocks noGrp="1"/>
          </p:cNvSpPr>
          <p:nvPr>
            <p:ph type="body" sz="quarter" idx="11" hasCustomPrompt="1"/>
          </p:nvPr>
        </p:nvSpPr>
        <p:spPr>
          <a:xfrm>
            <a:off x="641556" y="3124193"/>
            <a:ext cx="7296081" cy="790776"/>
          </a:xfrm>
        </p:spPr>
        <p:txBody>
          <a:bodyPr lIns="0" tIns="0" rIns="0" bIns="0">
            <a:noAutofit/>
          </a:bodyPr>
          <a:lstStyle>
            <a:lvl1pPr>
              <a:defRPr sz="3600" b="0">
                <a:solidFill>
                  <a:schemeClr val="tx1"/>
                </a:solidFill>
              </a:defRPr>
            </a:lvl1pPr>
          </a:lstStyle>
          <a:p>
            <a:pPr lvl="0"/>
            <a:r>
              <a:rPr lang="en-US"/>
              <a:t>Subtitle</a:t>
            </a:r>
          </a:p>
        </p:txBody>
      </p:sp>
    </p:spTree>
    <p:extLst>
      <p:ext uri="{BB962C8B-B14F-4D97-AF65-F5344CB8AC3E}">
        <p14:creationId xmlns:p14="http://schemas.microsoft.com/office/powerpoint/2010/main" val="30690448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5B5701-C87B-371B-9DC3-AD790527D93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CDE9B5B-1DCB-52B1-A32A-D377123CA24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96A83B0-6FD2-64A4-5BBD-D2C9F103BE5E}"/>
              </a:ext>
            </a:extLst>
          </p:cNvPr>
          <p:cNvSpPr>
            <a:spLocks noGrp="1"/>
          </p:cNvSpPr>
          <p:nvPr>
            <p:ph type="dt" sz="half" idx="10"/>
          </p:nvPr>
        </p:nvSpPr>
        <p:spPr/>
        <p:txBody>
          <a:bodyPr/>
          <a:lstStyle/>
          <a:p>
            <a:fld id="{BD020312-4AD1-4B76-ABA2-109BF0CEE23C}" type="datetimeFigureOut">
              <a:rPr lang="en-GB" smtClean="0"/>
              <a:t>19/03/2024</a:t>
            </a:fld>
            <a:endParaRPr lang="en-GB"/>
          </a:p>
        </p:txBody>
      </p:sp>
      <p:sp>
        <p:nvSpPr>
          <p:cNvPr id="5" name="Footer Placeholder 4">
            <a:extLst>
              <a:ext uri="{FF2B5EF4-FFF2-40B4-BE49-F238E27FC236}">
                <a16:creationId xmlns:a16="http://schemas.microsoft.com/office/drawing/2014/main" id="{2355F1B7-C016-E434-AF5E-701BA8161BA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01F72A2-9C20-AF5E-522E-C2813A5F8021}"/>
              </a:ext>
            </a:extLst>
          </p:cNvPr>
          <p:cNvSpPr>
            <a:spLocks noGrp="1"/>
          </p:cNvSpPr>
          <p:nvPr>
            <p:ph type="sldNum" sz="quarter" idx="12"/>
          </p:nvPr>
        </p:nvSpPr>
        <p:spPr/>
        <p:txBody>
          <a:bodyPr/>
          <a:lstStyle/>
          <a:p>
            <a:fld id="{C266D772-C259-41E8-925C-35C82DF3CC6F}" type="slidenum">
              <a:rPr lang="en-GB" smtClean="0"/>
              <a:t>‹#›</a:t>
            </a:fld>
            <a:endParaRPr lang="en-GB"/>
          </a:p>
        </p:txBody>
      </p:sp>
    </p:spTree>
    <p:extLst>
      <p:ext uri="{BB962C8B-B14F-4D97-AF65-F5344CB8AC3E}">
        <p14:creationId xmlns:p14="http://schemas.microsoft.com/office/powerpoint/2010/main" val="20995562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80E16D-6280-9BE2-36A4-89556581645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82B569C9-9CBF-7F51-BE86-D9A30B9A583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D0F4AA8-79E3-BE37-B43C-E31BC2151B77}"/>
              </a:ext>
            </a:extLst>
          </p:cNvPr>
          <p:cNvSpPr>
            <a:spLocks noGrp="1"/>
          </p:cNvSpPr>
          <p:nvPr>
            <p:ph type="dt" sz="half" idx="10"/>
          </p:nvPr>
        </p:nvSpPr>
        <p:spPr/>
        <p:txBody>
          <a:bodyPr/>
          <a:lstStyle/>
          <a:p>
            <a:fld id="{BD020312-4AD1-4B76-ABA2-109BF0CEE23C}" type="datetimeFigureOut">
              <a:rPr lang="en-GB" smtClean="0"/>
              <a:t>19/03/2024</a:t>
            </a:fld>
            <a:endParaRPr lang="en-GB"/>
          </a:p>
        </p:txBody>
      </p:sp>
      <p:sp>
        <p:nvSpPr>
          <p:cNvPr id="5" name="Footer Placeholder 4">
            <a:extLst>
              <a:ext uri="{FF2B5EF4-FFF2-40B4-BE49-F238E27FC236}">
                <a16:creationId xmlns:a16="http://schemas.microsoft.com/office/drawing/2014/main" id="{350AD68F-4703-9C91-9B23-44557CB5149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0B3DD38-B2D6-A295-2E19-02757A76F981}"/>
              </a:ext>
            </a:extLst>
          </p:cNvPr>
          <p:cNvSpPr>
            <a:spLocks noGrp="1"/>
          </p:cNvSpPr>
          <p:nvPr>
            <p:ph type="sldNum" sz="quarter" idx="12"/>
          </p:nvPr>
        </p:nvSpPr>
        <p:spPr/>
        <p:txBody>
          <a:bodyPr/>
          <a:lstStyle/>
          <a:p>
            <a:fld id="{C266D772-C259-41E8-925C-35C82DF3CC6F}" type="slidenum">
              <a:rPr lang="en-GB" smtClean="0"/>
              <a:t>‹#›</a:t>
            </a:fld>
            <a:endParaRPr lang="en-GB"/>
          </a:p>
        </p:txBody>
      </p:sp>
    </p:spTree>
    <p:extLst>
      <p:ext uri="{BB962C8B-B14F-4D97-AF65-F5344CB8AC3E}">
        <p14:creationId xmlns:p14="http://schemas.microsoft.com/office/powerpoint/2010/main" val="18621577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77DEE2-AD1D-03D3-3B7A-89357CD4738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53A0A8A-0916-AB5F-B8F2-724C4DFFB9C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262B9BE-6D24-26F9-6169-EB865A75BB7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E0C3B5F-0F31-9C5E-738C-563EAF273DCC}"/>
              </a:ext>
            </a:extLst>
          </p:cNvPr>
          <p:cNvSpPr>
            <a:spLocks noGrp="1"/>
          </p:cNvSpPr>
          <p:nvPr>
            <p:ph type="dt" sz="half" idx="10"/>
          </p:nvPr>
        </p:nvSpPr>
        <p:spPr/>
        <p:txBody>
          <a:bodyPr/>
          <a:lstStyle/>
          <a:p>
            <a:fld id="{BD020312-4AD1-4B76-ABA2-109BF0CEE23C}" type="datetimeFigureOut">
              <a:rPr lang="en-GB" smtClean="0"/>
              <a:t>19/03/2024</a:t>
            </a:fld>
            <a:endParaRPr lang="en-GB"/>
          </a:p>
        </p:txBody>
      </p:sp>
      <p:sp>
        <p:nvSpPr>
          <p:cNvPr id="6" name="Footer Placeholder 5">
            <a:extLst>
              <a:ext uri="{FF2B5EF4-FFF2-40B4-BE49-F238E27FC236}">
                <a16:creationId xmlns:a16="http://schemas.microsoft.com/office/drawing/2014/main" id="{019D1D54-93B1-6E7E-92CB-CDC02A807FF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ED9BCEB-99B1-4A4F-DBF9-707A7D73F07D}"/>
              </a:ext>
            </a:extLst>
          </p:cNvPr>
          <p:cNvSpPr>
            <a:spLocks noGrp="1"/>
          </p:cNvSpPr>
          <p:nvPr>
            <p:ph type="sldNum" sz="quarter" idx="12"/>
          </p:nvPr>
        </p:nvSpPr>
        <p:spPr/>
        <p:txBody>
          <a:bodyPr/>
          <a:lstStyle/>
          <a:p>
            <a:fld id="{C266D772-C259-41E8-925C-35C82DF3CC6F}" type="slidenum">
              <a:rPr lang="en-GB" smtClean="0"/>
              <a:t>‹#›</a:t>
            </a:fld>
            <a:endParaRPr lang="en-GB"/>
          </a:p>
        </p:txBody>
      </p:sp>
    </p:spTree>
    <p:extLst>
      <p:ext uri="{BB962C8B-B14F-4D97-AF65-F5344CB8AC3E}">
        <p14:creationId xmlns:p14="http://schemas.microsoft.com/office/powerpoint/2010/main" val="23724737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5ABB2-2441-39F7-2D69-777F9FAA32B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82CF631-D734-AB53-F287-524FF15574A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2F4C47D-85BF-E423-668A-20FCAD4A169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2B74EC4E-7988-D3BD-0CCE-104D161E1F5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219A652-769B-E208-53B4-70575E627AC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8F8379A-1C51-4964-2ADA-15033ACDFD6E}"/>
              </a:ext>
            </a:extLst>
          </p:cNvPr>
          <p:cNvSpPr>
            <a:spLocks noGrp="1"/>
          </p:cNvSpPr>
          <p:nvPr>
            <p:ph type="dt" sz="half" idx="10"/>
          </p:nvPr>
        </p:nvSpPr>
        <p:spPr/>
        <p:txBody>
          <a:bodyPr/>
          <a:lstStyle/>
          <a:p>
            <a:fld id="{BD020312-4AD1-4B76-ABA2-109BF0CEE23C}" type="datetimeFigureOut">
              <a:rPr lang="en-GB" smtClean="0"/>
              <a:t>19/03/2024</a:t>
            </a:fld>
            <a:endParaRPr lang="en-GB"/>
          </a:p>
        </p:txBody>
      </p:sp>
      <p:sp>
        <p:nvSpPr>
          <p:cNvPr id="8" name="Footer Placeholder 7">
            <a:extLst>
              <a:ext uri="{FF2B5EF4-FFF2-40B4-BE49-F238E27FC236}">
                <a16:creationId xmlns:a16="http://schemas.microsoft.com/office/drawing/2014/main" id="{F11747E5-FABB-6AF5-A022-F8123493EDDA}"/>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F2C6E43-98BC-E647-218D-0DFCD94BDB4D}"/>
              </a:ext>
            </a:extLst>
          </p:cNvPr>
          <p:cNvSpPr>
            <a:spLocks noGrp="1"/>
          </p:cNvSpPr>
          <p:nvPr>
            <p:ph type="sldNum" sz="quarter" idx="12"/>
          </p:nvPr>
        </p:nvSpPr>
        <p:spPr/>
        <p:txBody>
          <a:bodyPr/>
          <a:lstStyle/>
          <a:p>
            <a:fld id="{C266D772-C259-41E8-925C-35C82DF3CC6F}" type="slidenum">
              <a:rPr lang="en-GB" smtClean="0"/>
              <a:t>‹#›</a:t>
            </a:fld>
            <a:endParaRPr lang="en-GB"/>
          </a:p>
        </p:txBody>
      </p:sp>
    </p:spTree>
    <p:extLst>
      <p:ext uri="{BB962C8B-B14F-4D97-AF65-F5344CB8AC3E}">
        <p14:creationId xmlns:p14="http://schemas.microsoft.com/office/powerpoint/2010/main" val="16139188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944BE2-2C76-618B-E9F5-D167DD3CCFB6}"/>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ABBEBF8-9B9D-A037-AFF1-6349C4B67AF0}"/>
              </a:ext>
            </a:extLst>
          </p:cNvPr>
          <p:cNvSpPr>
            <a:spLocks noGrp="1"/>
          </p:cNvSpPr>
          <p:nvPr>
            <p:ph type="dt" sz="half" idx="10"/>
          </p:nvPr>
        </p:nvSpPr>
        <p:spPr/>
        <p:txBody>
          <a:bodyPr/>
          <a:lstStyle/>
          <a:p>
            <a:fld id="{BD020312-4AD1-4B76-ABA2-109BF0CEE23C}" type="datetimeFigureOut">
              <a:rPr lang="en-GB" smtClean="0"/>
              <a:t>19/03/2024</a:t>
            </a:fld>
            <a:endParaRPr lang="en-GB"/>
          </a:p>
        </p:txBody>
      </p:sp>
      <p:sp>
        <p:nvSpPr>
          <p:cNvPr id="4" name="Footer Placeholder 3">
            <a:extLst>
              <a:ext uri="{FF2B5EF4-FFF2-40B4-BE49-F238E27FC236}">
                <a16:creationId xmlns:a16="http://schemas.microsoft.com/office/drawing/2014/main" id="{FD6C97C9-575F-FD76-8178-50231DA0474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9CDAB420-72CD-6BB5-397D-20436F11E0F1}"/>
              </a:ext>
            </a:extLst>
          </p:cNvPr>
          <p:cNvSpPr>
            <a:spLocks noGrp="1"/>
          </p:cNvSpPr>
          <p:nvPr>
            <p:ph type="sldNum" sz="quarter" idx="12"/>
          </p:nvPr>
        </p:nvSpPr>
        <p:spPr/>
        <p:txBody>
          <a:bodyPr/>
          <a:lstStyle/>
          <a:p>
            <a:fld id="{C266D772-C259-41E8-925C-35C82DF3CC6F}" type="slidenum">
              <a:rPr lang="en-GB" smtClean="0"/>
              <a:t>‹#›</a:t>
            </a:fld>
            <a:endParaRPr lang="en-GB"/>
          </a:p>
        </p:txBody>
      </p:sp>
    </p:spTree>
    <p:extLst>
      <p:ext uri="{BB962C8B-B14F-4D97-AF65-F5344CB8AC3E}">
        <p14:creationId xmlns:p14="http://schemas.microsoft.com/office/powerpoint/2010/main" val="1892761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EBB8ACE-E05A-626E-9626-CD435AD237C9}"/>
              </a:ext>
            </a:extLst>
          </p:cNvPr>
          <p:cNvSpPr>
            <a:spLocks noGrp="1"/>
          </p:cNvSpPr>
          <p:nvPr>
            <p:ph type="dt" sz="half" idx="10"/>
          </p:nvPr>
        </p:nvSpPr>
        <p:spPr/>
        <p:txBody>
          <a:bodyPr/>
          <a:lstStyle/>
          <a:p>
            <a:fld id="{BD020312-4AD1-4B76-ABA2-109BF0CEE23C}" type="datetimeFigureOut">
              <a:rPr lang="en-GB" smtClean="0"/>
              <a:t>19/03/2024</a:t>
            </a:fld>
            <a:endParaRPr lang="en-GB"/>
          </a:p>
        </p:txBody>
      </p:sp>
      <p:sp>
        <p:nvSpPr>
          <p:cNvPr id="3" name="Footer Placeholder 2">
            <a:extLst>
              <a:ext uri="{FF2B5EF4-FFF2-40B4-BE49-F238E27FC236}">
                <a16:creationId xmlns:a16="http://schemas.microsoft.com/office/drawing/2014/main" id="{CBC90FFD-9602-D403-560B-E432B7574CC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C22D3483-C00F-B053-4D93-38A46F60FE3E}"/>
              </a:ext>
            </a:extLst>
          </p:cNvPr>
          <p:cNvSpPr>
            <a:spLocks noGrp="1"/>
          </p:cNvSpPr>
          <p:nvPr>
            <p:ph type="sldNum" sz="quarter" idx="12"/>
          </p:nvPr>
        </p:nvSpPr>
        <p:spPr/>
        <p:txBody>
          <a:bodyPr/>
          <a:lstStyle/>
          <a:p>
            <a:fld id="{C266D772-C259-41E8-925C-35C82DF3CC6F}" type="slidenum">
              <a:rPr lang="en-GB" smtClean="0"/>
              <a:t>‹#›</a:t>
            </a:fld>
            <a:endParaRPr lang="en-GB"/>
          </a:p>
        </p:txBody>
      </p:sp>
    </p:spTree>
    <p:extLst>
      <p:ext uri="{BB962C8B-B14F-4D97-AF65-F5344CB8AC3E}">
        <p14:creationId xmlns:p14="http://schemas.microsoft.com/office/powerpoint/2010/main" val="17788478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751233-3E8E-C579-D21A-17BB4DBF257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0B62130-4197-DC15-211E-F30BA28EF23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5F92793-D2C0-AAF1-8B6F-D76431B071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483896C-CA99-4D6D-2AD0-31A48D39611D}"/>
              </a:ext>
            </a:extLst>
          </p:cNvPr>
          <p:cNvSpPr>
            <a:spLocks noGrp="1"/>
          </p:cNvSpPr>
          <p:nvPr>
            <p:ph type="dt" sz="half" idx="10"/>
          </p:nvPr>
        </p:nvSpPr>
        <p:spPr/>
        <p:txBody>
          <a:bodyPr/>
          <a:lstStyle/>
          <a:p>
            <a:fld id="{BD020312-4AD1-4B76-ABA2-109BF0CEE23C}" type="datetimeFigureOut">
              <a:rPr lang="en-GB" smtClean="0"/>
              <a:t>19/03/2024</a:t>
            </a:fld>
            <a:endParaRPr lang="en-GB"/>
          </a:p>
        </p:txBody>
      </p:sp>
      <p:sp>
        <p:nvSpPr>
          <p:cNvPr id="6" name="Footer Placeholder 5">
            <a:extLst>
              <a:ext uri="{FF2B5EF4-FFF2-40B4-BE49-F238E27FC236}">
                <a16:creationId xmlns:a16="http://schemas.microsoft.com/office/drawing/2014/main" id="{E3D626A7-82BC-96ED-D314-DD9049E37C3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9F61999-C469-8568-061E-01AEE0D354E3}"/>
              </a:ext>
            </a:extLst>
          </p:cNvPr>
          <p:cNvSpPr>
            <a:spLocks noGrp="1"/>
          </p:cNvSpPr>
          <p:nvPr>
            <p:ph type="sldNum" sz="quarter" idx="12"/>
          </p:nvPr>
        </p:nvSpPr>
        <p:spPr/>
        <p:txBody>
          <a:bodyPr/>
          <a:lstStyle/>
          <a:p>
            <a:fld id="{C266D772-C259-41E8-925C-35C82DF3CC6F}" type="slidenum">
              <a:rPr lang="en-GB" smtClean="0"/>
              <a:t>‹#›</a:t>
            </a:fld>
            <a:endParaRPr lang="en-GB"/>
          </a:p>
        </p:txBody>
      </p:sp>
    </p:spTree>
    <p:extLst>
      <p:ext uri="{BB962C8B-B14F-4D97-AF65-F5344CB8AC3E}">
        <p14:creationId xmlns:p14="http://schemas.microsoft.com/office/powerpoint/2010/main" val="29636548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ABC74C-50E8-65AC-7875-BC83583EEF4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08D0ABE-5F55-3F2D-CBE5-1B25DBA2FEB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BDC8BCFA-DD64-BC49-42DC-7690B6B283A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B1C178F-5116-99E0-73A2-93A76EEDD912}"/>
              </a:ext>
            </a:extLst>
          </p:cNvPr>
          <p:cNvSpPr>
            <a:spLocks noGrp="1"/>
          </p:cNvSpPr>
          <p:nvPr>
            <p:ph type="dt" sz="half" idx="10"/>
          </p:nvPr>
        </p:nvSpPr>
        <p:spPr/>
        <p:txBody>
          <a:bodyPr/>
          <a:lstStyle/>
          <a:p>
            <a:fld id="{BD020312-4AD1-4B76-ABA2-109BF0CEE23C}" type="datetimeFigureOut">
              <a:rPr lang="en-GB" smtClean="0"/>
              <a:t>19/03/2024</a:t>
            </a:fld>
            <a:endParaRPr lang="en-GB"/>
          </a:p>
        </p:txBody>
      </p:sp>
      <p:sp>
        <p:nvSpPr>
          <p:cNvPr id="6" name="Footer Placeholder 5">
            <a:extLst>
              <a:ext uri="{FF2B5EF4-FFF2-40B4-BE49-F238E27FC236}">
                <a16:creationId xmlns:a16="http://schemas.microsoft.com/office/drawing/2014/main" id="{5A5AC211-D619-6FC1-33A1-95DD6018480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05CD655-108E-9029-3920-E3AF1DD9A6F4}"/>
              </a:ext>
            </a:extLst>
          </p:cNvPr>
          <p:cNvSpPr>
            <a:spLocks noGrp="1"/>
          </p:cNvSpPr>
          <p:nvPr>
            <p:ph type="sldNum" sz="quarter" idx="12"/>
          </p:nvPr>
        </p:nvSpPr>
        <p:spPr/>
        <p:txBody>
          <a:bodyPr/>
          <a:lstStyle/>
          <a:p>
            <a:fld id="{C266D772-C259-41E8-925C-35C82DF3CC6F}" type="slidenum">
              <a:rPr lang="en-GB" smtClean="0"/>
              <a:t>‹#›</a:t>
            </a:fld>
            <a:endParaRPr lang="en-GB"/>
          </a:p>
        </p:txBody>
      </p:sp>
    </p:spTree>
    <p:extLst>
      <p:ext uri="{BB962C8B-B14F-4D97-AF65-F5344CB8AC3E}">
        <p14:creationId xmlns:p14="http://schemas.microsoft.com/office/powerpoint/2010/main" val="10430270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8D9432C-911C-EE99-357F-CD394B263AD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8EEE67F-50C1-591C-5B80-9667C25970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73FBE87-187E-FE7E-B45A-223370C9F0F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BD020312-4AD1-4B76-ABA2-109BF0CEE23C}" type="datetimeFigureOut">
              <a:rPr lang="en-GB" smtClean="0"/>
              <a:t>19/03/2024</a:t>
            </a:fld>
            <a:endParaRPr lang="en-GB"/>
          </a:p>
        </p:txBody>
      </p:sp>
      <p:sp>
        <p:nvSpPr>
          <p:cNvPr id="5" name="Footer Placeholder 4">
            <a:extLst>
              <a:ext uri="{FF2B5EF4-FFF2-40B4-BE49-F238E27FC236}">
                <a16:creationId xmlns:a16="http://schemas.microsoft.com/office/drawing/2014/main" id="{CF3DD665-E0F5-0A7B-7328-8126F513EAA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8BF7F9EB-EC88-B259-035B-CFEA19597F3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266D772-C259-41E8-925C-35C82DF3CC6F}" type="slidenum">
              <a:rPr lang="en-GB" smtClean="0"/>
              <a:t>‹#›</a:t>
            </a:fld>
            <a:endParaRPr lang="en-GB"/>
          </a:p>
        </p:txBody>
      </p:sp>
    </p:spTree>
    <p:extLst>
      <p:ext uri="{BB962C8B-B14F-4D97-AF65-F5344CB8AC3E}">
        <p14:creationId xmlns:p14="http://schemas.microsoft.com/office/powerpoint/2010/main" val="3955887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hyperlink" Target="https://www.gov.uk/government/publications/school-sport-and-activity-action-plan"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8CF40-0DA2-4B95-9327-247FB8D51D99}"/>
              </a:ext>
            </a:extLst>
          </p:cNvPr>
          <p:cNvSpPr>
            <a:spLocks noGrp="1"/>
          </p:cNvSpPr>
          <p:nvPr>
            <p:ph type="ctrTitle"/>
          </p:nvPr>
        </p:nvSpPr>
        <p:spPr>
          <a:xfrm>
            <a:off x="641555" y="1864661"/>
            <a:ext cx="9492472" cy="2287954"/>
          </a:xfrm>
        </p:spPr>
        <p:txBody>
          <a:bodyPr/>
          <a:lstStyle/>
          <a:p>
            <a:r>
              <a:rPr lang="en-GB" dirty="0"/>
              <a:t>Update for Youth Sport Trust Conference</a:t>
            </a:r>
            <a:br>
              <a:rPr lang="en-GB" dirty="0"/>
            </a:br>
            <a:endParaRPr lang="en-GB" dirty="0">
              <a:solidFill>
                <a:srgbClr val="FF0000"/>
              </a:solidFill>
            </a:endParaRPr>
          </a:p>
        </p:txBody>
      </p:sp>
      <p:sp>
        <p:nvSpPr>
          <p:cNvPr id="3" name="Text Placeholder 2">
            <a:extLst>
              <a:ext uri="{FF2B5EF4-FFF2-40B4-BE49-F238E27FC236}">
                <a16:creationId xmlns:a16="http://schemas.microsoft.com/office/drawing/2014/main" id="{CA3C7CA6-4EE4-4481-9A1C-199900949FCD}"/>
              </a:ext>
            </a:extLst>
          </p:cNvPr>
          <p:cNvSpPr>
            <a:spLocks noGrp="1"/>
          </p:cNvSpPr>
          <p:nvPr>
            <p:ph type="body" sz="quarter" idx="10"/>
          </p:nvPr>
        </p:nvSpPr>
        <p:spPr/>
        <p:txBody>
          <a:bodyPr/>
          <a:lstStyle/>
          <a:p>
            <a:r>
              <a:rPr lang="en-GB" dirty="0"/>
              <a:t>March 2024</a:t>
            </a:r>
          </a:p>
        </p:txBody>
      </p:sp>
    </p:spTree>
    <p:extLst>
      <p:ext uri="{BB962C8B-B14F-4D97-AF65-F5344CB8AC3E}">
        <p14:creationId xmlns:p14="http://schemas.microsoft.com/office/powerpoint/2010/main" val="15278714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962689C2-F8A7-A737-F781-067EDD732D50}"/>
              </a:ext>
            </a:extLst>
          </p:cNvPr>
          <p:cNvGrpSpPr/>
          <p:nvPr/>
        </p:nvGrpSpPr>
        <p:grpSpPr>
          <a:xfrm>
            <a:off x="137675" y="622838"/>
            <a:ext cx="3818054" cy="529893"/>
            <a:chOff x="9165" y="648459"/>
            <a:chExt cx="3532621" cy="529893"/>
          </a:xfrm>
        </p:grpSpPr>
        <p:sp>
          <p:nvSpPr>
            <p:cNvPr id="18" name="Rectangle 17">
              <a:extLst>
                <a:ext uri="{FF2B5EF4-FFF2-40B4-BE49-F238E27FC236}">
                  <a16:creationId xmlns:a16="http://schemas.microsoft.com/office/drawing/2014/main" id="{7D90F069-D6EA-591E-7194-1F13C2D0FE2A}"/>
                </a:ext>
              </a:extLst>
            </p:cNvPr>
            <p:cNvSpPr/>
            <p:nvPr/>
          </p:nvSpPr>
          <p:spPr>
            <a:xfrm>
              <a:off x="9165" y="648459"/>
              <a:ext cx="3532621" cy="529893"/>
            </a:xfrm>
            <a:prstGeom prst="rect">
              <a:avLst/>
            </a:prstGeom>
            <a:solidFill>
              <a:schemeClr val="tx2"/>
            </a:solidFill>
          </p:spPr>
          <p:style>
            <a:lnRef idx="0">
              <a:schemeClr val="dk1">
                <a:alpha val="0"/>
                <a:hueOff val="0"/>
                <a:satOff val="0"/>
                <a:lumOff val="0"/>
                <a:alphaOff val="0"/>
              </a:schemeClr>
            </a:lnRef>
            <a:fillRef idx="0">
              <a:scrgbClr r="0" g="0" b="0"/>
            </a:fillRef>
            <a:effectRef idx="0">
              <a:schemeClr val="lt1">
                <a:alpha val="0"/>
                <a:hueOff val="0"/>
                <a:satOff val="0"/>
                <a:lumOff val="0"/>
                <a:alphaOff val="0"/>
              </a:schemeClr>
            </a:effectRef>
            <a:fontRef idx="minor">
              <a:schemeClr val="tx1">
                <a:hueOff val="0"/>
                <a:satOff val="0"/>
                <a:lumOff val="0"/>
                <a:alphaOff val="0"/>
              </a:schemeClr>
            </a:fontRef>
          </p:style>
          <p:txBody>
            <a:bodyPr/>
            <a:lstStyle/>
            <a:p>
              <a:endParaRPr lang="en-GB"/>
            </a:p>
          </p:txBody>
        </p:sp>
        <p:sp>
          <p:nvSpPr>
            <p:cNvPr id="19" name="TextBox 18">
              <a:extLst>
                <a:ext uri="{FF2B5EF4-FFF2-40B4-BE49-F238E27FC236}">
                  <a16:creationId xmlns:a16="http://schemas.microsoft.com/office/drawing/2014/main" id="{9D349720-0F8C-C0B2-E01E-3D320F5856AF}"/>
                </a:ext>
              </a:extLst>
            </p:cNvPr>
            <p:cNvSpPr txBox="1"/>
            <p:nvPr/>
          </p:nvSpPr>
          <p:spPr>
            <a:xfrm>
              <a:off x="9165" y="648459"/>
              <a:ext cx="3532621" cy="529893"/>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0" lvl="0" indent="0" algn="l" defTabSz="755650">
                <a:lnSpc>
                  <a:spcPct val="100000"/>
                </a:lnSpc>
                <a:spcBef>
                  <a:spcPct val="0"/>
                </a:spcBef>
                <a:spcAft>
                  <a:spcPct val="35000"/>
                </a:spcAft>
                <a:buNone/>
                <a:defRPr b="1"/>
              </a:pPr>
              <a:r>
                <a:rPr lang="en-GB" sz="1700" kern="1200" dirty="0">
                  <a:solidFill>
                    <a:schemeClr val="bg1"/>
                  </a:solidFill>
                </a:rPr>
                <a:t> Value of PE and sport in all schools</a:t>
              </a:r>
            </a:p>
          </p:txBody>
        </p:sp>
      </p:grpSp>
      <p:grpSp>
        <p:nvGrpSpPr>
          <p:cNvPr id="3" name="Group 2">
            <a:extLst>
              <a:ext uri="{FF2B5EF4-FFF2-40B4-BE49-F238E27FC236}">
                <a16:creationId xmlns:a16="http://schemas.microsoft.com/office/drawing/2014/main" id="{E04D6D95-7A17-354E-120F-D5EF211BA263}"/>
              </a:ext>
            </a:extLst>
          </p:cNvPr>
          <p:cNvGrpSpPr/>
          <p:nvPr/>
        </p:nvGrpSpPr>
        <p:grpSpPr>
          <a:xfrm>
            <a:off x="190276" y="1302674"/>
            <a:ext cx="3818054" cy="3447721"/>
            <a:chOff x="61766" y="1328295"/>
            <a:chExt cx="3532621" cy="3447721"/>
          </a:xfrm>
        </p:grpSpPr>
        <p:sp>
          <p:nvSpPr>
            <p:cNvPr id="16" name="Rectangle 15">
              <a:extLst>
                <a:ext uri="{FF2B5EF4-FFF2-40B4-BE49-F238E27FC236}">
                  <a16:creationId xmlns:a16="http://schemas.microsoft.com/office/drawing/2014/main" id="{66800B52-CEDA-0DEC-A43F-A63671F1D8E4}"/>
                </a:ext>
              </a:extLst>
            </p:cNvPr>
            <p:cNvSpPr/>
            <p:nvPr/>
          </p:nvSpPr>
          <p:spPr>
            <a:xfrm>
              <a:off x="61766" y="1328295"/>
              <a:ext cx="3532621" cy="3447721"/>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a:lstStyle/>
            <a:p>
              <a:endParaRPr lang="en-GB"/>
            </a:p>
          </p:txBody>
        </p:sp>
        <p:sp>
          <p:nvSpPr>
            <p:cNvPr id="17" name="TextBox 16">
              <a:extLst>
                <a:ext uri="{FF2B5EF4-FFF2-40B4-BE49-F238E27FC236}">
                  <a16:creationId xmlns:a16="http://schemas.microsoft.com/office/drawing/2014/main" id="{A033728D-F9DC-B808-B4ED-A1AE8E2C2701}"/>
                </a:ext>
              </a:extLst>
            </p:cNvPr>
            <p:cNvSpPr txBox="1"/>
            <p:nvPr/>
          </p:nvSpPr>
          <p:spPr>
            <a:xfrm>
              <a:off x="61766" y="1328295"/>
              <a:ext cx="3532621" cy="344772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285750" indent="-285750" defTabSz="622300">
                <a:spcBef>
                  <a:spcPct val="0"/>
                </a:spcBef>
                <a:spcAft>
                  <a:spcPct val="35000"/>
                </a:spcAft>
                <a:buFont typeface="Arial" panose="020B0604020202020204" pitchFamily="34" charset="0"/>
                <a:buChar char="•"/>
              </a:pPr>
              <a:r>
                <a:rPr lang="en-GB" sz="1400" kern="1200">
                  <a:effectLst/>
                  <a:latin typeface="Arial"/>
                  <a:ea typeface="Times New Roman" panose="02020603050405020304" pitchFamily="18" charset="0"/>
                  <a:cs typeface="Aptos" panose="020B0004020202020204" pitchFamily="34" charset="0"/>
                </a:rPr>
                <a:t>This Government values supporting all pupils getting access to sport and physical activity. </a:t>
              </a:r>
            </a:p>
            <a:p>
              <a:pPr defTabSz="622300">
                <a:spcBef>
                  <a:spcPct val="0"/>
                </a:spcBef>
                <a:spcAft>
                  <a:spcPct val="35000"/>
                </a:spcAft>
              </a:pPr>
              <a:endParaRPr lang="en-GB" sz="1400" kern="1200">
                <a:effectLst/>
                <a:latin typeface="Arial"/>
                <a:ea typeface="Times New Roman" panose="02020603050405020304" pitchFamily="18" charset="0"/>
                <a:cs typeface="Aptos" panose="020B0004020202020204" pitchFamily="34" charset="0"/>
              </a:endParaRPr>
            </a:p>
            <a:p>
              <a:pPr marL="285750" indent="-285750" defTabSz="622300">
                <a:spcBef>
                  <a:spcPct val="0"/>
                </a:spcBef>
                <a:spcAft>
                  <a:spcPct val="35000"/>
                </a:spcAft>
                <a:buFont typeface="Arial" panose="020B0604020202020204" pitchFamily="34" charset="0"/>
                <a:buChar char="•"/>
              </a:pPr>
              <a:r>
                <a:rPr lang="en-GB" sz="1400">
                  <a:latin typeface="Arial" panose="020B0604020202020204" pitchFamily="34" charset="0"/>
                  <a:ea typeface="Times New Roman" panose="02020603050405020304" pitchFamily="18" charset="0"/>
                  <a:cs typeface="Aptos" panose="020B0004020202020204" pitchFamily="34" charset="0"/>
                </a:rPr>
                <a:t>Access to a minimum of 2 hours high quality </a:t>
              </a:r>
              <a:r>
                <a:rPr lang="en-GB" sz="1400" kern="1200">
                  <a:effectLst/>
                  <a:latin typeface="Arial" panose="020B0604020202020204" pitchFamily="34" charset="0"/>
                  <a:ea typeface="Times New Roman" panose="02020603050405020304" pitchFamily="18" charset="0"/>
                  <a:cs typeface="Aptos" panose="020B0004020202020204" pitchFamily="34" charset="0"/>
                </a:rPr>
                <a:t>PE is integral to </a:t>
              </a:r>
              <a:r>
                <a:rPr lang="en-GB" sz="1400" kern="1200">
                  <a:effectLst/>
                  <a:latin typeface="Arial"/>
                  <a:ea typeface="Times New Roman" panose="02020603050405020304" pitchFamily="18" charset="0"/>
                  <a:cs typeface="Aptos" panose="020B0004020202020204" pitchFamily="34" charset="0"/>
                </a:rPr>
                <a:t>getting all pupils understanding how to lead an active healthy life. </a:t>
              </a:r>
            </a:p>
            <a:p>
              <a:pPr defTabSz="622300">
                <a:spcBef>
                  <a:spcPct val="0"/>
                </a:spcBef>
                <a:spcAft>
                  <a:spcPct val="35000"/>
                </a:spcAft>
              </a:pPr>
              <a:r>
                <a:rPr lang="en-GB" sz="1400">
                  <a:latin typeface="Arial"/>
                  <a:ea typeface="Times New Roman" panose="02020603050405020304" pitchFamily="18" charset="0"/>
                  <a:cs typeface="Aptos" panose="020B0004020202020204" pitchFamily="34" charset="0"/>
                </a:rPr>
                <a:t> </a:t>
              </a:r>
              <a:endParaRPr lang="en-GB" sz="1400" kern="1200"/>
            </a:p>
            <a:p>
              <a:pPr marL="285750" lvl="0" indent="-285750" algn="l" defTabSz="622300">
                <a:lnSpc>
                  <a:spcPct val="100000"/>
                </a:lnSpc>
                <a:spcBef>
                  <a:spcPct val="0"/>
                </a:spcBef>
                <a:spcAft>
                  <a:spcPct val="35000"/>
                </a:spcAft>
                <a:buFont typeface="Arial" panose="020B0604020202020204" pitchFamily="34" charset="0"/>
                <a:buChar char="•"/>
              </a:pPr>
              <a:r>
                <a:rPr lang="en-GB" sz="1400" kern="1200">
                  <a:effectLst/>
                  <a:latin typeface="Arial" panose="020B0604020202020204" pitchFamily="34" charset="0"/>
                  <a:ea typeface="Times New Roman" panose="02020603050405020304" pitchFamily="18" charset="0"/>
                  <a:cs typeface="Aptos" panose="020B0004020202020204" pitchFamily="34" charset="0"/>
                </a:rPr>
                <a:t>The Government want everyone to understand the importance of pupils being active for an average of 60 minutes a day. </a:t>
              </a:r>
            </a:p>
            <a:p>
              <a:pPr lvl="0" algn="l" defTabSz="622300">
                <a:lnSpc>
                  <a:spcPct val="100000"/>
                </a:lnSpc>
                <a:spcBef>
                  <a:spcPct val="0"/>
                </a:spcBef>
                <a:spcAft>
                  <a:spcPct val="35000"/>
                </a:spcAft>
              </a:pPr>
              <a:endParaRPr lang="en-GB" sz="1400" kern="1200">
                <a:effectLst/>
                <a:latin typeface="Aptos" panose="020B0004020202020204" pitchFamily="34" charset="0"/>
                <a:ea typeface="Times New Roman" panose="02020603050405020304" pitchFamily="18" charset="0"/>
                <a:cs typeface="Aptos" panose="020B0004020202020204" pitchFamily="34" charset="0"/>
              </a:endParaRPr>
            </a:p>
            <a:p>
              <a:pPr marL="285750" lvl="0" indent="-285750" algn="l" defTabSz="622300">
                <a:lnSpc>
                  <a:spcPct val="100000"/>
                </a:lnSpc>
                <a:spcBef>
                  <a:spcPct val="0"/>
                </a:spcBef>
                <a:spcAft>
                  <a:spcPct val="35000"/>
                </a:spcAft>
                <a:buFont typeface="Arial" panose="020B0604020202020204" pitchFamily="34" charset="0"/>
                <a:buChar char="•"/>
              </a:pPr>
              <a:r>
                <a:rPr lang="en-GB" sz="1400">
                  <a:latin typeface="Arial" panose="020B0604020202020204" pitchFamily="34" charset="0"/>
                  <a:ea typeface="Times New Roman" panose="02020603050405020304" pitchFamily="18" charset="0"/>
                  <a:cs typeface="Aptos" panose="020B0004020202020204" pitchFamily="34" charset="0"/>
                </a:rPr>
                <a:t>Children </a:t>
              </a:r>
              <a:r>
                <a:rPr lang="en-GB" sz="1400" kern="1200">
                  <a:effectLst/>
                  <a:latin typeface="Arial" panose="020B0604020202020204" pitchFamily="34" charset="0"/>
                  <a:ea typeface="Times New Roman" panose="02020603050405020304" pitchFamily="18" charset="0"/>
                  <a:cs typeface="Aptos" panose="020B0004020202020204" pitchFamily="34" charset="0"/>
                </a:rPr>
                <a:t>need access to a wide range of sports and physical activities inside and outsid</a:t>
              </a:r>
              <a:r>
                <a:rPr lang="en-GB" sz="1400">
                  <a:latin typeface="Arial" panose="020B0604020202020204" pitchFamily="34" charset="0"/>
                  <a:ea typeface="Times New Roman" panose="02020603050405020304" pitchFamily="18" charset="0"/>
                  <a:cs typeface="Aptos" panose="020B0004020202020204" pitchFamily="34" charset="0"/>
                </a:rPr>
                <a:t>e of school </a:t>
              </a:r>
              <a:r>
                <a:rPr lang="en-GB" sz="1400" kern="1200">
                  <a:effectLst/>
                  <a:latin typeface="Arial" panose="020B0604020202020204" pitchFamily="34" charset="0"/>
                  <a:ea typeface="Times New Roman" panose="02020603050405020304" pitchFamily="18" charset="0"/>
                  <a:cs typeface="Aptos" panose="020B0004020202020204" pitchFamily="34" charset="0"/>
                </a:rPr>
                <a:t>to help ignite a lifelong passion of being active.</a:t>
              </a:r>
            </a:p>
            <a:p>
              <a:pPr lvl="0" algn="l" defTabSz="622300">
                <a:lnSpc>
                  <a:spcPct val="100000"/>
                </a:lnSpc>
                <a:spcBef>
                  <a:spcPct val="0"/>
                </a:spcBef>
                <a:spcAft>
                  <a:spcPct val="35000"/>
                </a:spcAft>
              </a:pPr>
              <a:endParaRPr lang="en-GB" sz="1400" kern="1200">
                <a:effectLst/>
                <a:latin typeface="Arial" panose="020B0604020202020204" pitchFamily="34" charset="0"/>
                <a:ea typeface="Times New Roman" panose="02020603050405020304" pitchFamily="18" charset="0"/>
                <a:cs typeface="Aptos" panose="020B0004020202020204" pitchFamily="34" charset="0"/>
              </a:endParaRPr>
            </a:p>
            <a:p>
              <a:pPr marL="285750" lvl="0" indent="-285750" algn="l" defTabSz="622300">
                <a:lnSpc>
                  <a:spcPct val="100000"/>
                </a:lnSpc>
                <a:spcBef>
                  <a:spcPct val="0"/>
                </a:spcBef>
                <a:spcAft>
                  <a:spcPct val="35000"/>
                </a:spcAft>
                <a:buFont typeface="Arial" panose="020B0604020202020204" pitchFamily="34" charset="0"/>
                <a:buChar char="•"/>
              </a:pPr>
              <a:r>
                <a:rPr lang="en-GB" sz="1400" kern="1200">
                  <a:latin typeface="Arial" panose="020B0604020202020204" pitchFamily="34" charset="0"/>
                  <a:ea typeface="Times New Roman" panose="02020603050405020304" pitchFamily="18" charset="0"/>
                  <a:cs typeface="Aptos" panose="020B0004020202020204" pitchFamily="34" charset="0"/>
                </a:rPr>
                <a:t>The </a:t>
              </a:r>
              <a:r>
                <a:rPr lang="en-GB" sz="1400">
                  <a:latin typeface="Arial" panose="020B0604020202020204" pitchFamily="34" charset="0"/>
                  <a:ea typeface="Times New Roman" panose="02020603050405020304" pitchFamily="18" charset="0"/>
                  <a:cs typeface="Aptos" panose="020B0004020202020204" pitchFamily="34" charset="0"/>
                </a:rPr>
                <a:t>Government</a:t>
              </a:r>
              <a:r>
                <a:rPr lang="en-GB" sz="1400" kern="1200">
                  <a:latin typeface="Arial" panose="020B0604020202020204" pitchFamily="34" charset="0"/>
                  <a:ea typeface="Times New Roman" panose="02020603050405020304" pitchFamily="18" charset="0"/>
                  <a:cs typeface="Aptos" panose="020B0004020202020204" pitchFamily="34" charset="0"/>
                </a:rPr>
                <a:t> wants to </a:t>
              </a:r>
              <a:r>
                <a:rPr lang="en-GB" sz="1400" kern="1200">
                  <a:effectLst/>
                  <a:latin typeface="Arial" panose="020B0604020202020204" pitchFamily="34" charset="0"/>
                  <a:ea typeface="Arial" panose="020B0604020202020204" pitchFamily="34" charset="0"/>
                </a:rPr>
                <a:t>ensure </a:t>
              </a:r>
              <a:r>
                <a:rPr lang="en-GB" sz="1400" b="1" kern="1200">
                  <a:effectLst/>
                  <a:latin typeface="Arial" panose="020B0604020202020204" pitchFamily="34" charset="0"/>
                  <a:ea typeface="Arial" panose="020B0604020202020204" pitchFamily="34" charset="0"/>
                </a:rPr>
                <a:t>equality of access</a:t>
              </a:r>
              <a:r>
                <a:rPr lang="en-GB" sz="1400" kern="1200">
                  <a:effectLst/>
                  <a:latin typeface="Arial" panose="020B0604020202020204" pitchFamily="34" charset="0"/>
                  <a:ea typeface="Arial" panose="020B0604020202020204" pitchFamily="34" charset="0"/>
                </a:rPr>
                <a:t> to sport and physical activity for all pupils</a:t>
              </a:r>
              <a:endParaRPr lang="en-GB" sz="1400" kern="1200"/>
            </a:p>
          </p:txBody>
        </p:sp>
      </p:grpSp>
      <p:grpSp>
        <p:nvGrpSpPr>
          <p:cNvPr id="4" name="Group 3">
            <a:extLst>
              <a:ext uri="{FF2B5EF4-FFF2-40B4-BE49-F238E27FC236}">
                <a16:creationId xmlns:a16="http://schemas.microsoft.com/office/drawing/2014/main" id="{73B43AB3-DDAD-C59E-E2B9-9C7A92C381C3}"/>
              </a:ext>
            </a:extLst>
          </p:cNvPr>
          <p:cNvGrpSpPr/>
          <p:nvPr/>
        </p:nvGrpSpPr>
        <p:grpSpPr>
          <a:xfrm>
            <a:off x="4067654" y="624554"/>
            <a:ext cx="3818054" cy="529893"/>
            <a:chOff x="3836019" y="650175"/>
            <a:chExt cx="3532621" cy="529893"/>
          </a:xfrm>
        </p:grpSpPr>
        <p:sp>
          <p:nvSpPr>
            <p:cNvPr id="14" name="Rectangle 13">
              <a:extLst>
                <a:ext uri="{FF2B5EF4-FFF2-40B4-BE49-F238E27FC236}">
                  <a16:creationId xmlns:a16="http://schemas.microsoft.com/office/drawing/2014/main" id="{7F11FD98-B085-40E7-9BB9-86043889FF97}"/>
                </a:ext>
              </a:extLst>
            </p:cNvPr>
            <p:cNvSpPr/>
            <p:nvPr/>
          </p:nvSpPr>
          <p:spPr>
            <a:xfrm>
              <a:off x="3836019" y="650175"/>
              <a:ext cx="3532621" cy="529893"/>
            </a:xfrm>
            <a:prstGeom prst="rect">
              <a:avLst/>
            </a:prstGeom>
            <a:solidFill>
              <a:schemeClr val="tx2"/>
            </a:solidFill>
          </p:spPr>
          <p:style>
            <a:lnRef idx="0">
              <a:schemeClr val="dk1">
                <a:alpha val="0"/>
                <a:hueOff val="0"/>
                <a:satOff val="0"/>
                <a:lumOff val="0"/>
                <a:alphaOff val="0"/>
              </a:schemeClr>
            </a:lnRef>
            <a:fillRef idx="0">
              <a:scrgbClr r="0" g="0" b="0"/>
            </a:fillRef>
            <a:effectRef idx="0">
              <a:schemeClr val="lt1">
                <a:alpha val="0"/>
                <a:hueOff val="0"/>
                <a:satOff val="0"/>
                <a:lumOff val="0"/>
                <a:alphaOff val="0"/>
              </a:schemeClr>
            </a:effectRef>
            <a:fontRef idx="minor">
              <a:schemeClr val="tx1">
                <a:hueOff val="0"/>
                <a:satOff val="0"/>
                <a:lumOff val="0"/>
                <a:alphaOff val="0"/>
              </a:schemeClr>
            </a:fontRef>
          </p:style>
          <p:txBody>
            <a:bodyPr/>
            <a:lstStyle/>
            <a:p>
              <a:endParaRPr lang="en-GB"/>
            </a:p>
          </p:txBody>
        </p:sp>
        <p:sp>
          <p:nvSpPr>
            <p:cNvPr id="15" name="TextBox 14">
              <a:extLst>
                <a:ext uri="{FF2B5EF4-FFF2-40B4-BE49-F238E27FC236}">
                  <a16:creationId xmlns:a16="http://schemas.microsoft.com/office/drawing/2014/main" id="{A5FD6575-31A2-C2F2-C6F8-863CBC0AF18A}"/>
                </a:ext>
              </a:extLst>
            </p:cNvPr>
            <p:cNvSpPr txBox="1"/>
            <p:nvPr/>
          </p:nvSpPr>
          <p:spPr>
            <a:xfrm>
              <a:off x="3836019" y="650175"/>
              <a:ext cx="3532621" cy="529893"/>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0" lvl="0" indent="0" algn="l" defTabSz="755650">
                <a:lnSpc>
                  <a:spcPct val="100000"/>
                </a:lnSpc>
                <a:spcBef>
                  <a:spcPct val="0"/>
                </a:spcBef>
                <a:spcAft>
                  <a:spcPct val="35000"/>
                </a:spcAft>
                <a:buNone/>
                <a:defRPr b="1"/>
              </a:pPr>
              <a:r>
                <a:rPr lang="en-GB" sz="1700" kern="1200" dirty="0">
                  <a:solidFill>
                    <a:schemeClr val="bg1"/>
                  </a:solidFill>
                </a:rPr>
                <a:t> Government actions</a:t>
              </a:r>
            </a:p>
          </p:txBody>
        </p:sp>
      </p:grpSp>
      <p:grpSp>
        <p:nvGrpSpPr>
          <p:cNvPr id="5" name="Group 4">
            <a:extLst>
              <a:ext uri="{FF2B5EF4-FFF2-40B4-BE49-F238E27FC236}">
                <a16:creationId xmlns:a16="http://schemas.microsoft.com/office/drawing/2014/main" id="{CD83DC0A-8FC8-04FE-7D06-088DA5F60A1B}"/>
              </a:ext>
            </a:extLst>
          </p:cNvPr>
          <p:cNvGrpSpPr/>
          <p:nvPr/>
        </p:nvGrpSpPr>
        <p:grpSpPr>
          <a:xfrm>
            <a:off x="4086733" y="1186796"/>
            <a:ext cx="3854859" cy="3447721"/>
            <a:chOff x="3857850" y="1212417"/>
            <a:chExt cx="3566675" cy="3447721"/>
          </a:xfrm>
        </p:grpSpPr>
        <p:sp>
          <p:nvSpPr>
            <p:cNvPr id="12" name="Rectangle 11">
              <a:extLst>
                <a:ext uri="{FF2B5EF4-FFF2-40B4-BE49-F238E27FC236}">
                  <a16:creationId xmlns:a16="http://schemas.microsoft.com/office/drawing/2014/main" id="{0F8C001A-C528-2FC8-C35A-2A51E82AFF5F}"/>
                </a:ext>
              </a:extLst>
            </p:cNvPr>
            <p:cNvSpPr/>
            <p:nvPr/>
          </p:nvSpPr>
          <p:spPr>
            <a:xfrm>
              <a:off x="3857850" y="1212417"/>
              <a:ext cx="3566675" cy="3447721"/>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a:lstStyle/>
            <a:p>
              <a:endParaRPr lang="en-GB"/>
            </a:p>
          </p:txBody>
        </p:sp>
        <p:sp>
          <p:nvSpPr>
            <p:cNvPr id="13" name="TextBox 12">
              <a:extLst>
                <a:ext uri="{FF2B5EF4-FFF2-40B4-BE49-F238E27FC236}">
                  <a16:creationId xmlns:a16="http://schemas.microsoft.com/office/drawing/2014/main" id="{E0A98E88-F31B-39DA-6777-5958B9187830}"/>
                </a:ext>
              </a:extLst>
            </p:cNvPr>
            <p:cNvSpPr txBox="1"/>
            <p:nvPr/>
          </p:nvSpPr>
          <p:spPr>
            <a:xfrm>
              <a:off x="3857850" y="1212417"/>
              <a:ext cx="3566675" cy="344772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285750" lvl="0" indent="-285750" algn="l" defTabSz="622300">
                <a:lnSpc>
                  <a:spcPct val="100000"/>
                </a:lnSpc>
                <a:spcBef>
                  <a:spcPct val="0"/>
                </a:spcBef>
                <a:spcAft>
                  <a:spcPct val="35000"/>
                </a:spcAft>
                <a:buFont typeface="Arial" panose="020B0604020202020204" pitchFamily="34" charset="0"/>
                <a:buChar char="•"/>
              </a:pPr>
              <a:r>
                <a:rPr lang="en-GB" sz="1400" kern="1200" dirty="0">
                  <a:effectLst/>
                  <a:latin typeface="Arial" panose="020B0604020202020204" pitchFamily="34" charset="0"/>
                  <a:ea typeface="Times New Roman" panose="02020603050405020304" pitchFamily="18" charset="0"/>
                  <a:cs typeface="Aptos" panose="020B0004020202020204" pitchFamily="34" charset="0"/>
                </a:rPr>
                <a:t>In July 2023, we published our updated </a:t>
              </a:r>
              <a:r>
                <a:rPr lang="en-GB" sz="1400" kern="1200" dirty="0">
                  <a:effectLst/>
                  <a:latin typeface="Arial" panose="020B0604020202020204" pitchFamily="34" charset="0"/>
                  <a:ea typeface="Times New Roman" panose="02020603050405020304" pitchFamily="18" charset="0"/>
                  <a:cs typeface="Aptos" panose="020B0004020202020204" pitchFamily="34" charset="0"/>
                  <a:hlinkClick r:id="rId2"/>
                </a:rPr>
                <a:t>School Sport and Activity Action Plan</a:t>
              </a:r>
              <a:r>
                <a:rPr lang="en-GB" sz="1400" kern="1200" dirty="0">
                  <a:effectLst/>
                  <a:latin typeface="Arial" panose="020B0604020202020204" pitchFamily="34" charset="0"/>
                  <a:ea typeface="Times New Roman" panose="02020603050405020304" pitchFamily="18" charset="0"/>
                  <a:cs typeface="Aptos" panose="020B0004020202020204" pitchFamily="34" charset="0"/>
                </a:rPr>
                <a:t>.</a:t>
              </a:r>
            </a:p>
            <a:p>
              <a:pPr lvl="0" algn="l" defTabSz="622300">
                <a:lnSpc>
                  <a:spcPct val="100000"/>
                </a:lnSpc>
                <a:spcBef>
                  <a:spcPct val="0"/>
                </a:spcBef>
                <a:spcAft>
                  <a:spcPct val="35000"/>
                </a:spcAft>
              </a:pPr>
              <a:endParaRPr lang="en-GB" sz="1400" kern="1200" dirty="0"/>
            </a:p>
            <a:p>
              <a:pPr marL="285750" lvl="0" indent="-285750" algn="l" defTabSz="622300">
                <a:lnSpc>
                  <a:spcPct val="100000"/>
                </a:lnSpc>
                <a:spcBef>
                  <a:spcPct val="0"/>
                </a:spcBef>
                <a:spcAft>
                  <a:spcPct val="35000"/>
                </a:spcAft>
                <a:buFont typeface="Arial" panose="020B0604020202020204" pitchFamily="34" charset="0"/>
                <a:buChar char="•"/>
              </a:pPr>
              <a:r>
                <a:rPr lang="en-GB" sz="1400" kern="1200" dirty="0">
                  <a:effectLst/>
                  <a:latin typeface="Arial" panose="020B0604020202020204" pitchFamily="34" charset="0"/>
                  <a:ea typeface="Times New Roman" panose="02020603050405020304" pitchFamily="18" charset="0"/>
                  <a:cs typeface="Aptos" panose="020B0004020202020204" pitchFamily="34" charset="0"/>
                </a:rPr>
                <a:t>In collaboration with YST the Government have overseen improvements to the School Games Mark</a:t>
              </a:r>
              <a:r>
                <a:rPr lang="en-GB" sz="1400" dirty="0">
                  <a:latin typeface="Arial" panose="020B0604020202020204" pitchFamily="34" charset="0"/>
                  <a:ea typeface="Times New Roman" panose="02020603050405020304" pitchFamily="18" charset="0"/>
                  <a:cs typeface="Aptos" panose="020B0004020202020204" pitchFamily="34" charset="0"/>
                </a:rPr>
                <a:t> which now includes </a:t>
              </a:r>
              <a:r>
                <a:rPr lang="en-GB" sz="1400" kern="1200" dirty="0">
                  <a:effectLst/>
                  <a:latin typeface="Arial" panose="020B0604020202020204" pitchFamily="34" charset="0"/>
                  <a:ea typeface="Times New Roman" panose="02020603050405020304" pitchFamily="18" charset="0"/>
                  <a:cs typeface="Aptos" panose="020B0004020202020204" pitchFamily="34" charset="0"/>
                </a:rPr>
                <a:t>equality criteria in the award scheme. </a:t>
              </a:r>
            </a:p>
            <a:p>
              <a:pPr marL="285750" lvl="0" indent="-285750" algn="l" defTabSz="622300">
                <a:lnSpc>
                  <a:spcPct val="100000"/>
                </a:lnSpc>
                <a:spcBef>
                  <a:spcPct val="0"/>
                </a:spcBef>
                <a:spcAft>
                  <a:spcPct val="35000"/>
                </a:spcAft>
                <a:buFont typeface="Arial" panose="020B0604020202020204" pitchFamily="34" charset="0"/>
                <a:buChar char="•"/>
              </a:pPr>
              <a:endParaRPr lang="en-GB" sz="1400" dirty="0">
                <a:latin typeface="Arial" panose="020B0604020202020204" pitchFamily="34" charset="0"/>
                <a:ea typeface="Times New Roman" panose="02020603050405020304" pitchFamily="18" charset="0"/>
                <a:cs typeface="Aptos" panose="020B0004020202020204" pitchFamily="34" charset="0"/>
              </a:endParaRPr>
            </a:p>
            <a:p>
              <a:pPr marL="285750" lvl="0" indent="-285750" algn="l" defTabSz="622300">
                <a:lnSpc>
                  <a:spcPct val="100000"/>
                </a:lnSpc>
                <a:spcBef>
                  <a:spcPct val="0"/>
                </a:spcBef>
                <a:spcAft>
                  <a:spcPct val="35000"/>
                </a:spcAft>
                <a:buFont typeface="Arial" panose="020B0604020202020204" pitchFamily="34" charset="0"/>
                <a:buChar char="•"/>
              </a:pPr>
              <a:r>
                <a:rPr lang="en-GB" sz="1400" kern="1200" dirty="0">
                  <a:effectLst/>
                  <a:latin typeface="Arial" panose="020B0604020202020204" pitchFamily="34" charset="0"/>
                  <a:ea typeface="Times New Roman" panose="02020603050405020304" pitchFamily="18" charset="0"/>
                  <a:cs typeface="Aptos" panose="020B0004020202020204" pitchFamily="34" charset="0"/>
                </a:rPr>
                <a:t>Through Inclusion 2024, we have supported more children with special educational needs and disabilities.</a:t>
              </a:r>
            </a:p>
            <a:p>
              <a:pPr lvl="0" algn="l" defTabSz="622300">
                <a:lnSpc>
                  <a:spcPct val="100000"/>
                </a:lnSpc>
                <a:spcBef>
                  <a:spcPct val="0"/>
                </a:spcBef>
                <a:spcAft>
                  <a:spcPct val="35000"/>
                </a:spcAft>
              </a:pPr>
              <a:r>
                <a:rPr lang="en-GB" sz="1400" kern="1200" dirty="0">
                  <a:effectLst/>
                  <a:latin typeface="Arial" panose="020B0604020202020204" pitchFamily="34" charset="0"/>
                  <a:ea typeface="Times New Roman" panose="02020603050405020304" pitchFamily="18" charset="0"/>
                  <a:cs typeface="Aptos" panose="020B0004020202020204" pitchFamily="34" charset="0"/>
                </a:rPr>
                <a:t> </a:t>
              </a:r>
            </a:p>
            <a:p>
              <a:pPr marL="285750" lvl="0" indent="-285750" algn="l" defTabSz="622300">
                <a:lnSpc>
                  <a:spcPct val="100000"/>
                </a:lnSpc>
                <a:spcBef>
                  <a:spcPct val="0"/>
                </a:spcBef>
                <a:spcAft>
                  <a:spcPct val="35000"/>
                </a:spcAft>
                <a:buFont typeface="Arial" panose="020B0604020202020204" pitchFamily="34" charset="0"/>
                <a:buChar char="•"/>
              </a:pPr>
              <a:r>
                <a:rPr lang="en-GB" sz="1400" kern="1200" dirty="0">
                  <a:effectLst/>
                  <a:latin typeface="Arial" panose="020B0604020202020204" pitchFamily="34" charset="0"/>
                  <a:ea typeface="Arial" panose="020B0604020202020204" pitchFamily="34" charset="0"/>
                </a:rPr>
                <a:t>This government has also continued funding for the School Games Organiser network and the Primary PE and Sport Premium into academic years 2023/4 and 2024/25, working with </a:t>
              </a:r>
              <a:r>
                <a:rPr lang="en-GB" sz="1400" kern="1200" dirty="0" err="1">
                  <a:effectLst/>
                  <a:latin typeface="Arial" panose="020B0604020202020204" pitchFamily="34" charset="0"/>
                  <a:ea typeface="Arial" panose="020B0604020202020204" pitchFamily="34" charset="0"/>
                </a:rPr>
                <a:t>afPE</a:t>
              </a:r>
              <a:r>
                <a:rPr lang="en-GB" sz="1400" kern="1200" dirty="0">
                  <a:effectLst/>
                  <a:latin typeface="Arial" panose="020B0604020202020204" pitchFamily="34" charset="0"/>
                  <a:ea typeface="Arial" panose="020B0604020202020204" pitchFamily="34" charset="0"/>
                </a:rPr>
                <a:t> and YST to support schools with guidance and templates on how to use the funding. </a:t>
              </a:r>
            </a:p>
            <a:p>
              <a:pPr marL="285750" lvl="0" indent="-285750" algn="l" defTabSz="622300">
                <a:lnSpc>
                  <a:spcPct val="100000"/>
                </a:lnSpc>
                <a:spcBef>
                  <a:spcPct val="0"/>
                </a:spcBef>
                <a:spcAft>
                  <a:spcPct val="35000"/>
                </a:spcAft>
                <a:buFont typeface="Arial" panose="020B0604020202020204" pitchFamily="34" charset="0"/>
                <a:buChar char="•"/>
              </a:pPr>
              <a:endParaRPr lang="en-GB" sz="1400" dirty="0">
                <a:latin typeface="Arial" panose="020B0604020202020204" pitchFamily="34" charset="0"/>
                <a:ea typeface="Times New Roman" panose="02020603050405020304" pitchFamily="18" charset="0"/>
                <a:cs typeface="Aptos" panose="020B0004020202020204" pitchFamily="34" charset="0"/>
              </a:endParaRPr>
            </a:p>
            <a:p>
              <a:pPr marL="285750" lvl="0" indent="-285750" algn="l" defTabSz="622300">
                <a:lnSpc>
                  <a:spcPct val="100000"/>
                </a:lnSpc>
                <a:spcBef>
                  <a:spcPct val="0"/>
                </a:spcBef>
                <a:spcAft>
                  <a:spcPct val="35000"/>
                </a:spcAft>
                <a:buFont typeface="Arial" panose="020B0604020202020204" pitchFamily="34" charset="0"/>
                <a:buChar char="•"/>
              </a:pPr>
              <a:r>
                <a:rPr lang="en-GB" sz="1400" kern="1200" dirty="0">
                  <a:effectLst/>
                  <a:latin typeface="Arial" panose="020B0604020202020204" pitchFamily="34" charset="0"/>
                  <a:ea typeface="Times New Roman" panose="02020603050405020304" pitchFamily="18" charset="0"/>
                  <a:cs typeface="Aptos" panose="020B0004020202020204" pitchFamily="34" charset="0"/>
                </a:rPr>
                <a:t>The </a:t>
              </a:r>
              <a:r>
                <a:rPr lang="en-GB" sz="1400" kern="1200" dirty="0">
                  <a:effectLst/>
                  <a:latin typeface="Arial" panose="020B0604020202020204" pitchFamily="34" charset="0"/>
                  <a:ea typeface="Times New Roman" panose="02020603050405020304" pitchFamily="18" charset="0"/>
                  <a:cs typeface="Aptos" panose="020B0004020202020204" pitchFamily="34" charset="0"/>
                  <a:hlinkClick r:id="rId2"/>
                </a:rPr>
                <a:t>School Sport and Activity Action Plan</a:t>
              </a:r>
              <a:r>
                <a:rPr lang="en-GB" sz="1400" kern="1200" dirty="0">
                  <a:effectLst/>
                  <a:latin typeface="Arial" panose="020B0604020202020204" pitchFamily="34" charset="0"/>
                  <a:ea typeface="Times New Roman" panose="02020603050405020304" pitchFamily="18" charset="0"/>
                  <a:cs typeface="Aptos" panose="020B0004020202020204" pitchFamily="34" charset="0"/>
                </a:rPr>
                <a:t> sets out the full ambitions.</a:t>
              </a:r>
              <a:endParaRPr lang="en-GB" sz="1400" kern="1200" dirty="0">
                <a:effectLst/>
                <a:latin typeface="Aptos" panose="020B0004020202020204" pitchFamily="34" charset="0"/>
                <a:ea typeface="Times New Roman" panose="02020603050405020304" pitchFamily="18" charset="0"/>
                <a:cs typeface="Aptos" panose="020B0004020202020204" pitchFamily="34" charset="0"/>
              </a:endParaRPr>
            </a:p>
          </p:txBody>
        </p:sp>
      </p:grpSp>
      <p:grpSp>
        <p:nvGrpSpPr>
          <p:cNvPr id="6" name="Group 5">
            <a:extLst>
              <a:ext uri="{FF2B5EF4-FFF2-40B4-BE49-F238E27FC236}">
                <a16:creationId xmlns:a16="http://schemas.microsoft.com/office/drawing/2014/main" id="{7BD46837-837F-A861-95CA-A21763C7DF87}"/>
              </a:ext>
            </a:extLst>
          </p:cNvPr>
          <p:cNvGrpSpPr/>
          <p:nvPr/>
        </p:nvGrpSpPr>
        <p:grpSpPr>
          <a:xfrm>
            <a:off x="8102884" y="622567"/>
            <a:ext cx="3954771" cy="529893"/>
            <a:chOff x="8111091" y="648188"/>
            <a:chExt cx="3532621" cy="529893"/>
          </a:xfrm>
        </p:grpSpPr>
        <p:sp>
          <p:nvSpPr>
            <p:cNvPr id="10" name="Rectangle 9">
              <a:extLst>
                <a:ext uri="{FF2B5EF4-FFF2-40B4-BE49-F238E27FC236}">
                  <a16:creationId xmlns:a16="http://schemas.microsoft.com/office/drawing/2014/main" id="{25829702-2B2C-57E7-5673-A3FDDB32B698}"/>
                </a:ext>
              </a:extLst>
            </p:cNvPr>
            <p:cNvSpPr/>
            <p:nvPr/>
          </p:nvSpPr>
          <p:spPr>
            <a:xfrm>
              <a:off x="8111091" y="648188"/>
              <a:ext cx="3532621" cy="529893"/>
            </a:xfrm>
            <a:prstGeom prst="rect">
              <a:avLst/>
            </a:prstGeom>
            <a:solidFill>
              <a:schemeClr val="tx2"/>
            </a:solidFill>
          </p:spPr>
          <p:style>
            <a:lnRef idx="0">
              <a:schemeClr val="dk1">
                <a:alpha val="0"/>
                <a:hueOff val="0"/>
                <a:satOff val="0"/>
                <a:lumOff val="0"/>
                <a:alphaOff val="0"/>
              </a:schemeClr>
            </a:lnRef>
            <a:fillRef idx="0">
              <a:scrgbClr r="0" g="0" b="0"/>
            </a:fillRef>
            <a:effectRef idx="0">
              <a:schemeClr val="lt1">
                <a:alpha val="0"/>
                <a:hueOff val="0"/>
                <a:satOff val="0"/>
                <a:lumOff val="0"/>
                <a:alphaOff val="0"/>
              </a:schemeClr>
            </a:effectRef>
            <a:fontRef idx="minor">
              <a:schemeClr val="tx1">
                <a:hueOff val="0"/>
                <a:satOff val="0"/>
                <a:lumOff val="0"/>
                <a:alphaOff val="0"/>
              </a:schemeClr>
            </a:fontRef>
          </p:style>
          <p:txBody>
            <a:bodyPr/>
            <a:lstStyle/>
            <a:p>
              <a:endParaRPr lang="en-GB"/>
            </a:p>
          </p:txBody>
        </p:sp>
        <p:sp>
          <p:nvSpPr>
            <p:cNvPr id="11" name="TextBox 10">
              <a:extLst>
                <a:ext uri="{FF2B5EF4-FFF2-40B4-BE49-F238E27FC236}">
                  <a16:creationId xmlns:a16="http://schemas.microsoft.com/office/drawing/2014/main" id="{68467525-D424-3D18-C549-CC76633E5AE7}"/>
                </a:ext>
              </a:extLst>
            </p:cNvPr>
            <p:cNvSpPr txBox="1"/>
            <p:nvPr/>
          </p:nvSpPr>
          <p:spPr>
            <a:xfrm>
              <a:off x="8111091" y="648188"/>
              <a:ext cx="3532621" cy="529893"/>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0" lvl="0" indent="0" algn="l" defTabSz="755650">
                <a:lnSpc>
                  <a:spcPct val="100000"/>
                </a:lnSpc>
                <a:spcBef>
                  <a:spcPct val="0"/>
                </a:spcBef>
                <a:spcAft>
                  <a:spcPct val="35000"/>
                </a:spcAft>
                <a:buNone/>
                <a:defRPr b="1"/>
              </a:pPr>
              <a:r>
                <a:rPr lang="en-GB" sz="1700" kern="1200" dirty="0">
                  <a:solidFill>
                    <a:schemeClr val="bg1"/>
                  </a:solidFill>
                </a:rPr>
                <a:t> Guidance and next steps</a:t>
              </a:r>
            </a:p>
          </p:txBody>
        </p:sp>
      </p:grpSp>
      <p:grpSp>
        <p:nvGrpSpPr>
          <p:cNvPr id="7" name="Group 6">
            <a:extLst>
              <a:ext uri="{FF2B5EF4-FFF2-40B4-BE49-F238E27FC236}">
                <a16:creationId xmlns:a16="http://schemas.microsoft.com/office/drawing/2014/main" id="{CCA9182C-F4A7-4019-7DA4-C90671AF85E5}"/>
              </a:ext>
            </a:extLst>
          </p:cNvPr>
          <p:cNvGrpSpPr/>
          <p:nvPr/>
        </p:nvGrpSpPr>
        <p:grpSpPr>
          <a:xfrm>
            <a:off x="8181477" y="1186796"/>
            <a:ext cx="3778633" cy="3447721"/>
            <a:chOff x="8212133" y="1212417"/>
            <a:chExt cx="3375285" cy="3447721"/>
          </a:xfrm>
        </p:grpSpPr>
        <p:sp>
          <p:nvSpPr>
            <p:cNvPr id="8" name="Rectangle 7">
              <a:extLst>
                <a:ext uri="{FF2B5EF4-FFF2-40B4-BE49-F238E27FC236}">
                  <a16:creationId xmlns:a16="http://schemas.microsoft.com/office/drawing/2014/main" id="{92F66883-B933-1235-E57B-08A175C84B7C}"/>
                </a:ext>
              </a:extLst>
            </p:cNvPr>
            <p:cNvSpPr/>
            <p:nvPr/>
          </p:nvSpPr>
          <p:spPr>
            <a:xfrm>
              <a:off x="8212133" y="1212417"/>
              <a:ext cx="3375285" cy="3447721"/>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a:lstStyle/>
            <a:p>
              <a:endParaRPr lang="en-GB"/>
            </a:p>
          </p:txBody>
        </p:sp>
        <p:sp>
          <p:nvSpPr>
            <p:cNvPr id="9" name="TextBox 8">
              <a:extLst>
                <a:ext uri="{FF2B5EF4-FFF2-40B4-BE49-F238E27FC236}">
                  <a16:creationId xmlns:a16="http://schemas.microsoft.com/office/drawing/2014/main" id="{C17FD6DC-1A02-C564-FC21-AB7EB790912E}"/>
                </a:ext>
              </a:extLst>
            </p:cNvPr>
            <p:cNvSpPr txBox="1"/>
            <p:nvPr/>
          </p:nvSpPr>
          <p:spPr>
            <a:xfrm>
              <a:off x="8212133" y="1212417"/>
              <a:ext cx="3375285" cy="344772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285750" lvl="0" indent="-285750" algn="l" defTabSz="622300">
                <a:lnSpc>
                  <a:spcPct val="100000"/>
                </a:lnSpc>
                <a:spcBef>
                  <a:spcPct val="0"/>
                </a:spcBef>
                <a:spcAft>
                  <a:spcPct val="35000"/>
                </a:spcAft>
                <a:buFont typeface="Arial" panose="020B0604020202020204" pitchFamily="34" charset="0"/>
                <a:buChar char="•"/>
              </a:pPr>
              <a:r>
                <a:rPr lang="en-GB" sz="1400" kern="1200">
                  <a:effectLst/>
                  <a:latin typeface="Arial" panose="020B0604020202020204" pitchFamily="34" charset="0"/>
                  <a:ea typeface="Times New Roman" panose="02020603050405020304" pitchFamily="18" charset="0"/>
                  <a:cs typeface="Arial" panose="020B0604020202020204" pitchFamily="34" charset="0"/>
                </a:rPr>
                <a:t>PE guidance showcasing best practice will be published shortly. </a:t>
              </a:r>
            </a:p>
            <a:p>
              <a:pPr marL="285750" lvl="0" indent="-285750" algn="l" defTabSz="622300">
                <a:lnSpc>
                  <a:spcPct val="100000"/>
                </a:lnSpc>
                <a:spcBef>
                  <a:spcPct val="0"/>
                </a:spcBef>
                <a:spcAft>
                  <a:spcPct val="35000"/>
                </a:spcAft>
                <a:buFont typeface="Arial" panose="020B0604020202020204" pitchFamily="34" charset="0"/>
                <a:buChar char="•"/>
              </a:pPr>
              <a:endParaRPr lang="en-GB" sz="1400">
                <a:latin typeface="Arial" panose="020B0604020202020204" pitchFamily="34" charset="0"/>
                <a:ea typeface="Times New Roman" panose="02020603050405020304" pitchFamily="18" charset="0"/>
                <a:cs typeface="Arial" panose="020B0604020202020204" pitchFamily="34" charset="0"/>
              </a:endParaRPr>
            </a:p>
            <a:p>
              <a:pPr marL="285750" lvl="0" indent="-285750" algn="l" defTabSz="622300">
                <a:lnSpc>
                  <a:spcPct val="100000"/>
                </a:lnSpc>
                <a:spcBef>
                  <a:spcPct val="0"/>
                </a:spcBef>
                <a:spcAft>
                  <a:spcPct val="35000"/>
                </a:spcAft>
                <a:buFont typeface="Arial" panose="020B0604020202020204" pitchFamily="34" charset="0"/>
                <a:buChar char="•"/>
              </a:pPr>
              <a:r>
                <a:rPr lang="en-GB" sz="1400" kern="1200">
                  <a:latin typeface="Arial" panose="020B0604020202020204" pitchFamily="34" charset="0"/>
                  <a:cs typeface="Arial" panose="020B0604020202020204" pitchFamily="34" charset="0"/>
                </a:rPr>
                <a:t>Later this year, the department aims to launch a PE review that will include a call for evidence, to develop our understanding of how the PE National Curriculum is being implemented and how it supports pupils to be more active. </a:t>
              </a:r>
            </a:p>
            <a:p>
              <a:pPr lvl="0" algn="l" defTabSz="622300">
                <a:lnSpc>
                  <a:spcPct val="100000"/>
                </a:lnSpc>
                <a:spcBef>
                  <a:spcPct val="0"/>
                </a:spcBef>
                <a:spcAft>
                  <a:spcPct val="35000"/>
                </a:spcAft>
              </a:pPr>
              <a:endParaRPr lang="en-GB" sz="1400" kern="1200">
                <a:effectLst/>
                <a:latin typeface="Arial" panose="020B0604020202020204" pitchFamily="34" charset="0"/>
                <a:ea typeface="Times New Roman" panose="02020603050405020304" pitchFamily="18" charset="0"/>
                <a:cs typeface="Arial" panose="020B0604020202020204" pitchFamily="34" charset="0"/>
              </a:endParaRPr>
            </a:p>
            <a:p>
              <a:pPr marL="285750" lvl="0" indent="-285750" algn="l" defTabSz="622300">
                <a:lnSpc>
                  <a:spcPct val="100000"/>
                </a:lnSpc>
                <a:spcBef>
                  <a:spcPct val="0"/>
                </a:spcBef>
                <a:spcAft>
                  <a:spcPct val="35000"/>
                </a:spcAft>
                <a:buFont typeface="Arial" panose="020B0604020202020204" pitchFamily="34" charset="0"/>
                <a:buChar char="•"/>
              </a:pPr>
              <a:r>
                <a:rPr lang="en-GB" sz="1400" kern="1200">
                  <a:latin typeface="Arial" panose="020B0604020202020204" pitchFamily="34" charset="0"/>
                  <a:cs typeface="Arial" panose="020B0604020202020204" pitchFamily="34" charset="0"/>
                </a:rPr>
                <a:t>The PE review will inform longer term policy options for the subject. As part of this, the department will also consider ways to make sure that pupils are engaged with PE to the end of key stage 4</a:t>
              </a:r>
              <a:r>
                <a:rPr lang="en-GB" sz="1400">
                  <a:latin typeface="Arial" panose="020B0604020202020204" pitchFamily="34" charset="0"/>
                  <a:cs typeface="Arial" panose="020B0604020202020204" pitchFamily="34" charset="0"/>
                </a:rPr>
                <a:t>.</a:t>
              </a:r>
            </a:p>
            <a:p>
              <a:pPr lvl="0" algn="l" defTabSz="622300">
                <a:lnSpc>
                  <a:spcPct val="100000"/>
                </a:lnSpc>
                <a:spcBef>
                  <a:spcPct val="0"/>
                </a:spcBef>
                <a:spcAft>
                  <a:spcPct val="35000"/>
                </a:spcAft>
              </a:pPr>
              <a:endParaRPr lang="en-GB" sz="1400" kern="1200">
                <a:latin typeface="Arial" panose="020B0604020202020204" pitchFamily="34" charset="0"/>
                <a:cs typeface="Arial" panose="020B0604020202020204" pitchFamily="34" charset="0"/>
              </a:endParaRPr>
            </a:p>
            <a:p>
              <a:pPr marL="285750" lvl="0" indent="-285750" algn="l" defTabSz="622300">
                <a:lnSpc>
                  <a:spcPct val="100000"/>
                </a:lnSpc>
                <a:spcBef>
                  <a:spcPct val="0"/>
                </a:spcBef>
                <a:spcAft>
                  <a:spcPct val="35000"/>
                </a:spcAft>
                <a:buFont typeface="Arial" panose="020B0604020202020204" pitchFamily="34" charset="0"/>
                <a:buChar char="•"/>
              </a:pPr>
              <a:r>
                <a:rPr lang="en-GB" sz="1400" kern="1200">
                  <a:latin typeface="Arial" panose="020B0604020202020204" pitchFamily="34" charset="0"/>
                  <a:cs typeface="Arial" panose="020B0604020202020204" pitchFamily="34" charset="0"/>
                </a:rPr>
                <a:t>This will be an opportunity for collaboration and consultation with </a:t>
              </a:r>
              <a:r>
                <a:rPr lang="en-GB" sz="1400">
                  <a:latin typeface="Arial" panose="020B0604020202020204" pitchFamily="34" charset="0"/>
                  <a:cs typeface="Arial" panose="020B0604020202020204" pitchFamily="34" charset="0"/>
                </a:rPr>
                <a:t>schools, teachers and sector experts</a:t>
              </a:r>
              <a:r>
                <a:rPr lang="en-GB" sz="1400" kern="1200">
                  <a:latin typeface="Arial" panose="020B0604020202020204" pitchFamily="34" charset="0"/>
                  <a:cs typeface="Arial" panose="020B0604020202020204" pitchFamily="34" charset="0"/>
                </a:rPr>
                <a:t>. We will share more information in due course.</a:t>
              </a:r>
            </a:p>
          </p:txBody>
        </p:sp>
      </p:grpSp>
      <p:sp>
        <p:nvSpPr>
          <p:cNvPr id="20" name="TextBox 19">
            <a:extLst>
              <a:ext uri="{FF2B5EF4-FFF2-40B4-BE49-F238E27FC236}">
                <a16:creationId xmlns:a16="http://schemas.microsoft.com/office/drawing/2014/main" id="{BBA75A0D-4859-FC13-A962-D94A75A64166}"/>
              </a:ext>
            </a:extLst>
          </p:cNvPr>
          <p:cNvSpPr txBox="1"/>
          <p:nvPr/>
        </p:nvSpPr>
        <p:spPr>
          <a:xfrm>
            <a:off x="0" y="0"/>
            <a:ext cx="12191999" cy="369332"/>
          </a:xfrm>
          <a:prstGeom prst="rect">
            <a:avLst/>
          </a:prstGeom>
          <a:solidFill>
            <a:schemeClr val="tx2"/>
          </a:solidFill>
        </p:spPr>
        <p:txBody>
          <a:bodyPr wrap="square" rtlCol="0">
            <a:spAutoFit/>
          </a:bodyPr>
          <a:lstStyle/>
          <a:p>
            <a:r>
              <a:rPr lang="en-GB" b="1" dirty="0">
                <a:solidFill>
                  <a:schemeClr val="bg1"/>
                </a:solidFill>
                <a:latin typeface="Arial" panose="020B0604020202020204" pitchFamily="34" charset="0"/>
                <a:cs typeface="Arial" panose="020B0604020202020204" pitchFamily="34" charset="0"/>
              </a:rPr>
              <a:t>Headlines from Damian Hinds, Minister for Schools, speech:</a:t>
            </a:r>
          </a:p>
        </p:txBody>
      </p:sp>
    </p:spTree>
    <p:extLst>
      <p:ext uri="{BB962C8B-B14F-4D97-AF65-F5344CB8AC3E}">
        <p14:creationId xmlns:p14="http://schemas.microsoft.com/office/powerpoint/2010/main" val="35687309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229</TotalTime>
  <Words>375</Words>
  <Application>Microsoft Office PowerPoint</Application>
  <PresentationFormat>Widescreen</PresentationFormat>
  <Paragraphs>31</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Aptos</vt:lpstr>
      <vt:lpstr>Aptos Display</vt:lpstr>
      <vt:lpstr>Arial</vt:lpstr>
      <vt:lpstr>Office Theme</vt:lpstr>
      <vt:lpstr>Update for Youth Sport Trust Conference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GURNHILL, Francesca</dc:creator>
  <cp:lastModifiedBy>GURNHILL, Francesca</cp:lastModifiedBy>
  <cp:revision>3</cp:revision>
  <dcterms:created xsi:type="dcterms:W3CDTF">2024-03-19T10:00:07Z</dcterms:created>
  <dcterms:modified xsi:type="dcterms:W3CDTF">2024-03-19T15:52:06Z</dcterms:modified>
</cp:coreProperties>
</file>