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HALLEY" initials="AW" lastIdx="2" clrIdx="0">
    <p:extLst>
      <p:ext uri="{19B8F6BF-5375-455C-9EA6-DF929625EA0E}">
        <p15:presenceInfo xmlns:p15="http://schemas.microsoft.com/office/powerpoint/2012/main" userId="S-1-5-21-2554127390-2720852439-1129525235-1785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/>
    <p:restoredTop sz="95226" autoAdjust="0"/>
  </p:normalViewPr>
  <p:slideViewPr>
    <p:cSldViewPr snapToGrid="0" snapToObjects="1">
      <p:cViewPr varScale="1">
        <p:scale>
          <a:sx n="86" d="100"/>
          <a:sy n="86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CEAC-1B37-4AE6-8315-303A35E7945E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520F-742B-4D95-953C-62A57989C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Record observations from pupils on the similarities and differences between the different ways to 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4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Chip</a:t>
            </a:r>
            <a:r>
              <a:rPr lang="en-US" baseline="0" dirty="0"/>
              <a:t> – stores your account information and is what is used in chip &amp; pin payments</a:t>
            </a:r>
          </a:p>
          <a:p>
            <a:endParaRPr lang="en-US" baseline="0" dirty="0"/>
          </a:p>
          <a:p>
            <a:r>
              <a:rPr lang="en-US" b="1" baseline="0" dirty="0"/>
              <a:t>Bank account number </a:t>
            </a:r>
            <a:r>
              <a:rPr lang="en-US" baseline="0" dirty="0"/>
              <a:t>– eight numbers that link the card to your bank account</a:t>
            </a:r>
          </a:p>
          <a:p>
            <a:endParaRPr lang="en-US" baseline="0" dirty="0"/>
          </a:p>
          <a:p>
            <a:r>
              <a:rPr lang="en-US" b="1" baseline="0" dirty="0"/>
              <a:t>Sort code </a:t>
            </a:r>
            <a:r>
              <a:rPr lang="en-US" baseline="0" dirty="0"/>
              <a:t>– is what identifies which bank or building society you belong to and often which branch your account was opened with</a:t>
            </a:r>
          </a:p>
          <a:p>
            <a:endParaRPr lang="en-US" baseline="0" dirty="0"/>
          </a:p>
          <a:p>
            <a:r>
              <a:rPr lang="en-US" b="1" baseline="0" dirty="0"/>
              <a:t>Valid from </a:t>
            </a:r>
            <a:r>
              <a:rPr lang="en-US" b="0" baseline="0" dirty="0"/>
              <a:t>– the date the card was issued to you</a:t>
            </a:r>
            <a:endParaRPr lang="en-US" b="1" baseline="0" dirty="0"/>
          </a:p>
          <a:p>
            <a:endParaRPr lang="en-US" b="1" baseline="0" dirty="0"/>
          </a:p>
          <a:p>
            <a:r>
              <a:rPr lang="en-US" b="1" baseline="0" dirty="0"/>
              <a:t>Expiry date </a:t>
            </a:r>
            <a:r>
              <a:rPr lang="en-US" baseline="0" dirty="0"/>
              <a:t>– when you can use your card until</a:t>
            </a:r>
          </a:p>
          <a:p>
            <a:endParaRPr lang="en-US" baseline="0" dirty="0"/>
          </a:p>
          <a:p>
            <a:r>
              <a:rPr lang="en-US" b="1" baseline="0" dirty="0"/>
              <a:t>Long number across the </a:t>
            </a:r>
            <a:r>
              <a:rPr lang="en-US" b="1" baseline="0" dirty="0" err="1"/>
              <a:t>centre</a:t>
            </a:r>
            <a:r>
              <a:rPr lang="en-US" b="1" baseline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This is the permanent account number (PAN) and is needed for making a purchase over the phone or online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The first six numbers of this make up the bank identification number (BIN)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 remaining numbers are the individual account identification number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r>
              <a:rPr lang="en-US" b="1" baseline="0" dirty="0"/>
              <a:t>Contactless</a:t>
            </a:r>
            <a:r>
              <a:rPr lang="en-US" baseline="0" dirty="0"/>
              <a:t> – This symbol means that you can use the card for payments up to £45 – you just hold your card over the card reader (or tap)</a:t>
            </a:r>
          </a:p>
          <a:p>
            <a:endParaRPr lang="en-US" baseline="0" dirty="0"/>
          </a:p>
          <a:p>
            <a:r>
              <a:rPr lang="en-US" b="1" baseline="0" dirty="0"/>
              <a:t>Back of card </a:t>
            </a:r>
            <a:r>
              <a:rPr lang="en-US" baseline="0" dirty="0"/>
              <a:t>- Signature strip – this is for your signature and may be needed when you need to sign to make a payment so the shop can check that you are the owner of the card/bank account</a:t>
            </a:r>
          </a:p>
          <a:p>
            <a:endParaRPr lang="en-US" baseline="0" dirty="0"/>
          </a:p>
          <a:p>
            <a:r>
              <a:rPr lang="en-US" b="1" baseline="0" dirty="0"/>
              <a:t>Magnetic strip </a:t>
            </a:r>
            <a:r>
              <a:rPr lang="en-US" baseline="0" dirty="0"/>
              <a:t>– contains details of you and details of your account which can be read by the card reader.</a:t>
            </a:r>
          </a:p>
          <a:p>
            <a:endParaRPr lang="en-US" baseline="0" dirty="0"/>
          </a:p>
          <a:p>
            <a:r>
              <a:rPr lang="en-US" b="1" baseline="0" dirty="0"/>
              <a:t>Hologram</a:t>
            </a:r>
            <a:r>
              <a:rPr lang="en-US" baseline="0" dirty="0"/>
              <a:t> – has 3D image on it and helps show that your card is real and not fake</a:t>
            </a:r>
          </a:p>
          <a:p>
            <a:endParaRPr lang="en-US" baseline="0" dirty="0"/>
          </a:p>
          <a:p>
            <a:r>
              <a:rPr lang="en-US" b="1" baseline="0" dirty="0"/>
              <a:t>Security code or CVV </a:t>
            </a:r>
            <a:r>
              <a:rPr lang="en-US" baseline="0" dirty="0"/>
              <a:t>– is another way of showing your card is legitimate. You usually have to give this if you are paying for something online or by phone</a:t>
            </a:r>
          </a:p>
          <a:p>
            <a:endParaRPr lang="en-US" baseline="0" dirty="0"/>
          </a:p>
          <a:p>
            <a:r>
              <a:rPr lang="en-US" b="1" baseline="0" dirty="0"/>
              <a:t>Information of who to call if your card is lost or stolen </a:t>
            </a:r>
            <a:r>
              <a:rPr lang="en-US" baseline="0" dirty="0"/>
              <a:t>– put this number into your phone or make a note of it somewhere as you will need to call it if you lose your card to block anyone else from using your account and to order a new one. You can also block your account using mobile banking if you have misplaced your card.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8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5D92-9B27-4D44-8470-87E6ECF8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93EB-6E86-2E4E-8422-4B640E4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7719-D551-A741-8E5B-BE88E66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FCB4-D4E3-D94C-9BDA-6A5647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F38A-E149-4E47-AF9B-D751400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B06-1D5F-E04F-9204-56BFBD8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2559-F063-4D43-9B87-6DEE001A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0B9C-0451-F046-A356-3CF1322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5509-7E1C-3F44-9643-A39A9CB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85FB-857D-9540-BA8D-6ED29D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041D-7D8F-6C4C-8198-460FBD66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59-8B8F-C84D-A345-0932CA0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8E48-DF8B-144A-B010-6716043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3C1C-F7C2-5A45-8B14-4E4436F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7B1B-B7DB-BF41-99DC-C151ACD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D05-8EBF-204A-AB63-5D5F062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F9F8-4EC5-E343-9F05-9ECBFF9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CFE7-CBB1-854B-9570-FCF0BB9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ED98-6AA2-A248-89CA-56FC490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998B-A3F5-6E4F-912E-3CC8547D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2A7D-E008-554D-BCC9-598052FB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B7377-C8C2-F444-8C81-DB704519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88F4-3508-1843-B09A-DFC7CE8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3C7-058D-F248-BB4A-5E1EDAC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D08-1C17-2544-8D66-997C774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15F-E48E-B54B-BABF-A370541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330-3BE2-AF43-A92F-AAD4A69F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B0E-715B-5744-86C6-F5941C3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ACBB-C181-F74F-B4AA-3E1C8556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B0C0-BF70-9C40-9627-239B40B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E81E-8C5D-D54C-93F0-0FECF2A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1042-D133-BB45-8C59-1798CBE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5FE-CFB7-1F48-BB4D-8196B4A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C498-DC87-1645-A337-5AAC32B7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073E-B1F2-6047-8CFC-183F84BC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B6A7-4477-CB45-A3FC-F0222A4C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050A0-403F-714F-BB67-5B8E02F4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4F58-CAE1-4444-BC06-B5A0572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439E4-D71B-0946-AB8E-DC382CA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9D0F-182E-5343-A7CE-514BED72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322C-E79B-5D42-ADE2-70A235A2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9022-172E-2B40-9321-9E4D038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E062-9CAC-3C4A-B53D-6F49FA3B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842EC-1FE7-BD4C-A48E-2297967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E3D8-7629-8F40-B727-B404A26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376D-8A90-6D42-9110-821969E8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A6A1-E4D2-544F-9FF5-31DE64BA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1840-FBB3-BB4F-86C0-F3FD6AC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809E-3AA4-064C-AE34-5AC607D2E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343E-2A22-9547-B9C0-FC78D40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D3A-7BBD-1D44-BA01-4EC5804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1CC8-C220-F349-AFD1-CB50D7B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3C4E-1C7D-724E-B72C-A293D79D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C3F47-0965-A24C-80D8-0DB15523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88A1-AB40-8F42-96CD-EE7E5415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D9A5-07EB-6947-B328-82E077F6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F5E-98F8-2740-A2FA-C47E938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99D-1F2E-DE42-A0F3-F03EAE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A1A3-EC20-7B45-B8A4-1F72C8F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E09DF-DC5D-D34C-BF73-129BE89F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F7C0-1DA9-EF4C-9E22-C4557D74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7C6-833F-6246-9D27-A6ECD702B27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AFE6-3570-6A4A-BF5E-0ADDDBE7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DB97-F7D5-C447-96FD-4297389A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369338411,&quot;Placement&quot;:&quot;Footer&quot;,&quot;Top&quot;:519.343,&quot;Left&quot;:888.1581,&quot;SlideWidth&quot;:960,&quot;SlideHeight&quot;:540}"/>
          <p:cNvSpPr txBox="1"/>
          <p:nvPr userDrawn="1"/>
        </p:nvSpPr>
        <p:spPr>
          <a:xfrm>
            <a:off x="11279608" y="6595656"/>
            <a:ext cx="91239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|INTERNAL|</a:t>
            </a:r>
          </a:p>
        </p:txBody>
      </p:sp>
    </p:spTree>
    <p:extLst>
      <p:ext uri="{BB962C8B-B14F-4D97-AF65-F5344CB8AC3E}">
        <p14:creationId xmlns:p14="http://schemas.microsoft.com/office/powerpoint/2010/main" val="299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424CD3-B70C-4D1F-9B9C-428FA3F3B61A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72897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E30313"/>
                </a:solidFill>
                <a:latin typeface="Univers Next for HSBC Light" panose="020B0403030202020203" pitchFamily="34" charset="0"/>
              </a:rPr>
              <a:t>Week 3: </a:t>
            </a:r>
            <a:r>
              <a:rPr lang="en-GB" sz="2000" b="1" dirty="0">
                <a:latin typeface="Univers Next for HSBC Light" panose="020B0403030202020203" pitchFamily="34" charset="0"/>
              </a:rPr>
              <a:t>To be able to describe different ways to purchase and pay for items that don’t involve cash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A6FFCE-9DB7-46DF-85C6-F10A26D56D76}"/>
              </a:ext>
            </a:extLst>
          </p:cNvPr>
          <p:cNvSpPr/>
          <p:nvPr/>
        </p:nvSpPr>
        <p:spPr>
          <a:xfrm>
            <a:off x="926969" y="2339800"/>
            <a:ext cx="70902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Recognise that cash is only one way to pay for goods and services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Know that a debit card is used to spend money from a current account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Know that a credit card is used to borrow money that has to be paid back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Describe how purchases can be made face to face and remotely using technology, understanding PIN and contactless ways to pay</a:t>
            </a:r>
          </a:p>
        </p:txBody>
      </p:sp>
    </p:spTree>
    <p:extLst>
      <p:ext uri="{BB962C8B-B14F-4D97-AF65-F5344CB8AC3E}">
        <p14:creationId xmlns:p14="http://schemas.microsoft.com/office/powerpoint/2010/main" val="269202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4D53CE86-D3AF-4B11-AF02-1125780F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01136"/>
              </p:ext>
            </p:extLst>
          </p:nvPr>
        </p:nvGraphicFramePr>
        <p:xfrm>
          <a:off x="923040" y="1857080"/>
          <a:ext cx="8494336" cy="4468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3584">
                  <a:extLst>
                    <a:ext uri="{9D8B030D-6E8A-4147-A177-3AD203B41FA5}">
                      <a16:colId xmlns:a16="http://schemas.microsoft.com/office/drawing/2014/main" val="3136858512"/>
                    </a:ext>
                  </a:extLst>
                </a:gridCol>
                <a:gridCol w="2123584">
                  <a:extLst>
                    <a:ext uri="{9D8B030D-6E8A-4147-A177-3AD203B41FA5}">
                      <a16:colId xmlns:a16="http://schemas.microsoft.com/office/drawing/2014/main" val="2361597601"/>
                    </a:ext>
                  </a:extLst>
                </a:gridCol>
                <a:gridCol w="2123584">
                  <a:extLst>
                    <a:ext uri="{9D8B030D-6E8A-4147-A177-3AD203B41FA5}">
                      <a16:colId xmlns:a16="http://schemas.microsoft.com/office/drawing/2014/main" val="1077042453"/>
                    </a:ext>
                  </a:extLst>
                </a:gridCol>
                <a:gridCol w="2123584">
                  <a:extLst>
                    <a:ext uri="{9D8B030D-6E8A-4147-A177-3AD203B41FA5}">
                      <a16:colId xmlns:a16="http://schemas.microsoft.com/office/drawing/2014/main" val="416954899"/>
                    </a:ext>
                  </a:extLst>
                </a:gridCol>
              </a:tblGrid>
              <a:tr h="727446">
                <a:tc>
                  <a:txBody>
                    <a:bodyPr/>
                    <a:lstStyle/>
                    <a:p>
                      <a:r>
                        <a:rPr lang="en-GB" dirty="0">
                          <a:latin typeface="Univers Next for HSBC Light" panose="020B0403030202020203" pitchFamily="34" charset="0"/>
                        </a:rPr>
                        <a:t>Debit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Univers Next for HSBC Light" panose="020B0403030202020203" pitchFamily="34" charset="0"/>
                        </a:rPr>
                        <a:t>Credit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Univers Next for HSBC Light" panose="020B0403030202020203" pitchFamily="34" charset="0"/>
                        </a:rPr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Univers Next for HSBC Light" panose="020B0403030202020203" pitchFamily="34" charset="0"/>
                        </a:rPr>
                        <a:t>Gift 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38496"/>
                  </a:ext>
                </a:extLst>
              </a:tr>
              <a:tr h="3740859">
                <a:tc>
                  <a:txBody>
                    <a:bodyPr/>
                    <a:lstStyle/>
                    <a:p>
                      <a:endParaRPr lang="en-GB" dirty="0">
                        <a:latin typeface="Univers Next for HSBC Light" panose="020B0403030202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Univers Next for HSBC Light" panose="020B0403030202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Univers Next for HSBC Light" panose="020B0403030202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Univers Next for HSBC Light" panose="020B0403030202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709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1C78E22-05CF-477B-9E6E-09798FDE80C6}"/>
              </a:ext>
            </a:extLst>
          </p:cNvPr>
          <p:cNvSpPr/>
          <p:nvPr/>
        </p:nvSpPr>
        <p:spPr>
          <a:xfrm>
            <a:off x="834549" y="1256790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Ways to Pay</a:t>
            </a:r>
          </a:p>
        </p:txBody>
      </p:sp>
    </p:spTree>
    <p:extLst>
      <p:ext uri="{BB962C8B-B14F-4D97-AF65-F5344CB8AC3E}">
        <p14:creationId xmlns:p14="http://schemas.microsoft.com/office/powerpoint/2010/main" val="242475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F1A7A-95C2-41C9-BA6C-49A166F0B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03" y="292230"/>
            <a:ext cx="5375718" cy="3799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78A14-2539-4FF9-AB23-0B8911133894}"/>
              </a:ext>
            </a:extLst>
          </p:cNvPr>
          <p:cNvSpPr txBox="1"/>
          <p:nvPr/>
        </p:nvSpPr>
        <p:spPr>
          <a:xfrm>
            <a:off x="516579" y="1505253"/>
            <a:ext cx="442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The features of a debit card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28676-CB48-4E08-BB29-60CDBF6A4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24" y="2199454"/>
            <a:ext cx="5791276" cy="4027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570D0C-1619-4F10-9EAC-223785A51A45}"/>
              </a:ext>
            </a:extLst>
          </p:cNvPr>
          <p:cNvSpPr txBox="1"/>
          <p:nvPr/>
        </p:nvSpPr>
        <p:spPr>
          <a:xfrm>
            <a:off x="2442235" y="6080983"/>
            <a:ext cx="25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82D9B-9709-4F4D-A619-C4BCFB1A556F}"/>
              </a:ext>
            </a:extLst>
          </p:cNvPr>
          <p:cNvSpPr txBox="1"/>
          <p:nvPr/>
        </p:nvSpPr>
        <p:spPr>
          <a:xfrm>
            <a:off x="8306468" y="3922128"/>
            <a:ext cx="25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358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E6C949-794C-48E5-88C1-69835FC6AD93}"/>
              </a:ext>
            </a:extLst>
          </p:cNvPr>
          <p:cNvSpPr txBox="1">
            <a:spLocks/>
          </p:cNvSpPr>
          <p:nvPr/>
        </p:nvSpPr>
        <p:spPr>
          <a:xfrm>
            <a:off x="1696825" y="1693650"/>
            <a:ext cx="76828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Team Talk</a:t>
            </a:r>
          </a:p>
          <a:p>
            <a:pPr algn="l">
              <a:buClr>
                <a:srgbClr val="E30313"/>
              </a:buClr>
            </a:pPr>
            <a:r>
              <a:rPr lang="en-GB" dirty="0"/>
              <a:t>Throughout a month there are many different goods or services that we need to pay for.</a:t>
            </a:r>
          </a:p>
          <a:p>
            <a:pPr marL="342900" indent="-342900" algn="l">
              <a:buClr>
                <a:srgbClr val="E30313"/>
              </a:buClr>
              <a:buFont typeface="Calibri" panose="020F0502020204030204" pitchFamily="34" charset="0"/>
              <a:buChar char="−"/>
            </a:pPr>
            <a:r>
              <a:rPr lang="en-GB" dirty="0"/>
              <a:t>What could these be?</a:t>
            </a:r>
          </a:p>
          <a:p>
            <a:pPr marL="342900" indent="-342900" algn="l">
              <a:buClr>
                <a:srgbClr val="E30313"/>
              </a:buClr>
              <a:buFont typeface="Calibri" panose="020F0502020204030204" pitchFamily="34" charset="0"/>
              <a:buChar char="−"/>
            </a:pPr>
            <a:r>
              <a:rPr lang="en-GB" dirty="0"/>
              <a:t>Are all purchases made face to face?</a:t>
            </a:r>
          </a:p>
          <a:p>
            <a:pPr marL="342900" indent="-342900" algn="l">
              <a:buClr>
                <a:srgbClr val="E30313"/>
              </a:buClr>
              <a:buFont typeface="Calibri" panose="020F0502020204030204" pitchFamily="34" charset="0"/>
              <a:buChar char="−"/>
            </a:pPr>
            <a:r>
              <a:rPr lang="en-GB" dirty="0"/>
              <a:t>What things may you pay for there and then?</a:t>
            </a:r>
          </a:p>
          <a:p>
            <a:pPr marL="342900" indent="-342900" algn="l">
              <a:buClr>
                <a:srgbClr val="E30313"/>
              </a:buClr>
              <a:buFont typeface="Calibri" panose="020F0502020204030204" pitchFamily="34" charset="0"/>
              <a:buChar char="−"/>
            </a:pPr>
            <a:r>
              <a:rPr lang="en-GB" dirty="0"/>
              <a:t>What can you pay for in advance?</a:t>
            </a:r>
          </a:p>
          <a:p>
            <a:pPr marL="342900" indent="-342900" algn="l">
              <a:buClr>
                <a:srgbClr val="E30313"/>
              </a:buClr>
              <a:buFont typeface="Calibri" panose="020F0502020204030204" pitchFamily="34" charset="0"/>
              <a:buChar char="−"/>
            </a:pPr>
            <a:r>
              <a:rPr lang="en-GB" dirty="0"/>
              <a:t>Where can you pay for these? 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5635745-BA6A-44AB-92EB-15017DB0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6" y="1402671"/>
            <a:ext cx="1065320" cy="10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6849</TotalTime>
  <Words>512</Words>
  <Application>Microsoft Office PowerPoint</Application>
  <PresentationFormat>Widescreen</PresentationFormat>
  <Paragraphs>49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Univers</vt:lpstr>
      <vt:lpstr>Univers Next for HSBC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Emma Mackenzie-Hogg</cp:lastModifiedBy>
  <cp:revision>33</cp:revision>
  <dcterms:created xsi:type="dcterms:W3CDTF">2021-04-16T10:19:33Z</dcterms:created>
  <dcterms:modified xsi:type="dcterms:W3CDTF">2021-04-28T10:22:25Z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2021-04-27T11:46:51Z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89bcec9c-bff3-4035-aabd-272c2d908257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