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79" r:id="rId5"/>
    <p:sldId id="325" r:id="rId6"/>
    <p:sldId id="436" r:id="rId7"/>
    <p:sldId id="406" r:id="rId8"/>
    <p:sldId id="422" r:id="rId9"/>
    <p:sldId id="411" r:id="rId10"/>
    <p:sldId id="410" r:id="rId11"/>
    <p:sldId id="409" r:id="rId12"/>
    <p:sldId id="428" r:id="rId13"/>
    <p:sldId id="435" r:id="rId14"/>
    <p:sldId id="357" r:id="rId15"/>
    <p:sldId id="438" r:id="rId16"/>
    <p:sldId id="439" r:id="rId17"/>
    <p:sldId id="437" r:id="rId18"/>
    <p:sldId id="414" r:id="rId19"/>
    <p:sldId id="429" r:id="rId20"/>
    <p:sldId id="430" r:id="rId21"/>
    <p:sldId id="415" r:id="rId22"/>
    <p:sldId id="431" r:id="rId23"/>
    <p:sldId id="360" r:id="rId24"/>
    <p:sldId id="413" r:id="rId25"/>
    <p:sldId id="433" r:id="rId26"/>
    <p:sldId id="434" r:id="rId27"/>
    <p:sldId id="432" r:id="rId28"/>
    <p:sldId id="42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1E22AA"/>
    <a:srgbClr val="FF5C39"/>
    <a:srgbClr val="7C7F82"/>
    <a:srgbClr val="E31C79"/>
    <a:srgbClr val="00B74F"/>
    <a:srgbClr val="E83F4B"/>
    <a:srgbClr val="F39000"/>
    <a:srgbClr val="25303B"/>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2650" autoAdjust="0"/>
  </p:normalViewPr>
  <p:slideViewPr>
    <p:cSldViewPr snapToGrid="0">
      <p:cViewPr varScale="1">
        <p:scale>
          <a:sx n="80" d="100"/>
          <a:sy n="80" d="100"/>
        </p:scale>
        <p:origin x="1782" y="90"/>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Matthews" userId="0ca37de3-794e-45c9-9930-568b493b2a6a" providerId="ADAL" clId="{FA5ADCBE-ADB1-427D-83FA-101A797223DD}"/>
    <pc:docChg chg="undo custSel modSld">
      <pc:chgData name="Steph Matthews" userId="0ca37de3-794e-45c9-9930-568b493b2a6a" providerId="ADAL" clId="{FA5ADCBE-ADB1-427D-83FA-101A797223DD}" dt="2026-08-26T18:13:08.146" v="24" actId="20577"/>
      <pc:docMkLst>
        <pc:docMk/>
      </pc:docMkLst>
      <pc:sldChg chg="addSp modSp mod">
        <pc:chgData name="Steph Matthews" userId="0ca37de3-794e-45c9-9930-568b493b2a6a" providerId="ADAL" clId="{FA5ADCBE-ADB1-427D-83FA-101A797223DD}" dt="2026-08-26T18:13:08.146" v="24" actId="20577"/>
        <pc:sldMkLst>
          <pc:docMk/>
          <pc:sldMk cId="3308217837" sldId="325"/>
        </pc:sldMkLst>
        <pc:spChg chg="mod">
          <ac:chgData name="Steph Matthews" userId="0ca37de3-794e-45c9-9930-568b493b2a6a" providerId="ADAL" clId="{FA5ADCBE-ADB1-427D-83FA-101A797223DD}" dt="2026-08-26T18:13:08.146" v="24" actId="20577"/>
          <ac:spMkLst>
            <pc:docMk/>
            <pc:sldMk cId="3308217837" sldId="325"/>
            <ac:spMk id="4" creationId="{B1E38101-8225-4249-AF09-42CB0E134141}"/>
          </ac:spMkLst>
        </pc:spChg>
        <pc:picChg chg="add mod">
          <ac:chgData name="Steph Matthews" userId="0ca37de3-794e-45c9-9930-568b493b2a6a" providerId="ADAL" clId="{FA5ADCBE-ADB1-427D-83FA-101A797223DD}" dt="2026-08-26T18:12:24.422" v="1" actId="1076"/>
          <ac:picMkLst>
            <pc:docMk/>
            <pc:sldMk cId="3308217837" sldId="325"/>
            <ac:picMk id="3" creationId="{B89F55BC-B743-FC43-A17E-4B1ACD21423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E58D5-4C23-E74C-83F2-F03A0FBD78EE}"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01A0F1-6387-944A-8EDE-D156E59E7AFE}" type="slidenum">
              <a:rPr lang="en-US" smtClean="0"/>
              <a:t>‹#›</a:t>
            </a:fld>
            <a:endParaRPr lang="en-US"/>
          </a:p>
        </p:txBody>
      </p:sp>
    </p:spTree>
    <p:extLst>
      <p:ext uri="{BB962C8B-B14F-4D97-AF65-F5344CB8AC3E}">
        <p14:creationId xmlns:p14="http://schemas.microsoft.com/office/powerpoint/2010/main" val="242707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a:t>
            </a:fld>
            <a:endParaRPr lang="en-US"/>
          </a:p>
        </p:txBody>
      </p:sp>
    </p:spTree>
    <p:extLst>
      <p:ext uri="{BB962C8B-B14F-4D97-AF65-F5344CB8AC3E}">
        <p14:creationId xmlns:p14="http://schemas.microsoft.com/office/powerpoint/2010/main" val="81770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a:t>
            </a:r>
            <a:r>
              <a:rPr lang="en-GB" dirty="0"/>
              <a:t> 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This session promotes empathy, which supports fairness, by encouraging the young leaders to share their own physical activity stories.</a:t>
            </a:r>
          </a:p>
          <a:p>
            <a:pPr marL="171450" indent="-171450">
              <a:buFont typeface="Arial" panose="020B0604020202020204" pitchFamily="34" charset="0"/>
              <a:buChar char="•"/>
            </a:pPr>
            <a:r>
              <a:rPr lang="en-GB" dirty="0"/>
              <a:t>It also develops the young leaders’ communication skills (listening and speaking).</a:t>
            </a:r>
          </a:p>
        </p:txBody>
      </p:sp>
      <p:sp>
        <p:nvSpPr>
          <p:cNvPr id="4" name="Slide Number Placeholder 3"/>
          <p:cNvSpPr>
            <a:spLocks noGrp="1"/>
          </p:cNvSpPr>
          <p:nvPr>
            <p:ph type="sldNum" sz="quarter" idx="5"/>
          </p:nvPr>
        </p:nvSpPr>
        <p:spPr/>
        <p:txBody>
          <a:bodyPr/>
          <a:lstStyle/>
          <a:p>
            <a:fld id="{4501A0F1-6387-944A-8EDE-D156E59E7AFE}" type="slidenum">
              <a:rPr lang="en-US" smtClean="0"/>
              <a:t>11</a:t>
            </a:fld>
            <a:endParaRPr lang="en-US"/>
          </a:p>
        </p:txBody>
      </p:sp>
    </p:spTree>
    <p:extLst>
      <p:ext uri="{BB962C8B-B14F-4D97-AF65-F5344CB8AC3E}">
        <p14:creationId xmlns:p14="http://schemas.microsoft.com/office/powerpoint/2010/main" val="7859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EF438-3D63-0396-8748-04556DC3E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93EC3-01DB-857D-42F6-336C2002DE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E0320-5582-675F-CE95-43B5B0C2D5F2}"/>
              </a:ext>
            </a:extLst>
          </p:cNvPr>
          <p:cNvSpPr>
            <a:spLocks noGrp="1"/>
          </p:cNvSpPr>
          <p:nvPr>
            <p:ph type="body" idx="1"/>
          </p:nvPr>
        </p:nvSpPr>
        <p:spPr/>
        <p:txBody>
          <a:bodyPr/>
          <a:lstStyle/>
          <a:p>
            <a:r>
              <a:rPr lang="en-GB" b="1" dirty="0"/>
              <a:t>OPTIONAL</a:t>
            </a:r>
            <a:r>
              <a:rPr lang="en-GB" dirty="0"/>
              <a:t> 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Ask the young leaders to think about their own experience of physical activity – their ‘story’.</a:t>
            </a:r>
          </a:p>
          <a:p>
            <a:pPr marL="171450" indent="-171450">
              <a:buFont typeface="Arial" panose="020B0604020202020204" pitchFamily="34" charset="0"/>
              <a:buChar char="•"/>
            </a:pPr>
            <a:r>
              <a:rPr lang="en-GB" dirty="0"/>
              <a:t>Use the slide to offer prompts.</a:t>
            </a:r>
          </a:p>
          <a:p>
            <a:pPr marL="171450" indent="-171450">
              <a:buFont typeface="Arial" panose="020B0604020202020204" pitchFamily="34" charset="0"/>
              <a:buChar char="•"/>
            </a:pPr>
            <a:r>
              <a:rPr lang="en-GB" dirty="0"/>
              <a:t>Allow individuals to log their story in ways that suit them best, e.g., write, draw, record in video, record in audio.</a:t>
            </a:r>
          </a:p>
          <a:p>
            <a:pPr marL="171450" indent="-171450">
              <a:buFont typeface="Arial" panose="020B0604020202020204" pitchFamily="34" charset="0"/>
              <a:buChar char="•"/>
            </a:pPr>
            <a:r>
              <a:rPr lang="en-GB" dirty="0"/>
              <a:t>Ask the young leaders to share their stories in pairs. They will need to choose a partner with whom they feel comfortable but encourage them to work with someone who might have a different story. </a:t>
            </a:r>
          </a:p>
          <a:p>
            <a:pPr marL="171450" indent="-171450">
              <a:buFont typeface="Arial" panose="020B0604020202020204" pitchFamily="34" charset="0"/>
              <a:buChar char="•"/>
            </a:pPr>
            <a:r>
              <a:rPr lang="en-GB" dirty="0"/>
              <a:t>Give storytellers a time limit, e.g., 2 minutes. Encourage active listening (without interrupting) from the listener. Swap roles.</a:t>
            </a:r>
          </a:p>
          <a:p>
            <a:pPr marL="171450" indent="-171450">
              <a:buFont typeface="Arial" panose="020B0604020202020204" pitchFamily="34" charset="0"/>
              <a:buChar char="•"/>
            </a:pPr>
            <a:r>
              <a:rPr lang="en-GB" dirty="0"/>
              <a:t>Summarise by recognising that every individual has a different experience of physical activity so has different needs and interests. The young leaders need to remember this when they plan activities for other children. </a:t>
            </a:r>
          </a:p>
        </p:txBody>
      </p:sp>
      <p:sp>
        <p:nvSpPr>
          <p:cNvPr id="4" name="Slide Number Placeholder 3">
            <a:extLst>
              <a:ext uri="{FF2B5EF4-FFF2-40B4-BE49-F238E27FC236}">
                <a16:creationId xmlns:a16="http://schemas.microsoft.com/office/drawing/2014/main" id="{E9F541F8-D6AF-D2DA-902B-5B58AEBC76E7}"/>
              </a:ext>
            </a:extLst>
          </p:cNvPr>
          <p:cNvSpPr>
            <a:spLocks noGrp="1"/>
          </p:cNvSpPr>
          <p:nvPr>
            <p:ph type="sldNum" sz="quarter" idx="5"/>
          </p:nvPr>
        </p:nvSpPr>
        <p:spPr/>
        <p:txBody>
          <a:bodyPr/>
          <a:lstStyle/>
          <a:p>
            <a:fld id="{4501A0F1-6387-944A-8EDE-D156E59E7AFE}" type="slidenum">
              <a:rPr lang="en-US" smtClean="0"/>
              <a:t>12</a:t>
            </a:fld>
            <a:endParaRPr lang="en-US"/>
          </a:p>
        </p:txBody>
      </p:sp>
    </p:spTree>
    <p:extLst>
      <p:ext uri="{BB962C8B-B14F-4D97-AF65-F5344CB8AC3E}">
        <p14:creationId xmlns:p14="http://schemas.microsoft.com/office/powerpoint/2010/main" val="1621001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5395E-C199-6154-6CD9-6AC165734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D6AFD-2966-31C8-7774-3805B2D73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312FD-800D-7D25-05AD-A2BCCD47E43E}"/>
              </a:ext>
            </a:extLst>
          </p:cNvPr>
          <p:cNvSpPr>
            <a:spLocks noGrp="1"/>
          </p:cNvSpPr>
          <p:nvPr>
            <p:ph type="body" idx="1"/>
          </p:nvPr>
        </p:nvSpPr>
        <p:spPr/>
        <p:txBody>
          <a:bodyPr/>
          <a:lstStyle/>
          <a:p>
            <a:r>
              <a:rPr lang="en-GB" b="1" dirty="0"/>
              <a:t>OPTIONAL</a:t>
            </a:r>
            <a:r>
              <a:rPr lang="en-GB" dirty="0"/>
              <a:t> 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Use the slide to encourage the young leaders to reflect on their communication skills during the activity, both as speakers (transmitting) and listeners (receiving). </a:t>
            </a:r>
          </a:p>
          <a:p>
            <a:pPr marL="171450" indent="-171450">
              <a:buFont typeface="Arial" panose="020B0604020202020204" pitchFamily="34" charset="0"/>
              <a:buChar char="•"/>
            </a:pPr>
            <a:r>
              <a:rPr lang="en-GB" dirty="0"/>
              <a:t>Ask for and/or share positive examples that highlight what young leaders were saying/doing to show good communication skills. </a:t>
            </a:r>
          </a:p>
          <a:p>
            <a:pPr marL="171450" indent="-171450">
              <a:buFont typeface="Arial" panose="020B0604020202020204" pitchFamily="34" charset="0"/>
              <a:buChar char="•"/>
            </a:pPr>
            <a:r>
              <a:rPr lang="en-GB" dirty="0"/>
              <a:t>If the young leaders are working towards the YST Young Leader Levels 1 and 2, remind them that communication skills are one of the 4 core skills they need to show to achieve the award. Encourage them to use their Young Leader Log to note examples of when they communicate effectively, in their team or with the children who are participants. </a:t>
            </a:r>
          </a:p>
        </p:txBody>
      </p:sp>
      <p:sp>
        <p:nvSpPr>
          <p:cNvPr id="4" name="Slide Number Placeholder 3">
            <a:extLst>
              <a:ext uri="{FF2B5EF4-FFF2-40B4-BE49-F238E27FC236}">
                <a16:creationId xmlns:a16="http://schemas.microsoft.com/office/drawing/2014/main" id="{E9E61360-60B4-5E78-7D6C-B85B3177BFCD}"/>
              </a:ext>
            </a:extLst>
          </p:cNvPr>
          <p:cNvSpPr>
            <a:spLocks noGrp="1"/>
          </p:cNvSpPr>
          <p:nvPr>
            <p:ph type="sldNum" sz="quarter" idx="5"/>
          </p:nvPr>
        </p:nvSpPr>
        <p:spPr/>
        <p:txBody>
          <a:bodyPr/>
          <a:lstStyle/>
          <a:p>
            <a:fld id="{4501A0F1-6387-944A-8EDE-D156E59E7AFE}" type="slidenum">
              <a:rPr lang="en-US" smtClean="0"/>
              <a:t>13</a:t>
            </a:fld>
            <a:endParaRPr lang="en-US"/>
          </a:p>
        </p:txBody>
      </p:sp>
    </p:spTree>
    <p:extLst>
      <p:ext uri="{BB962C8B-B14F-4D97-AF65-F5344CB8AC3E}">
        <p14:creationId xmlns:p14="http://schemas.microsoft.com/office/powerpoint/2010/main" val="1071493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8B1A-48FB-39B8-FDA9-86D72D3F7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DB94D-63AF-C5C7-9480-75B2E5F19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4841D-2952-23AB-9241-5F963A2B9733}"/>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session focuses on the logistical elements of when and where.</a:t>
            </a:r>
          </a:p>
        </p:txBody>
      </p:sp>
      <p:sp>
        <p:nvSpPr>
          <p:cNvPr id="4" name="Slide Number Placeholder 3">
            <a:extLst>
              <a:ext uri="{FF2B5EF4-FFF2-40B4-BE49-F238E27FC236}">
                <a16:creationId xmlns:a16="http://schemas.microsoft.com/office/drawing/2014/main" id="{F50CE497-0FD9-D1D4-C80B-475FD005BF48}"/>
              </a:ext>
            </a:extLst>
          </p:cNvPr>
          <p:cNvSpPr>
            <a:spLocks noGrp="1"/>
          </p:cNvSpPr>
          <p:nvPr>
            <p:ph type="sldNum" sz="quarter" idx="5"/>
          </p:nvPr>
        </p:nvSpPr>
        <p:spPr/>
        <p:txBody>
          <a:bodyPr/>
          <a:lstStyle/>
          <a:p>
            <a:fld id="{4501A0F1-6387-944A-8EDE-D156E59E7AFE}" type="slidenum">
              <a:rPr lang="en-US" smtClean="0"/>
              <a:t>14</a:t>
            </a:fld>
            <a:endParaRPr lang="en-US"/>
          </a:p>
        </p:txBody>
      </p:sp>
    </p:spTree>
    <p:extLst>
      <p:ext uri="{BB962C8B-B14F-4D97-AF65-F5344CB8AC3E}">
        <p14:creationId xmlns:p14="http://schemas.microsoft.com/office/powerpoint/2010/main" val="794334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highlight what is covered by WHEN. </a:t>
            </a:r>
          </a:p>
          <a:p>
            <a:pPr marL="171450" indent="-171450">
              <a:buFont typeface="Arial" panose="020B0604020202020204" pitchFamily="34" charset="0"/>
              <a:buChar char="•"/>
            </a:pPr>
            <a:r>
              <a:rPr lang="en-GB" dirty="0"/>
              <a:t>Provide or ask for school-based examples of existing provision to illustrate each point.</a:t>
            </a:r>
          </a:p>
          <a:p>
            <a:pPr marL="171450" indent="-171450">
              <a:buFont typeface="Arial" panose="020B0604020202020204" pitchFamily="34" charset="0"/>
              <a:buChar char="•"/>
            </a:pPr>
            <a:r>
              <a:rPr lang="en-GB" dirty="0"/>
              <a:t>Share any pre-determined information, i.e., you may have already decided when to deploy the young leaders to complement other activities.</a:t>
            </a:r>
          </a:p>
        </p:txBody>
      </p:sp>
      <p:sp>
        <p:nvSpPr>
          <p:cNvPr id="4" name="Slide Number Placeholder 3"/>
          <p:cNvSpPr>
            <a:spLocks noGrp="1"/>
          </p:cNvSpPr>
          <p:nvPr>
            <p:ph type="sldNum" sz="quarter" idx="5"/>
          </p:nvPr>
        </p:nvSpPr>
        <p:spPr/>
        <p:txBody>
          <a:bodyPr/>
          <a:lstStyle/>
          <a:p>
            <a:fld id="{4501A0F1-6387-944A-8EDE-D156E59E7AFE}" type="slidenum">
              <a:rPr lang="en-US" smtClean="0"/>
              <a:t>15</a:t>
            </a:fld>
            <a:endParaRPr lang="en-US"/>
          </a:p>
        </p:txBody>
      </p:sp>
    </p:spTree>
    <p:extLst>
      <p:ext uri="{BB962C8B-B14F-4D97-AF65-F5344CB8AC3E}">
        <p14:creationId xmlns:p14="http://schemas.microsoft.com/office/powerpoint/2010/main" val="2820431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16C99-C1F1-995B-BE01-C9ED2F071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C6967-E2CE-041F-EDC4-2C334430F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CED91-05AF-2193-DDAC-B5B566602EC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highlight what is covered by WHERE. </a:t>
            </a:r>
          </a:p>
          <a:p>
            <a:pPr marL="171450" indent="-171450">
              <a:buFont typeface="Arial" panose="020B0604020202020204" pitchFamily="34" charset="0"/>
              <a:buChar char="•"/>
            </a:pPr>
            <a:r>
              <a:rPr lang="en-GB" dirty="0"/>
              <a:t>Provide or ask for school-based examples of existing provision to illustrate each point.</a:t>
            </a:r>
          </a:p>
          <a:p>
            <a:pPr marL="171450" indent="-171450">
              <a:buFont typeface="Arial" panose="020B0604020202020204" pitchFamily="34" charset="0"/>
              <a:buChar char="•"/>
            </a:pPr>
            <a:r>
              <a:rPr lang="en-GB" dirty="0"/>
              <a:t>Share any pre-determined information, i.e., you may have already decided where to deploy the young leaders to complement other activities.</a:t>
            </a:r>
          </a:p>
          <a:p>
            <a:pPr marL="171450" indent="-171450">
              <a:buFont typeface="Arial" panose="020B0604020202020204" pitchFamily="34" charset="0"/>
              <a:buChar char="•"/>
            </a:pPr>
            <a:r>
              <a:rPr lang="en-GB" dirty="0"/>
              <a:t>Introduce the fact that the young leaders will need to make sure that the space they use is safe.</a:t>
            </a:r>
          </a:p>
          <a:p>
            <a:endParaRPr lang="en-GB" dirty="0"/>
          </a:p>
        </p:txBody>
      </p:sp>
      <p:sp>
        <p:nvSpPr>
          <p:cNvPr id="4" name="Slide Number Placeholder 3">
            <a:extLst>
              <a:ext uri="{FF2B5EF4-FFF2-40B4-BE49-F238E27FC236}">
                <a16:creationId xmlns:a16="http://schemas.microsoft.com/office/drawing/2014/main" id="{35ABB0BF-79AF-227D-D6DF-5275F591FD5E}"/>
              </a:ext>
            </a:extLst>
          </p:cNvPr>
          <p:cNvSpPr>
            <a:spLocks noGrp="1"/>
          </p:cNvSpPr>
          <p:nvPr>
            <p:ph type="sldNum" sz="quarter" idx="5"/>
          </p:nvPr>
        </p:nvSpPr>
        <p:spPr/>
        <p:txBody>
          <a:bodyPr/>
          <a:lstStyle/>
          <a:p>
            <a:fld id="{4501A0F1-6387-944A-8EDE-D156E59E7AFE}" type="slidenum">
              <a:rPr lang="en-US" smtClean="0"/>
              <a:t>16</a:t>
            </a:fld>
            <a:endParaRPr lang="en-US"/>
          </a:p>
        </p:txBody>
      </p:sp>
    </p:spTree>
    <p:extLst>
      <p:ext uri="{BB962C8B-B14F-4D97-AF65-F5344CB8AC3E}">
        <p14:creationId xmlns:p14="http://schemas.microsoft.com/office/powerpoint/2010/main" val="2202218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30AE-5935-2B4D-5EA5-79927287E5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32422-811F-5149-2A94-0EA6C4AFD5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71908-4BC5-17CE-1B06-021C3E52F1D0}"/>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these three slides to help the young leaders to think about safe spaces.</a:t>
            </a:r>
          </a:p>
          <a:p>
            <a:pPr marL="171450" indent="-171450">
              <a:buFont typeface="Arial" panose="020B0604020202020204" pitchFamily="34" charset="0"/>
              <a:buChar char="•"/>
            </a:pPr>
            <a:r>
              <a:rPr lang="en-GB" dirty="0"/>
              <a:t>Reinforce that responsibility is one of the leadership skills.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For each of the following hazards:</a:t>
            </a:r>
          </a:p>
          <a:p>
            <a:pPr marL="171450" indent="-171450">
              <a:buFont typeface="Arial" panose="020B0604020202020204" pitchFamily="34" charset="0"/>
              <a:buChar char="•"/>
            </a:pPr>
            <a:r>
              <a:rPr lang="en-GB" dirty="0"/>
              <a:t>Ask the young leaders to stand up.</a:t>
            </a:r>
          </a:p>
          <a:p>
            <a:pPr marL="171450" indent="-171450">
              <a:buFont typeface="Arial" panose="020B0604020202020204" pitchFamily="34" charset="0"/>
              <a:buChar char="•"/>
            </a:pPr>
            <a:r>
              <a:rPr lang="en-GB" dirty="0"/>
              <a:t>As you reveal each hazard, ask them to decide what the main problem is.</a:t>
            </a:r>
          </a:p>
          <a:p>
            <a:pPr marL="171450" indent="-171450">
              <a:buFont typeface="Arial" panose="020B0604020202020204" pitchFamily="34" charset="0"/>
              <a:buChar char="•"/>
            </a:pPr>
            <a:r>
              <a:rPr lang="en-GB" dirty="0"/>
              <a:t>Ask them to vote:</a:t>
            </a:r>
          </a:p>
          <a:p>
            <a:pPr marL="685800" lvl="1" indent="-228600">
              <a:buFont typeface="+mj-lt"/>
              <a:buAutoNum type="alphaUcPeriod"/>
            </a:pPr>
            <a:r>
              <a:rPr lang="en-GB" dirty="0"/>
              <a:t>Stretch up</a:t>
            </a:r>
          </a:p>
          <a:p>
            <a:pPr marL="685800" lvl="1" indent="-228600">
              <a:buFont typeface="+mj-lt"/>
              <a:buAutoNum type="alphaUcPeriod"/>
            </a:pPr>
            <a:r>
              <a:rPr lang="en-GB" dirty="0"/>
              <a:t>Crouch down</a:t>
            </a:r>
          </a:p>
          <a:p>
            <a:pPr marL="228600" lvl="0" indent="-228600">
              <a:buFont typeface="Arial" panose="020B0604020202020204" pitchFamily="34" charset="0"/>
              <a:buChar char="•"/>
            </a:pPr>
            <a:r>
              <a:rPr lang="en-GB" dirty="0"/>
              <a:t>Click again to reveal the answer. (The correct answer will bounce.)</a:t>
            </a:r>
          </a:p>
          <a:p>
            <a:pPr marL="228600" lvl="0" indent="-228600">
              <a:buFont typeface="Arial" panose="020B0604020202020204" pitchFamily="34" charset="0"/>
              <a:buChar char="•"/>
            </a:pPr>
            <a:r>
              <a:rPr lang="en-GB" dirty="0"/>
              <a:t>Encourage the young leaders to suggest ways to make it safer. (NB. They might not be able to change the space itself but they can change how they run the activity.)</a:t>
            </a:r>
          </a:p>
          <a:p>
            <a:pPr marL="228600" lvl="0" indent="-228600">
              <a:buFont typeface="Arial" panose="020B0604020202020204" pitchFamily="34" charset="0"/>
              <a:buChar char="•"/>
            </a:pPr>
            <a:endParaRPr lang="en-GB" dirty="0"/>
          </a:p>
          <a:p>
            <a:pPr marL="0" lvl="0" indent="0">
              <a:buFont typeface="Arial" panose="020B0604020202020204" pitchFamily="34" charset="0"/>
              <a:buNone/>
            </a:pPr>
            <a:r>
              <a:rPr lang="en-GB" dirty="0"/>
              <a:t>POTENTIAL CHANGES FOR THIS HAZARD</a:t>
            </a:r>
          </a:p>
          <a:p>
            <a:pPr marL="171450" lvl="0" indent="-171450">
              <a:buFont typeface="Arial" panose="020B0604020202020204" pitchFamily="34" charset="0"/>
              <a:buChar char="•"/>
            </a:pPr>
            <a:r>
              <a:rPr lang="en-GB" dirty="0"/>
              <a:t>Move indoors</a:t>
            </a:r>
          </a:p>
          <a:p>
            <a:pPr marL="171450" lvl="0" indent="-171450">
              <a:buFont typeface="Arial" panose="020B0604020202020204" pitchFamily="34" charset="0"/>
              <a:buChar char="•"/>
            </a:pPr>
            <a:r>
              <a:rPr lang="en-GB" dirty="0"/>
              <a:t>Use activities where children don’t need to run and dodge</a:t>
            </a:r>
          </a:p>
          <a:p>
            <a:pPr marL="171450" lvl="0" indent="-171450">
              <a:buFont typeface="Arial" panose="020B0604020202020204" pitchFamily="34" charset="0"/>
              <a:buChar char="•"/>
            </a:pPr>
            <a:r>
              <a:rPr lang="en-GB" dirty="0"/>
              <a:t>Reduce speed, e.g., walk instead of run</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Change which action the young leaders use to share their views, e.g., move to sides of room, raise right/left hand, show thumbs up/down.</a:t>
            </a:r>
          </a:p>
          <a:p>
            <a:pPr marL="171450" indent="-171450">
              <a:buFont typeface="Arial" panose="020B0604020202020204" pitchFamily="34" charset="0"/>
              <a:buChar char="•"/>
            </a:pPr>
            <a:r>
              <a:rPr lang="en-GB" dirty="0"/>
              <a:t>Give young leaders A and B signs or objects to hold up, e.g. red side of table tennis bat = A, black side of bat = B.</a:t>
            </a:r>
          </a:p>
          <a:p>
            <a:pPr marL="171450" indent="-171450">
              <a:buFont typeface="Arial" panose="020B0604020202020204" pitchFamily="34" charset="0"/>
              <a:buChar char="•"/>
            </a:pPr>
            <a:r>
              <a:rPr lang="en-GB" dirty="0"/>
              <a:t>Agree answers in pairs before voting.</a:t>
            </a:r>
          </a:p>
          <a:p>
            <a:pPr marL="171450" indent="-171450">
              <a:buFont typeface="Arial" panose="020B0604020202020204" pitchFamily="34" charset="0"/>
              <a:buChar char="•"/>
            </a:pPr>
            <a:r>
              <a:rPr lang="en-GB" dirty="0"/>
              <a:t>Provide one safer suggestion as an example.</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38C9E194-8BC2-CC7B-68EE-1FD386D78EB6}"/>
              </a:ext>
            </a:extLst>
          </p:cNvPr>
          <p:cNvSpPr>
            <a:spLocks noGrp="1"/>
          </p:cNvSpPr>
          <p:nvPr>
            <p:ph type="sldNum" sz="quarter" idx="5"/>
          </p:nvPr>
        </p:nvSpPr>
        <p:spPr/>
        <p:txBody>
          <a:bodyPr/>
          <a:lstStyle/>
          <a:p>
            <a:fld id="{4501A0F1-6387-944A-8EDE-D156E59E7AFE}" type="slidenum">
              <a:rPr lang="en-US" smtClean="0"/>
              <a:t>17</a:t>
            </a:fld>
            <a:endParaRPr lang="en-US"/>
          </a:p>
        </p:txBody>
      </p:sp>
    </p:spTree>
    <p:extLst>
      <p:ext uri="{BB962C8B-B14F-4D97-AF65-F5344CB8AC3E}">
        <p14:creationId xmlns:p14="http://schemas.microsoft.com/office/powerpoint/2010/main" val="3607295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these three slides to help the young leaders to think about safe spaces.</a:t>
            </a:r>
          </a:p>
          <a:p>
            <a:pPr marL="171450" indent="-171450">
              <a:buFont typeface="Arial" panose="020B0604020202020204" pitchFamily="34" charset="0"/>
              <a:buChar char="•"/>
            </a:pPr>
            <a:r>
              <a:rPr lang="en-GB" dirty="0"/>
              <a:t>Reinforce that responsibility is one of the leadership skills.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For each of the following hazards:</a:t>
            </a:r>
          </a:p>
          <a:p>
            <a:pPr marL="171450" indent="-171450">
              <a:buFont typeface="Arial" panose="020B0604020202020204" pitchFamily="34" charset="0"/>
              <a:buChar char="•"/>
            </a:pPr>
            <a:r>
              <a:rPr lang="en-GB" dirty="0"/>
              <a:t>Ask the young leaders to stand up.</a:t>
            </a:r>
          </a:p>
          <a:p>
            <a:pPr marL="171450" indent="-171450">
              <a:buFont typeface="Arial" panose="020B0604020202020204" pitchFamily="34" charset="0"/>
              <a:buChar char="•"/>
            </a:pPr>
            <a:r>
              <a:rPr lang="en-GB" dirty="0"/>
              <a:t>As you reveal each hazard, ask them to decide what the main problem is.</a:t>
            </a:r>
          </a:p>
          <a:p>
            <a:pPr marL="171450" indent="-171450">
              <a:buFont typeface="Arial" panose="020B0604020202020204" pitchFamily="34" charset="0"/>
              <a:buChar char="•"/>
            </a:pPr>
            <a:r>
              <a:rPr lang="en-GB" dirty="0"/>
              <a:t>Ask them to vote:</a:t>
            </a:r>
          </a:p>
          <a:p>
            <a:pPr marL="685800" lvl="1" indent="-228600">
              <a:buFont typeface="+mj-lt"/>
              <a:buAutoNum type="alphaUcPeriod"/>
            </a:pPr>
            <a:r>
              <a:rPr lang="en-GB" dirty="0"/>
              <a:t>Stretch up</a:t>
            </a:r>
          </a:p>
          <a:p>
            <a:pPr marL="685800" lvl="1" indent="-228600">
              <a:buFont typeface="+mj-lt"/>
              <a:buAutoNum type="alphaUcPeriod"/>
            </a:pPr>
            <a:r>
              <a:rPr lang="en-GB" dirty="0"/>
              <a:t>Crouch down</a:t>
            </a:r>
          </a:p>
          <a:p>
            <a:pPr marL="228600" lvl="0" indent="-228600">
              <a:buFont typeface="Arial" panose="020B0604020202020204" pitchFamily="34" charset="0"/>
              <a:buChar char="•"/>
            </a:pPr>
            <a:r>
              <a:rPr lang="en-GB" dirty="0"/>
              <a:t>Click again to reveal the answer. (The correct answer will bounce.)</a:t>
            </a:r>
          </a:p>
          <a:p>
            <a:pPr marL="228600" lvl="0" indent="-228600">
              <a:buFont typeface="Arial" panose="020B0604020202020204" pitchFamily="34" charset="0"/>
              <a:buChar char="•"/>
            </a:pPr>
            <a:r>
              <a:rPr lang="en-GB" dirty="0"/>
              <a:t>Encourage the young leaders to suggest ways to make it safer. (NB. They might not be able to change the space itself but they can change how they run the activity.)</a:t>
            </a:r>
          </a:p>
          <a:p>
            <a:pPr marL="228600" lvl="0" indent="-228600">
              <a:buFont typeface="Arial" panose="020B0604020202020204" pitchFamily="34" charset="0"/>
              <a:buChar char="•"/>
            </a:pPr>
            <a:endParaRPr lang="en-GB" dirty="0"/>
          </a:p>
          <a:p>
            <a:pPr marL="0" lvl="0" indent="0">
              <a:buFont typeface="Arial" panose="020B0604020202020204" pitchFamily="34" charset="0"/>
              <a:buNone/>
            </a:pPr>
            <a:r>
              <a:rPr lang="en-GB" dirty="0"/>
              <a:t>POTENTIAL CHANGES FOR THIS HAZARD</a:t>
            </a:r>
          </a:p>
          <a:p>
            <a:pPr marL="171450" lvl="0" indent="-171450">
              <a:buFont typeface="Arial" panose="020B0604020202020204" pitchFamily="34" charset="0"/>
              <a:buChar char="•"/>
            </a:pPr>
            <a:r>
              <a:rPr lang="en-GB" dirty="0"/>
              <a:t>Make some areas out of bounds.</a:t>
            </a:r>
          </a:p>
          <a:p>
            <a:pPr marL="171450" lvl="0" indent="-171450">
              <a:buFont typeface="Arial" panose="020B0604020202020204" pitchFamily="34" charset="0"/>
              <a:buChar char="•"/>
            </a:pPr>
            <a:r>
              <a:rPr lang="en-GB" dirty="0"/>
              <a:t>Make a clear ‘run off’ space between the playing area and obstacles/walls.</a:t>
            </a:r>
          </a:p>
          <a:p>
            <a:pPr marL="171450" lvl="0" indent="-171450">
              <a:buFont typeface="Arial" panose="020B0604020202020204" pitchFamily="34" charset="0"/>
              <a:buChar char="•"/>
            </a:pPr>
            <a:r>
              <a:rPr lang="en-GB" dirty="0"/>
              <a:t>Make children aware before and during activities (e.g., ‘heads up’ warm up)</a:t>
            </a:r>
          </a:p>
          <a:p>
            <a:pPr marL="171450" lvl="0" indent="-171450">
              <a:buFont typeface="Arial" panose="020B0604020202020204" pitchFamily="34" charset="0"/>
              <a:buChar char="•"/>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Change which action the young leaders use to share their views, e.g., move to sides of room, raise right/left hand, show thumbs up/down.</a:t>
            </a:r>
          </a:p>
          <a:p>
            <a:pPr marL="171450" indent="-171450">
              <a:buFont typeface="Arial" panose="020B0604020202020204" pitchFamily="34" charset="0"/>
              <a:buChar char="•"/>
            </a:pPr>
            <a:r>
              <a:rPr lang="en-GB" dirty="0"/>
              <a:t>Give young leaders A and B signs or objects to hold up, e.g. red side of table tennis bat = A, black side of bat = B.</a:t>
            </a:r>
          </a:p>
          <a:p>
            <a:pPr marL="171450" indent="-171450">
              <a:buFont typeface="Arial" panose="020B0604020202020204" pitchFamily="34" charset="0"/>
              <a:buChar char="•"/>
            </a:pPr>
            <a:r>
              <a:rPr lang="en-GB" dirty="0"/>
              <a:t>Agree answers in pairs before voting.</a:t>
            </a:r>
          </a:p>
          <a:p>
            <a:pPr marL="171450" indent="-171450">
              <a:buFont typeface="Arial" panose="020B0604020202020204" pitchFamily="34" charset="0"/>
              <a:buChar char="•"/>
            </a:pPr>
            <a:r>
              <a:rPr lang="en-GB" dirty="0"/>
              <a:t>Provide one safer suggestion as an example.</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18</a:t>
            </a:fld>
            <a:endParaRPr lang="en-US"/>
          </a:p>
        </p:txBody>
      </p:sp>
    </p:spTree>
    <p:extLst>
      <p:ext uri="{BB962C8B-B14F-4D97-AF65-F5344CB8AC3E}">
        <p14:creationId xmlns:p14="http://schemas.microsoft.com/office/powerpoint/2010/main" val="4088028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701DB-7FAD-21B7-3453-11602427D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04E95-E640-EA49-A82F-019B8168D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9D78C-3D7A-33B6-47D9-13C3EAD55787}"/>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these three slides to help the young leaders to think about safe spaces.</a:t>
            </a:r>
          </a:p>
          <a:p>
            <a:pPr marL="171450" indent="-171450">
              <a:buFont typeface="Arial" panose="020B0604020202020204" pitchFamily="34" charset="0"/>
              <a:buChar char="•"/>
            </a:pPr>
            <a:r>
              <a:rPr lang="en-GB" dirty="0"/>
              <a:t>Reinforce that responsibility is one of the leadership skills.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For each of the following hazards:</a:t>
            </a:r>
          </a:p>
          <a:p>
            <a:pPr marL="171450" indent="-171450">
              <a:buFont typeface="Arial" panose="020B0604020202020204" pitchFamily="34" charset="0"/>
              <a:buChar char="•"/>
            </a:pPr>
            <a:r>
              <a:rPr lang="en-GB" dirty="0"/>
              <a:t>Ask the young leaders to stand up.</a:t>
            </a:r>
          </a:p>
          <a:p>
            <a:pPr marL="171450" indent="-171450">
              <a:buFont typeface="Arial" panose="020B0604020202020204" pitchFamily="34" charset="0"/>
              <a:buChar char="•"/>
            </a:pPr>
            <a:r>
              <a:rPr lang="en-GB" dirty="0"/>
              <a:t>As you reveal each hazard, ask them to decide what the main problem is.</a:t>
            </a:r>
          </a:p>
          <a:p>
            <a:pPr marL="171450" indent="-171450">
              <a:buFont typeface="Arial" panose="020B0604020202020204" pitchFamily="34" charset="0"/>
              <a:buChar char="•"/>
            </a:pPr>
            <a:r>
              <a:rPr lang="en-GB" dirty="0"/>
              <a:t>Ask them to vote:</a:t>
            </a:r>
          </a:p>
          <a:p>
            <a:pPr marL="685800" lvl="1" indent="-228600">
              <a:buFont typeface="+mj-lt"/>
              <a:buAutoNum type="alphaUcPeriod"/>
            </a:pPr>
            <a:r>
              <a:rPr lang="en-GB" dirty="0"/>
              <a:t>Stretch up</a:t>
            </a:r>
          </a:p>
          <a:p>
            <a:pPr marL="685800" lvl="1" indent="-228600">
              <a:buFont typeface="+mj-lt"/>
              <a:buAutoNum type="alphaUcPeriod"/>
            </a:pPr>
            <a:r>
              <a:rPr lang="en-GB" dirty="0"/>
              <a:t>Crouch down</a:t>
            </a:r>
          </a:p>
          <a:p>
            <a:pPr marL="228600" lvl="0" indent="-228600">
              <a:buFont typeface="Arial" panose="020B0604020202020204" pitchFamily="34" charset="0"/>
              <a:buChar char="•"/>
            </a:pPr>
            <a:r>
              <a:rPr lang="en-GB" dirty="0"/>
              <a:t>Click again to reveal the answer. (The correct answer will bounce.)</a:t>
            </a:r>
          </a:p>
          <a:p>
            <a:pPr marL="228600" lvl="0" indent="-228600">
              <a:buFont typeface="Arial" panose="020B0604020202020204" pitchFamily="34" charset="0"/>
              <a:buChar char="•"/>
            </a:pPr>
            <a:r>
              <a:rPr lang="en-GB" dirty="0"/>
              <a:t>Encourage the young leaders to suggest ways to make it safer. (NB. They might not be able to change the space itself but they can change how they run the activity.)</a:t>
            </a:r>
          </a:p>
          <a:p>
            <a:pPr marL="228600" lvl="0" indent="-228600">
              <a:buFont typeface="Arial" panose="020B0604020202020204" pitchFamily="34" charset="0"/>
              <a:buChar char="•"/>
            </a:pPr>
            <a:endParaRPr lang="en-GB" dirty="0"/>
          </a:p>
          <a:p>
            <a:pPr marL="0" lvl="0" indent="0">
              <a:buFont typeface="Arial" panose="020B0604020202020204" pitchFamily="34" charset="0"/>
              <a:buNone/>
            </a:pPr>
            <a:r>
              <a:rPr lang="en-GB" dirty="0"/>
              <a:t>POTENTIAL CHANGES FOR THIS HAZARD</a:t>
            </a:r>
          </a:p>
          <a:p>
            <a:pPr marL="171450" lvl="0" indent="-171450">
              <a:buFont typeface="Arial" panose="020B0604020202020204" pitchFamily="34" charset="0"/>
              <a:buChar char="•"/>
            </a:pPr>
            <a:r>
              <a:rPr lang="en-GB" dirty="0"/>
              <a:t>Allow extra time to set up and move some items.</a:t>
            </a:r>
          </a:p>
          <a:p>
            <a:pPr marL="171450" lvl="0" indent="-171450">
              <a:buFont typeface="Arial" panose="020B0604020202020204" pitchFamily="34" charset="0"/>
              <a:buChar char="•"/>
            </a:pPr>
            <a:r>
              <a:rPr lang="en-GB" dirty="0"/>
              <a:t>Adapt activities, e.g., roll balls instead of throwing.</a:t>
            </a:r>
          </a:p>
          <a:p>
            <a:pPr marL="171450" lvl="0" indent="-171450">
              <a:buFont typeface="Arial" panose="020B0604020202020204" pitchFamily="34" charset="0"/>
              <a:buChar char="•"/>
            </a:pPr>
            <a:r>
              <a:rPr lang="en-GB" dirty="0"/>
              <a:t>Children run or throw in one direction, e.g. away from fixed hazards, rather than in all directions.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Change which action the young leaders use to share their views, e.g., move to sides of room, raise right/left hand, show thumbs up/down.</a:t>
            </a:r>
          </a:p>
          <a:p>
            <a:pPr marL="171450" indent="-171450">
              <a:buFont typeface="Arial" panose="020B0604020202020204" pitchFamily="34" charset="0"/>
              <a:buChar char="•"/>
            </a:pPr>
            <a:r>
              <a:rPr lang="en-GB" dirty="0"/>
              <a:t>Give young leaders A and B signs or objects to hold up, e.g. red side of table tennis bat = A, black side of bat = B.</a:t>
            </a:r>
          </a:p>
          <a:p>
            <a:pPr marL="171450" indent="-171450">
              <a:buFont typeface="Arial" panose="020B0604020202020204" pitchFamily="34" charset="0"/>
              <a:buChar char="•"/>
            </a:pPr>
            <a:r>
              <a:rPr lang="en-GB" dirty="0"/>
              <a:t>Agree answers in pairs before voting.</a:t>
            </a:r>
          </a:p>
          <a:p>
            <a:pPr marL="171450" indent="-171450">
              <a:buFont typeface="Arial" panose="020B0604020202020204" pitchFamily="34" charset="0"/>
              <a:buChar char="•"/>
            </a:pPr>
            <a:r>
              <a:rPr lang="en-GB" dirty="0"/>
              <a:t>Provide one safer suggestion as an example.</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454436F9-C317-8121-64BC-AF91F14BE030}"/>
              </a:ext>
            </a:extLst>
          </p:cNvPr>
          <p:cNvSpPr>
            <a:spLocks noGrp="1"/>
          </p:cNvSpPr>
          <p:nvPr>
            <p:ph type="sldNum" sz="quarter" idx="5"/>
          </p:nvPr>
        </p:nvSpPr>
        <p:spPr/>
        <p:txBody>
          <a:bodyPr/>
          <a:lstStyle/>
          <a:p>
            <a:fld id="{4501A0F1-6387-944A-8EDE-D156E59E7AFE}" type="slidenum">
              <a:rPr lang="en-US" smtClean="0"/>
              <a:t>19</a:t>
            </a:fld>
            <a:endParaRPr lang="en-US"/>
          </a:p>
        </p:txBody>
      </p:sp>
    </p:spTree>
    <p:extLst>
      <p:ext uri="{BB962C8B-B14F-4D97-AF65-F5344CB8AC3E}">
        <p14:creationId xmlns:p14="http://schemas.microsoft.com/office/powerpoint/2010/main" val="3301717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Share the safety checklist (see downloads).</a:t>
            </a:r>
          </a:p>
          <a:p>
            <a:pPr marL="171450" indent="-171450">
              <a:buFont typeface="Arial" panose="020B0604020202020204" pitchFamily="34" charset="0"/>
              <a:buChar char="•"/>
            </a:pPr>
            <a:r>
              <a:rPr lang="en-GB" dirty="0"/>
              <a:t>Encourage the young leaders to use this when they plan and run their activities.</a:t>
            </a:r>
          </a:p>
          <a:p>
            <a:pPr marL="171450" indent="-171450">
              <a:buFont typeface="Arial" panose="020B0604020202020204" pitchFamily="34" charset="0"/>
              <a:buChar char="•"/>
            </a:pPr>
            <a:r>
              <a:rPr lang="en-GB" dirty="0"/>
              <a:t>Work through a practical school-based example with them beyond the modules.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NB. Necessarily, this is a GENERIC checklist. You will need to alert the young leaders to any school-based hazards or guidance. </a:t>
            </a:r>
          </a:p>
          <a:p>
            <a:pPr marL="0" indent="0">
              <a:buFont typeface="Arial" panose="020B0604020202020204" pitchFamily="34" charset="0"/>
              <a:buNone/>
            </a:pPr>
            <a:endParaRPr lang="en-GB" dirty="0"/>
          </a:p>
          <a:p>
            <a:pPr marL="0" indent="0">
              <a:buFont typeface="Arial" panose="020B0604020202020204" pitchFamily="34" charset="0"/>
              <a:buNone/>
            </a:pPr>
            <a:r>
              <a:rPr lang="en-GB" b="1" dirty="0"/>
              <a:t>OPTIONAL TASK</a:t>
            </a:r>
          </a:p>
          <a:p>
            <a:pPr marL="171450" indent="-171450">
              <a:buFont typeface="Arial" panose="020B0604020202020204" pitchFamily="34" charset="0"/>
              <a:buChar char="•"/>
            </a:pPr>
            <a:r>
              <a:rPr lang="en-GB" dirty="0"/>
              <a:t>If you have access to a practical space during this module, set up some hazards within the space. For example:</a:t>
            </a:r>
          </a:p>
          <a:p>
            <a:pPr marL="628650" lvl="1" indent="-171450">
              <a:buFont typeface="Arial" panose="020B0604020202020204" pitchFamily="34" charset="0"/>
              <a:buChar char="•"/>
            </a:pPr>
            <a:r>
              <a:rPr lang="en-GB" dirty="0"/>
              <a:t>Rubbish (or water) on the floor.</a:t>
            </a:r>
          </a:p>
          <a:p>
            <a:pPr marL="628650" lvl="1" indent="-171450">
              <a:buFont typeface="Arial" panose="020B0604020202020204" pitchFamily="34" charset="0"/>
              <a:buChar char="•"/>
            </a:pPr>
            <a:r>
              <a:rPr lang="en-GB" dirty="0"/>
              <a:t>Spare equipment lying in the playing area.</a:t>
            </a:r>
          </a:p>
          <a:p>
            <a:pPr marL="628650" lvl="1" indent="-171450">
              <a:buFont typeface="Arial" panose="020B0604020202020204" pitchFamily="34" charset="0"/>
              <a:buChar char="•"/>
            </a:pPr>
            <a:r>
              <a:rPr lang="en-GB" dirty="0"/>
              <a:t>Apparatus (or playing zones) too close to each other. </a:t>
            </a:r>
          </a:p>
          <a:p>
            <a:pPr marL="628650" lvl="1" indent="-171450">
              <a:buFont typeface="Arial" panose="020B0604020202020204" pitchFamily="34" charset="0"/>
              <a:buChar char="•"/>
            </a:pPr>
            <a:r>
              <a:rPr lang="en-GB" dirty="0"/>
              <a:t>An object dangling from/ sticking out from the wall.</a:t>
            </a:r>
          </a:p>
          <a:p>
            <a:pPr marL="628650" lvl="1" indent="-171450">
              <a:buFont typeface="Arial" panose="020B0604020202020204" pitchFamily="34" charset="0"/>
              <a:buChar char="•"/>
            </a:pPr>
            <a:r>
              <a:rPr lang="en-GB" dirty="0"/>
              <a:t>‘Plant’ some young leaders with jewellery or inappropriate clothing or footwear.</a:t>
            </a:r>
          </a:p>
          <a:p>
            <a:pPr marL="171450" lvl="0" indent="-171450">
              <a:buFont typeface="Arial" panose="020B0604020202020204" pitchFamily="34" charset="0"/>
              <a:buChar char="•"/>
            </a:pPr>
            <a:r>
              <a:rPr lang="en-GB" dirty="0"/>
              <a:t>Using the safety checklist, ask the young leaders – working in groups – to spot the real hazards. </a:t>
            </a:r>
          </a:p>
          <a:p>
            <a:pPr marL="171450" lvl="0" indent="-171450">
              <a:buFont typeface="Arial" panose="020B0604020202020204" pitchFamily="34" charset="0"/>
              <a:buChar char="•"/>
            </a:pPr>
            <a:r>
              <a:rPr lang="en-GB" dirty="0"/>
              <a:t>Give them a time limit: how many can each group spot in the given time? </a:t>
            </a:r>
          </a:p>
          <a:p>
            <a:pPr marL="171450" lvl="0" indent="-171450">
              <a:buFont typeface="Arial" panose="020B0604020202020204" pitchFamily="34" charset="0"/>
              <a:buChar char="•"/>
            </a:pPr>
            <a:r>
              <a:rPr lang="en-GB" dirty="0"/>
              <a:t>Ask each group to suggest a change for a specific hazard: What would they do to make it safe(r)?</a:t>
            </a:r>
          </a:p>
        </p:txBody>
      </p:sp>
      <p:sp>
        <p:nvSpPr>
          <p:cNvPr id="4" name="Slide Number Placeholder 3"/>
          <p:cNvSpPr>
            <a:spLocks noGrp="1"/>
          </p:cNvSpPr>
          <p:nvPr>
            <p:ph type="sldNum" sz="quarter" idx="5"/>
          </p:nvPr>
        </p:nvSpPr>
        <p:spPr/>
        <p:txBody>
          <a:bodyPr/>
          <a:lstStyle/>
          <a:p>
            <a:fld id="{4501A0F1-6387-944A-8EDE-D156E59E7AFE}" type="slidenum">
              <a:rPr lang="en-US" smtClean="0"/>
              <a:t>20</a:t>
            </a:fld>
            <a:endParaRPr lang="en-US"/>
          </a:p>
        </p:txBody>
      </p:sp>
    </p:spTree>
    <p:extLst>
      <p:ext uri="{BB962C8B-B14F-4D97-AF65-F5344CB8AC3E}">
        <p14:creationId xmlns:p14="http://schemas.microsoft.com/office/powerpoint/2010/main" val="3530520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slide – will be hidden during presentation.</a:t>
            </a:r>
          </a:p>
        </p:txBody>
      </p:sp>
      <p:sp>
        <p:nvSpPr>
          <p:cNvPr id="4" name="Slide Number Placeholder 3"/>
          <p:cNvSpPr>
            <a:spLocks noGrp="1"/>
          </p:cNvSpPr>
          <p:nvPr>
            <p:ph type="sldNum" sz="quarter" idx="5"/>
          </p:nvPr>
        </p:nvSpPr>
        <p:spPr/>
        <p:txBody>
          <a:bodyPr/>
          <a:lstStyle/>
          <a:p>
            <a:fld id="{4501A0F1-6387-944A-8EDE-D156E59E7AFE}" type="slidenum">
              <a:rPr lang="en-US" smtClean="0"/>
              <a:t>3</a:t>
            </a:fld>
            <a:endParaRPr lang="en-US"/>
          </a:p>
        </p:txBody>
      </p:sp>
    </p:spTree>
    <p:extLst>
      <p:ext uri="{BB962C8B-B14F-4D97-AF65-F5344CB8AC3E}">
        <p14:creationId xmlns:p14="http://schemas.microsoft.com/office/powerpoint/2010/main" val="2208833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the variety of activities that the young leaders might run for other children.</a:t>
            </a:r>
          </a:p>
          <a:p>
            <a:pPr marL="171450" indent="-171450">
              <a:buFont typeface="Arial" panose="020B0604020202020204" pitchFamily="34" charset="0"/>
              <a:buChar char="•"/>
            </a:pPr>
            <a:r>
              <a:rPr lang="en-GB" dirty="0"/>
              <a:t>Remind them that the WHO, WHEN, WHERE will help them to decide which activities might be right for each group/session.</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21</a:t>
            </a:fld>
            <a:endParaRPr lang="en-US"/>
          </a:p>
        </p:txBody>
      </p:sp>
    </p:spTree>
    <p:extLst>
      <p:ext uri="{BB962C8B-B14F-4D97-AF65-F5344CB8AC3E}">
        <p14:creationId xmlns:p14="http://schemas.microsoft.com/office/powerpoint/2010/main" val="1519480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F7798-11F1-50DF-8803-9F46451FE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99C2C-BC7F-2756-81C2-76B61A1AC9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3009B0-3945-7B70-FF1B-11E2C37350B2}"/>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explain the task.</a:t>
            </a:r>
          </a:p>
          <a:p>
            <a:pPr marL="171450" indent="-171450">
              <a:buFont typeface="Arial" panose="020B0604020202020204" pitchFamily="34" charset="0"/>
              <a:buChar char="•"/>
            </a:pPr>
            <a:r>
              <a:rPr lang="en-GB" dirty="0"/>
              <a:t>Encourage the young leaders to include as many different activities as possible, i.e., avoid duplication if possible.</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Young leaders don’t need to copy the previous mimes; they just perform their own.</a:t>
            </a:r>
          </a:p>
          <a:p>
            <a:pPr marL="171450" indent="-171450">
              <a:buFont typeface="Arial" panose="020B0604020202020204" pitchFamily="34" charset="0"/>
              <a:buChar char="•"/>
            </a:pPr>
            <a:r>
              <a:rPr lang="en-GB" dirty="0"/>
              <a:t>Work in pairs or smaller groups.</a:t>
            </a:r>
          </a:p>
          <a:p>
            <a:pPr marL="171450" indent="-171450">
              <a:buFont typeface="Arial" panose="020B0604020202020204" pitchFamily="34" charset="0"/>
              <a:buChar char="•"/>
            </a:pPr>
            <a:r>
              <a:rPr lang="en-GB" dirty="0"/>
              <a:t>Young leaders stand in a line and pass a mime along the line. The last person runs to the front and sets off another mime.</a:t>
            </a:r>
          </a:p>
          <a:p>
            <a:pPr marL="171450" indent="-171450">
              <a:buFont typeface="Arial" panose="020B0604020202020204" pitchFamily="34" charset="0"/>
              <a:buChar char="•"/>
            </a:pPr>
            <a:r>
              <a:rPr lang="en-GB" dirty="0"/>
              <a:t>Young leaders play charades: they take turns to perform their mime for the rest of their group to guess.</a:t>
            </a:r>
          </a:p>
          <a:p>
            <a:pPr marL="171450" indent="-171450">
              <a:buFont typeface="Arial" panose="020B0604020202020204" pitchFamily="34" charset="0"/>
              <a:buChar char="•"/>
            </a:pPr>
            <a:r>
              <a:rPr lang="en-GB" dirty="0"/>
              <a:t>Pass a bean bag/ tap a balloon/ roll a ball between young leaders. Each time they receive it, they suggest a different activity.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Use a flipchart relay race to generate ideas instead of using mimes.</a:t>
            </a:r>
          </a:p>
          <a:p>
            <a:pPr marL="171450" indent="-171450">
              <a:buFont typeface="Arial" panose="020B0604020202020204" pitchFamily="34" charset="0"/>
              <a:buChar char="•"/>
            </a:pPr>
            <a:r>
              <a:rPr lang="en-GB" dirty="0"/>
              <a:t>Young leaders create a gallery of drawings to show different activities.</a:t>
            </a:r>
          </a:p>
          <a:p>
            <a:pPr marL="171450" indent="-171450">
              <a:buFont typeface="Arial" panose="020B0604020202020204" pitchFamily="34" charset="0"/>
              <a:buChar char="•"/>
            </a:pPr>
            <a:r>
              <a:rPr lang="en-GB" dirty="0"/>
              <a:t>Each group is given a category (see slide 22) to stimulate their suggestions.</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E49284C4-6BCF-C73F-0C59-8CE8B7A1F66E}"/>
              </a:ext>
            </a:extLst>
          </p:cNvPr>
          <p:cNvSpPr>
            <a:spLocks noGrp="1"/>
          </p:cNvSpPr>
          <p:nvPr>
            <p:ph type="sldNum" sz="quarter" idx="5"/>
          </p:nvPr>
        </p:nvSpPr>
        <p:spPr/>
        <p:txBody>
          <a:bodyPr/>
          <a:lstStyle/>
          <a:p>
            <a:fld id="{4501A0F1-6387-944A-8EDE-D156E59E7AFE}" type="slidenum">
              <a:rPr lang="en-US" smtClean="0"/>
              <a:t>22</a:t>
            </a:fld>
            <a:endParaRPr lang="en-US"/>
          </a:p>
        </p:txBody>
      </p:sp>
    </p:spTree>
    <p:extLst>
      <p:ext uri="{BB962C8B-B14F-4D97-AF65-F5344CB8AC3E}">
        <p14:creationId xmlns:p14="http://schemas.microsoft.com/office/powerpoint/2010/main" val="1642032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EC365-3753-6245-D70C-EBB62AC33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012B3-84FF-80E3-6C25-916BB5D32E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7A7B2-47C3-CCA4-579A-1538CFE2C55C}"/>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the variety of activities that the young leaders could run.</a:t>
            </a:r>
          </a:p>
          <a:p>
            <a:pPr marL="171450" indent="-171450">
              <a:buFont typeface="Arial" panose="020B0604020202020204" pitchFamily="34" charset="0"/>
              <a:buChar char="•"/>
            </a:pPr>
            <a:r>
              <a:rPr lang="en-GB" dirty="0"/>
              <a:t>Emphasise that they can be creative and do not have to stick to traditional ‘sports’ or the activities they do in PE.</a:t>
            </a:r>
          </a:p>
          <a:p>
            <a:pPr marL="171450" indent="-171450">
              <a:buFont typeface="Arial" panose="020B0604020202020204" pitchFamily="34" charset="0"/>
              <a:buChar char="•"/>
            </a:pPr>
            <a:r>
              <a:rPr lang="en-GB" dirty="0"/>
              <a:t>Provide or ask for specific examples for each of the categories shown on the slide, e.g.</a:t>
            </a:r>
          </a:p>
          <a:p>
            <a:pPr marL="628650" lvl="1" indent="-171450">
              <a:buFont typeface="Arial" panose="020B0604020202020204" pitchFamily="34" charset="0"/>
              <a:buChar char="•"/>
            </a:pPr>
            <a:r>
              <a:rPr lang="en-GB" dirty="0"/>
              <a:t>Walking, wheeling etc. – playground tag games, team relay races, </a:t>
            </a:r>
            <a:r>
              <a:rPr lang="en-GB" dirty="0" err="1"/>
              <a:t>rollerskating</a:t>
            </a:r>
            <a:r>
              <a:rPr lang="en-GB" dirty="0"/>
              <a:t>.</a:t>
            </a:r>
          </a:p>
          <a:p>
            <a:pPr marL="628650" lvl="1" indent="-171450">
              <a:buFont typeface="Arial" panose="020B0604020202020204" pitchFamily="34" charset="0"/>
              <a:buChar char="•"/>
            </a:pPr>
            <a:r>
              <a:rPr lang="en-GB" dirty="0"/>
              <a:t>Targets – boccia, bowls, skittles, throw golf.</a:t>
            </a:r>
          </a:p>
          <a:p>
            <a:pPr marL="628650" lvl="1" indent="-171450">
              <a:buFont typeface="Arial" panose="020B0604020202020204" pitchFamily="34" charset="0"/>
              <a:buChar char="•"/>
            </a:pPr>
            <a:r>
              <a:rPr lang="en-GB" dirty="0"/>
              <a:t>Objects – keepy-uppy, dribbling around a slalom, two-baller against a wall.</a:t>
            </a:r>
          </a:p>
          <a:p>
            <a:pPr marL="628650" lvl="1" indent="-171450">
              <a:buFont typeface="Arial" panose="020B0604020202020204" pitchFamily="34" charset="0"/>
              <a:buChar char="•"/>
            </a:pPr>
            <a:r>
              <a:rPr lang="en-GB" dirty="0"/>
              <a:t>Jumping, hopping etc. – skipping, hopscotch, fitness exercises.</a:t>
            </a:r>
          </a:p>
          <a:p>
            <a:pPr marL="628650" lvl="1" indent="-171450">
              <a:buFont typeface="Arial" panose="020B0604020202020204" pitchFamily="34" charset="0"/>
              <a:buChar char="•"/>
            </a:pPr>
            <a:r>
              <a:rPr lang="en-GB" dirty="0"/>
              <a:t>Creativity – dance, circus skills, outdoor activity problem-solving tasks.</a:t>
            </a:r>
          </a:p>
          <a:p>
            <a:pPr marL="628650" lvl="1" indent="-171450">
              <a:buFont typeface="Arial" panose="020B0604020202020204" pitchFamily="34" charset="0"/>
              <a:buChar char="•"/>
            </a:pPr>
            <a:r>
              <a:rPr lang="en-GB" dirty="0"/>
              <a:t>Journeys – cycling, orienteering, trails.</a:t>
            </a:r>
          </a:p>
          <a:p>
            <a:pPr marL="171450" lvl="0" indent="-171450">
              <a:buFont typeface="Arial" panose="020B0604020202020204" pitchFamily="34" charset="0"/>
              <a:buChar char="•"/>
            </a:pPr>
            <a:r>
              <a:rPr lang="en-GB" dirty="0"/>
              <a:t>Provide the young leaders with a copy of the activity ideas handout (see downloads) to reinforce or extend their ideas.</a:t>
            </a:r>
          </a:p>
          <a:p>
            <a:pPr marL="171450" lvl="0" indent="-171450">
              <a:buFont typeface="Arial" panose="020B0604020202020204" pitchFamily="34" charset="0"/>
              <a:buChar char="•"/>
            </a:pPr>
            <a:r>
              <a:rPr lang="en-GB" dirty="0"/>
              <a:t>If appropriate, share the activity cards (see downloads) as potential starter activities or to spark the young leaders’ own ideas.</a:t>
            </a:r>
          </a:p>
        </p:txBody>
      </p:sp>
      <p:sp>
        <p:nvSpPr>
          <p:cNvPr id="4" name="Slide Number Placeholder 3">
            <a:extLst>
              <a:ext uri="{FF2B5EF4-FFF2-40B4-BE49-F238E27FC236}">
                <a16:creationId xmlns:a16="http://schemas.microsoft.com/office/drawing/2014/main" id="{A450423E-DAE1-900C-20CB-B19BE45FBE59}"/>
              </a:ext>
            </a:extLst>
          </p:cNvPr>
          <p:cNvSpPr>
            <a:spLocks noGrp="1"/>
          </p:cNvSpPr>
          <p:nvPr>
            <p:ph type="sldNum" sz="quarter" idx="5"/>
          </p:nvPr>
        </p:nvSpPr>
        <p:spPr/>
        <p:txBody>
          <a:bodyPr/>
          <a:lstStyle/>
          <a:p>
            <a:fld id="{4501A0F1-6387-944A-8EDE-D156E59E7AFE}" type="slidenum">
              <a:rPr lang="en-US" smtClean="0"/>
              <a:t>23</a:t>
            </a:fld>
            <a:endParaRPr lang="en-US"/>
          </a:p>
        </p:txBody>
      </p:sp>
    </p:spTree>
    <p:extLst>
      <p:ext uri="{BB962C8B-B14F-4D97-AF65-F5344CB8AC3E}">
        <p14:creationId xmlns:p14="http://schemas.microsoft.com/office/powerpoint/2010/main" val="9327008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CDE1-FD2C-B8CC-9BAB-FE286D268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9FF55-381F-A67A-9129-178767558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D8B87-38E9-32D6-F78B-1FB3582F8E6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EITHER during the session OR afterwards, ask the young leaders to use the session planner handout (see downloads) to plan their first session.</a:t>
            </a:r>
          </a:p>
          <a:p>
            <a:pPr marL="171450" indent="-171450">
              <a:buFont typeface="Arial" panose="020B0604020202020204" pitchFamily="34" charset="0"/>
              <a:buChar char="•"/>
            </a:pPr>
            <a:r>
              <a:rPr lang="en-GB" dirty="0"/>
              <a:t>Work through the first one together before encouraging the young leaders to become more independent.</a:t>
            </a:r>
          </a:p>
          <a:p>
            <a:pPr marL="171450" indent="-171450">
              <a:buFont typeface="Arial" panose="020B0604020202020204" pitchFamily="34" charset="0"/>
              <a:buChar char="•"/>
            </a:pPr>
            <a:r>
              <a:rPr lang="en-GB" dirty="0"/>
              <a:t>Emphasise that this is a prompt to help them to get started. When they have more experience as young leaders, they may be able to plan ‘in their head’ instead of writing a plan.</a:t>
            </a:r>
          </a:p>
        </p:txBody>
      </p:sp>
      <p:sp>
        <p:nvSpPr>
          <p:cNvPr id="4" name="Slide Number Placeholder 3">
            <a:extLst>
              <a:ext uri="{FF2B5EF4-FFF2-40B4-BE49-F238E27FC236}">
                <a16:creationId xmlns:a16="http://schemas.microsoft.com/office/drawing/2014/main" id="{E9A0D3C0-3C10-C50D-298D-3C2C20CCC6F8}"/>
              </a:ext>
            </a:extLst>
          </p:cNvPr>
          <p:cNvSpPr>
            <a:spLocks noGrp="1"/>
          </p:cNvSpPr>
          <p:nvPr>
            <p:ph type="sldNum" sz="quarter" idx="5"/>
          </p:nvPr>
        </p:nvSpPr>
        <p:spPr/>
        <p:txBody>
          <a:bodyPr/>
          <a:lstStyle/>
          <a:p>
            <a:fld id="{4501A0F1-6387-944A-8EDE-D156E59E7AFE}" type="slidenum">
              <a:rPr lang="en-US" smtClean="0"/>
              <a:t>24</a:t>
            </a:fld>
            <a:endParaRPr lang="en-US"/>
          </a:p>
        </p:txBody>
      </p:sp>
    </p:spTree>
    <p:extLst>
      <p:ext uri="{BB962C8B-B14F-4D97-AF65-F5344CB8AC3E}">
        <p14:creationId xmlns:p14="http://schemas.microsoft.com/office/powerpoint/2010/main" val="1454376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Let </a:t>
            </a:r>
            <a:r>
              <a:rPr lang="en-GB"/>
              <a:t>the young leaders </a:t>
            </a:r>
            <a:r>
              <a:rPr lang="en-GB" dirty="0"/>
              <a:t>know when step 3 is to be delivered.</a:t>
            </a:r>
          </a:p>
        </p:txBody>
      </p:sp>
      <p:sp>
        <p:nvSpPr>
          <p:cNvPr id="4" name="Slide Number Placeholder 3"/>
          <p:cNvSpPr>
            <a:spLocks noGrp="1"/>
          </p:cNvSpPr>
          <p:nvPr>
            <p:ph type="sldNum" sz="quarter" idx="5"/>
          </p:nvPr>
        </p:nvSpPr>
        <p:spPr/>
        <p:txBody>
          <a:bodyPr/>
          <a:lstStyle/>
          <a:p>
            <a:fld id="{4501A0F1-6387-944A-8EDE-D156E59E7AFE}" type="slidenum">
              <a:rPr lang="en-US" smtClean="0"/>
              <a:t>25</a:t>
            </a:fld>
            <a:endParaRPr lang="en-US"/>
          </a:p>
        </p:txBody>
      </p:sp>
    </p:spTree>
    <p:extLst>
      <p:ext uri="{BB962C8B-B14F-4D97-AF65-F5344CB8AC3E}">
        <p14:creationId xmlns:p14="http://schemas.microsoft.com/office/powerpoint/2010/main" val="3944872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0F24-8F93-ED73-37BC-705819C99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6C4F5-17CD-3D13-1713-744057446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4BF59-7616-1B53-596F-E878B174828B}"/>
              </a:ext>
            </a:extLst>
          </p:cNvPr>
          <p:cNvSpPr>
            <a:spLocks noGrp="1"/>
          </p:cNvSpPr>
          <p:nvPr>
            <p:ph type="body" idx="1"/>
          </p:nvPr>
        </p:nvSpPr>
        <p:spPr/>
        <p:txBody>
          <a:bodyPr/>
          <a:lstStyle/>
          <a:p>
            <a:r>
              <a:rPr lang="en-GB" dirty="0"/>
              <a:t>Teacher slide – will be hidden during presentation.</a:t>
            </a:r>
          </a:p>
        </p:txBody>
      </p:sp>
      <p:sp>
        <p:nvSpPr>
          <p:cNvPr id="4" name="Slide Number Placeholder 3">
            <a:extLst>
              <a:ext uri="{FF2B5EF4-FFF2-40B4-BE49-F238E27FC236}">
                <a16:creationId xmlns:a16="http://schemas.microsoft.com/office/drawing/2014/main" id="{C6B2C742-7D0D-7B89-8571-9077B281B1C2}"/>
              </a:ext>
            </a:extLst>
          </p:cNvPr>
          <p:cNvSpPr>
            <a:spLocks noGrp="1"/>
          </p:cNvSpPr>
          <p:nvPr>
            <p:ph type="sldNum" sz="quarter" idx="5"/>
          </p:nvPr>
        </p:nvSpPr>
        <p:spPr/>
        <p:txBody>
          <a:bodyPr/>
          <a:lstStyle/>
          <a:p>
            <a:fld id="{4501A0F1-6387-944A-8EDE-D156E59E7AFE}" type="slidenum">
              <a:rPr lang="en-US" smtClean="0"/>
              <a:t>4</a:t>
            </a:fld>
            <a:endParaRPr lang="en-US"/>
          </a:p>
        </p:txBody>
      </p:sp>
    </p:spTree>
    <p:extLst>
      <p:ext uri="{BB962C8B-B14F-4D97-AF65-F5344CB8AC3E}">
        <p14:creationId xmlns:p14="http://schemas.microsoft.com/office/powerpoint/2010/main" val="148993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BB57-8995-1835-0CBA-048A458C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9ED62-0517-6C4C-17EB-11226BB9C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2517D-448A-3B00-E4EC-74FC08CE7135}"/>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Remind the young leaders that there are three stages to running fun physical activities: plan-do-review.</a:t>
            </a:r>
          </a:p>
          <a:p>
            <a:pPr marL="171450" indent="-171450">
              <a:buFont typeface="Arial" panose="020B0604020202020204" pitchFamily="34" charset="0"/>
              <a:buChar char="•"/>
            </a:pPr>
            <a:r>
              <a:rPr lang="en-GB" dirty="0"/>
              <a:t>This is an ongoing cycle – not a one-off action.</a:t>
            </a:r>
          </a:p>
          <a:p>
            <a:pPr marL="171450" indent="-171450">
              <a:buFont typeface="Arial" panose="020B0604020202020204" pitchFamily="34" charset="0"/>
              <a:buChar char="•"/>
            </a:pPr>
            <a:r>
              <a:rPr lang="en-GB" dirty="0"/>
              <a:t>This session will focus on plan.</a:t>
            </a:r>
          </a:p>
        </p:txBody>
      </p:sp>
      <p:sp>
        <p:nvSpPr>
          <p:cNvPr id="4" name="Slide Number Placeholder 3">
            <a:extLst>
              <a:ext uri="{FF2B5EF4-FFF2-40B4-BE49-F238E27FC236}">
                <a16:creationId xmlns:a16="http://schemas.microsoft.com/office/drawing/2014/main" id="{0435496B-6A79-1AA8-C540-C9CB6BFA6FA4}"/>
              </a:ext>
            </a:extLst>
          </p:cNvPr>
          <p:cNvSpPr>
            <a:spLocks noGrp="1"/>
          </p:cNvSpPr>
          <p:nvPr>
            <p:ph type="sldNum" sz="quarter" idx="5"/>
          </p:nvPr>
        </p:nvSpPr>
        <p:spPr/>
        <p:txBody>
          <a:bodyPr/>
          <a:lstStyle/>
          <a:p>
            <a:fld id="{4501A0F1-6387-944A-8EDE-D156E59E7AFE}" type="slidenum">
              <a:rPr lang="en-US" smtClean="0"/>
              <a:t>5</a:t>
            </a:fld>
            <a:endParaRPr lang="en-US"/>
          </a:p>
        </p:txBody>
      </p:sp>
    </p:spTree>
    <p:extLst>
      <p:ext uri="{BB962C8B-B14F-4D97-AF65-F5344CB8AC3E}">
        <p14:creationId xmlns:p14="http://schemas.microsoft.com/office/powerpoint/2010/main" val="95842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lvl="0" indent="-171450">
              <a:buFont typeface="Arial" panose="020B0604020202020204" pitchFamily="34" charset="0"/>
              <a:buChar char="•"/>
            </a:pPr>
            <a:r>
              <a:rPr lang="en-GB" dirty="0"/>
              <a:t>Highlight the key elements the young leaders will need to know when planning their activity sessions.</a:t>
            </a:r>
          </a:p>
          <a:p>
            <a:pPr marL="171450" lvl="0" indent="-171450">
              <a:buFont typeface="Arial" panose="020B0604020202020204" pitchFamily="34" charset="0"/>
              <a:buChar char="•"/>
            </a:pPr>
            <a:r>
              <a:rPr lang="en-GB" dirty="0"/>
              <a:t>Sometimes they will need to find this out (because they can’t change it).</a:t>
            </a:r>
          </a:p>
          <a:p>
            <a:pPr marL="171450" lvl="0" indent="-171450">
              <a:buFont typeface="Arial" panose="020B0604020202020204" pitchFamily="34" charset="0"/>
              <a:buChar char="•"/>
            </a:pPr>
            <a:r>
              <a:rPr lang="en-GB" dirty="0"/>
              <a:t>Sometimes they will need to decide (because they can make a choice or change).</a:t>
            </a:r>
          </a:p>
          <a:p>
            <a:pPr marL="171450" lvl="0" indent="-171450">
              <a:buFont typeface="Arial" panose="020B0604020202020204" pitchFamily="34" charset="0"/>
              <a:buChar char="•"/>
            </a:pPr>
            <a:r>
              <a:rPr lang="en-GB" dirty="0"/>
              <a:t>Remind them that these were shared in session 1, when they added their ideas to the graffiti wall.</a:t>
            </a:r>
          </a:p>
          <a:p>
            <a:pPr marL="171450" lvl="0" indent="-171450">
              <a:buFont typeface="Arial" panose="020B0604020202020204" pitchFamily="34" charset="0"/>
              <a:buChar char="•"/>
            </a:pPr>
            <a:r>
              <a:rPr lang="en-GB" dirty="0"/>
              <a:t>NB. The final element (How will they be run?) will be covered in step 3 (the ‘Do’ part of the process).</a:t>
            </a:r>
          </a:p>
          <a:p>
            <a:pPr marL="171450" lvl="0" indent="-171450">
              <a:buFont typeface="Arial" panose="020B0604020202020204" pitchFamily="34" charset="0"/>
              <a:buChar char="•"/>
            </a:pPr>
            <a:endParaRPr lang="en-GB" dirty="0"/>
          </a:p>
          <a:p>
            <a:pPr marL="0" lvl="0" indent="0">
              <a:buFont typeface="Arial" panose="020B0604020202020204" pitchFamily="34" charset="0"/>
              <a:buNone/>
            </a:pPr>
            <a:r>
              <a:rPr lang="en-GB" dirty="0"/>
              <a:t>ALTERNATIVES</a:t>
            </a:r>
          </a:p>
          <a:p>
            <a:pPr marL="171450" lvl="0" indent="-171450">
              <a:buFont typeface="Arial" panose="020B0604020202020204" pitchFamily="34" charset="0"/>
              <a:buChar char="•"/>
            </a:pPr>
            <a:r>
              <a:rPr lang="en-GB" dirty="0"/>
              <a:t>Ask the young leaders if they remember these key elements before revealing the slide, e.g., “What will you need to find out or decide before running your activity sessions?</a:t>
            </a:r>
          </a:p>
          <a:p>
            <a:pPr marL="628650" lvl="1"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6</a:t>
            </a:fld>
            <a:endParaRPr lang="en-US"/>
          </a:p>
        </p:txBody>
      </p:sp>
    </p:spTree>
    <p:extLst>
      <p:ext uri="{BB962C8B-B14F-4D97-AF65-F5344CB8AC3E}">
        <p14:creationId xmlns:p14="http://schemas.microsoft.com/office/powerpoint/2010/main" val="3611960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the children for whom the young leaders will be running activities.</a:t>
            </a:r>
          </a:p>
        </p:txBody>
      </p:sp>
      <p:sp>
        <p:nvSpPr>
          <p:cNvPr id="4" name="Slide Number Placeholder 3"/>
          <p:cNvSpPr>
            <a:spLocks noGrp="1"/>
          </p:cNvSpPr>
          <p:nvPr>
            <p:ph type="sldNum" sz="quarter" idx="5"/>
          </p:nvPr>
        </p:nvSpPr>
        <p:spPr/>
        <p:txBody>
          <a:bodyPr/>
          <a:lstStyle/>
          <a:p>
            <a:fld id="{4501A0F1-6387-944A-8EDE-D156E59E7AFE}" type="slidenum">
              <a:rPr lang="en-US" smtClean="0"/>
              <a:t>7</a:t>
            </a:fld>
            <a:endParaRPr lang="en-US"/>
          </a:p>
        </p:txBody>
      </p:sp>
    </p:spTree>
    <p:extLst>
      <p:ext uri="{BB962C8B-B14F-4D97-AF65-F5344CB8AC3E}">
        <p14:creationId xmlns:p14="http://schemas.microsoft.com/office/powerpoint/2010/main" val="3488859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r>
              <a:rPr lang="en-GB" dirty="0"/>
              <a:t>PREP – Create a large sheet of paper by sticking sheets together or using wallpaper lining paper. </a:t>
            </a:r>
          </a:p>
          <a:p>
            <a:endParaRPr lang="en-GB" dirty="0"/>
          </a:p>
          <a:p>
            <a:pPr marL="171450" indent="-171450">
              <a:buFont typeface="Arial" panose="020B0604020202020204" pitchFamily="34" charset="0"/>
              <a:buChar char="•"/>
            </a:pPr>
            <a:r>
              <a:rPr lang="en-GB" dirty="0"/>
              <a:t>Use the slide animations step-by-step to guide the young leaders through the task.</a:t>
            </a:r>
          </a:p>
          <a:p>
            <a:pPr marL="171450" indent="-171450">
              <a:buFont typeface="Arial" panose="020B0604020202020204" pitchFamily="34" charset="0"/>
              <a:buChar char="•"/>
            </a:pPr>
            <a:r>
              <a:rPr lang="en-GB" dirty="0"/>
              <a:t>If the paper is large enough, draw around one of the young leaders to create the silhouette. </a:t>
            </a:r>
          </a:p>
          <a:p>
            <a:pPr marL="171450" indent="-171450">
              <a:buFont typeface="Arial" panose="020B0604020202020204" pitchFamily="34" charset="0"/>
              <a:buChar char="•"/>
            </a:pPr>
            <a:r>
              <a:rPr lang="en-GB" dirty="0"/>
              <a:t>Provide any school-led information at step 2 if known, e.g., you may have already selected a target group of participants.</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Young leaders work individually or in pairs and write their suggestions on separate sticky notes before sticking them to the figure. (Use different colours for the different steps.)</a:t>
            </a:r>
          </a:p>
          <a:p>
            <a:pPr marL="171450" indent="-171450">
              <a:buFont typeface="Arial" panose="020B0604020202020204" pitchFamily="34" charset="0"/>
              <a:buChar char="•"/>
            </a:pPr>
            <a:r>
              <a:rPr lang="en-GB" dirty="0"/>
              <a:t>Small groups create their own figure (for a target group of participants). Gallery the groups’ silhouettes so they see others’ ideas.</a:t>
            </a:r>
          </a:p>
          <a:p>
            <a:pPr marL="171450" indent="-171450">
              <a:buFont typeface="Arial" panose="020B0604020202020204" pitchFamily="34" charset="0"/>
              <a:buChar char="•"/>
            </a:pPr>
            <a:r>
              <a:rPr lang="en-GB" dirty="0"/>
              <a:t>Provide a pre-prepared anonymised example of a child/ group of children in your school.</a:t>
            </a:r>
          </a:p>
          <a:p>
            <a:pPr marL="171450" indent="-171450">
              <a:buFont typeface="Arial" panose="020B0604020202020204" pitchFamily="34" charset="0"/>
              <a:buChar char="•"/>
            </a:pPr>
            <a:r>
              <a:rPr lang="en-GB" dirty="0"/>
              <a:t>Young leaders draw their suggestions instead of writing.</a:t>
            </a:r>
          </a:p>
          <a:p>
            <a:pPr marL="171450" indent="-171450">
              <a:buFont typeface="Arial" panose="020B0604020202020204" pitchFamily="34" charset="0"/>
              <a:buChar char="•"/>
            </a:pPr>
            <a:r>
              <a:rPr lang="en-GB" dirty="0"/>
              <a:t>Young leaders create an audio-description instead of writing suggestions.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8</a:t>
            </a:fld>
            <a:endParaRPr lang="en-US"/>
          </a:p>
        </p:txBody>
      </p:sp>
    </p:spTree>
    <p:extLst>
      <p:ext uri="{BB962C8B-B14F-4D97-AF65-F5344CB8AC3E}">
        <p14:creationId xmlns:p14="http://schemas.microsoft.com/office/powerpoint/2010/main" val="306844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56B6-C237-7893-1B8E-2D1356385B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2CB2F-651C-8764-932D-77B8D7172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E6BC9-9795-E565-627C-090FE8F240C7}"/>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reinforce and/or add to the young leaders’ suggestions. </a:t>
            </a:r>
          </a:p>
          <a:p>
            <a:pPr marL="171450" indent="-171450">
              <a:buFont typeface="Arial" panose="020B0604020202020204" pitchFamily="34" charset="0"/>
              <a:buChar char="•"/>
            </a:pPr>
            <a:r>
              <a:rPr lang="en-GB" dirty="0"/>
              <a:t>Emphasise that they should always start by thinking WHO their activities are for.</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If we don’t know, it’s really important that we go and ask! We want to create activities for young people which will appeal to them, the best way to do this is to ask them what they might like to see or so. How can we do this between now and the next session? </a:t>
            </a:r>
          </a:p>
        </p:txBody>
      </p:sp>
      <p:sp>
        <p:nvSpPr>
          <p:cNvPr id="4" name="Slide Number Placeholder 3">
            <a:extLst>
              <a:ext uri="{FF2B5EF4-FFF2-40B4-BE49-F238E27FC236}">
                <a16:creationId xmlns:a16="http://schemas.microsoft.com/office/drawing/2014/main" id="{CDE55F16-B235-70F6-542A-D69A8B4ED0C7}"/>
              </a:ext>
            </a:extLst>
          </p:cNvPr>
          <p:cNvSpPr>
            <a:spLocks noGrp="1"/>
          </p:cNvSpPr>
          <p:nvPr>
            <p:ph type="sldNum" sz="quarter" idx="5"/>
          </p:nvPr>
        </p:nvSpPr>
        <p:spPr/>
        <p:txBody>
          <a:bodyPr/>
          <a:lstStyle/>
          <a:p>
            <a:fld id="{4501A0F1-6387-944A-8EDE-D156E59E7AFE}" type="slidenum">
              <a:rPr lang="en-US" smtClean="0"/>
              <a:t>9</a:t>
            </a:fld>
            <a:endParaRPr lang="en-US"/>
          </a:p>
        </p:txBody>
      </p:sp>
    </p:spTree>
    <p:extLst>
      <p:ext uri="{BB962C8B-B14F-4D97-AF65-F5344CB8AC3E}">
        <p14:creationId xmlns:p14="http://schemas.microsoft.com/office/powerpoint/2010/main" val="1470361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1ACD8-E143-A3D5-6E9D-E5C7CAF96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A6281-C747-5F2C-47D9-044E7576F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F5E1F-83D1-E0B6-71F5-B6812C09FD0A}"/>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Summarise by accentuating ‘fairness’ (one of the leadership skills – see module 1 and personal goals download). This does not mean treating everyone the same but trying to meet children’s different needs and interests. </a:t>
            </a:r>
          </a:p>
        </p:txBody>
      </p:sp>
      <p:sp>
        <p:nvSpPr>
          <p:cNvPr id="4" name="Slide Number Placeholder 3">
            <a:extLst>
              <a:ext uri="{FF2B5EF4-FFF2-40B4-BE49-F238E27FC236}">
                <a16:creationId xmlns:a16="http://schemas.microsoft.com/office/drawing/2014/main" id="{971CBDA9-7EE3-9458-FEB3-79E9463D4631}"/>
              </a:ext>
            </a:extLst>
          </p:cNvPr>
          <p:cNvSpPr>
            <a:spLocks noGrp="1"/>
          </p:cNvSpPr>
          <p:nvPr>
            <p:ph type="sldNum" sz="quarter" idx="5"/>
          </p:nvPr>
        </p:nvSpPr>
        <p:spPr/>
        <p:txBody>
          <a:bodyPr/>
          <a:lstStyle/>
          <a:p>
            <a:fld id="{4501A0F1-6387-944A-8EDE-D156E59E7AFE}" type="slidenum">
              <a:rPr lang="en-US" smtClean="0"/>
              <a:t>10</a:t>
            </a:fld>
            <a:endParaRPr lang="en-US"/>
          </a:p>
        </p:txBody>
      </p:sp>
    </p:spTree>
    <p:extLst>
      <p:ext uri="{BB962C8B-B14F-4D97-AF65-F5344CB8AC3E}">
        <p14:creationId xmlns:p14="http://schemas.microsoft.com/office/powerpoint/2010/main" val="3836024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751356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0915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6256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3112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67692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09238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2B17BD-68D3-514F-ABF1-840D43ACAF6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5052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2B17BD-68D3-514F-ABF1-840D43ACAF6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05996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17BD-68D3-514F-ABF1-840D43ACAF6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161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4527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7646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B17BD-68D3-514F-ABF1-840D43ACAF6F}"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F06B1-8598-804A-8861-32FAC6A5F10B}" type="slidenum">
              <a:rPr lang="en-US" smtClean="0"/>
              <a:t>‹#›</a:t>
            </a:fld>
            <a:endParaRPr lang="en-US"/>
          </a:p>
        </p:txBody>
      </p:sp>
    </p:spTree>
    <p:extLst>
      <p:ext uri="{BB962C8B-B14F-4D97-AF65-F5344CB8AC3E}">
        <p14:creationId xmlns:p14="http://schemas.microsoft.com/office/powerpoint/2010/main" val="11836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ver_art_1.png"/>
          <p:cNvPicPr>
            <a:picLocks noChangeAspect="1"/>
          </p:cNvPicPr>
          <p:nvPr/>
        </p:nvPicPr>
        <p:blipFill>
          <a:blip r:embed="rId3"/>
          <a:stretch>
            <a:fillRect/>
          </a:stretch>
        </p:blipFill>
        <p:spPr>
          <a:xfrm>
            <a:off x="0" y="0"/>
            <a:ext cx="12192000" cy="6858000"/>
          </a:xfrm>
          <a:prstGeom prst="rect">
            <a:avLst/>
          </a:prstGeom>
        </p:spPr>
      </p:pic>
      <p:pic>
        <p:nvPicPr>
          <p:cNvPr id="3" name="Picture 2" descr="cover_art_2.png"/>
          <p:cNvPicPr>
            <a:picLocks noChangeAspect="1"/>
          </p:cNvPicPr>
          <p:nvPr/>
        </p:nvPicPr>
        <p:blipFill>
          <a:blip r:embed="rId4"/>
          <a:stretch>
            <a:fillRect/>
          </a:stretch>
        </p:blipFill>
        <p:spPr>
          <a:xfrm>
            <a:off x="8415710" y="2241755"/>
            <a:ext cx="4272579" cy="4882946"/>
          </a:xfrm>
          <a:prstGeom prst="rect">
            <a:avLst/>
          </a:prstGeom>
        </p:spPr>
      </p:pic>
      <p:pic>
        <p:nvPicPr>
          <p:cNvPr id="4" name="Picture 3" descr="cover_art_3.png"/>
          <p:cNvPicPr>
            <a:picLocks noChangeAspect="1"/>
          </p:cNvPicPr>
          <p:nvPr/>
        </p:nvPicPr>
        <p:blipFill>
          <a:blip r:embed="rId5"/>
          <a:stretch>
            <a:fillRect/>
          </a:stretch>
        </p:blipFill>
        <p:spPr>
          <a:xfrm>
            <a:off x="496289" y="2499725"/>
            <a:ext cx="7615324" cy="1090127"/>
          </a:xfrm>
          <a:prstGeom prst="rect">
            <a:avLst/>
          </a:prstGeom>
        </p:spPr>
      </p:pic>
    </p:spTree>
    <p:extLst>
      <p:ext uri="{BB962C8B-B14F-4D97-AF65-F5344CB8AC3E}">
        <p14:creationId xmlns:p14="http://schemas.microsoft.com/office/powerpoint/2010/main" val="856621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9559-A114-97D5-9A01-DECC38F2CCF4}"/>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8F89C8E-4A7F-7464-D4DB-BB0F0C6AFADA}"/>
              </a:ext>
            </a:extLst>
          </p:cNvPr>
          <p:cNvSpPr txBox="1">
            <a:spLocks noChangeArrowheads="1"/>
          </p:cNvSpPr>
          <p:nvPr/>
        </p:nvSpPr>
        <p:spPr bwMode="auto">
          <a:xfrm>
            <a:off x="298476" y="389177"/>
            <a:ext cx="9702774"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Make it fair…</a:t>
            </a:r>
          </a:p>
          <a:p>
            <a:pPr algn="l" eaLnBrk="1" hangingPunct="1"/>
            <a:endParaRPr lang="en-GB" sz="4800" b="1" dirty="0">
              <a:solidFill>
                <a:srgbClr val="FF5C39"/>
              </a:solidFill>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5B6D7595-FD44-5234-17EE-336E326058BC}"/>
              </a:ext>
            </a:extLst>
          </p:cNvPr>
          <p:cNvSpPr>
            <a:spLocks noGrp="1"/>
          </p:cNvSpPr>
          <p:nvPr>
            <p:ph sz="half" idx="1"/>
          </p:nvPr>
        </p:nvSpPr>
        <p:spPr>
          <a:xfrm>
            <a:off x="298476" y="1496720"/>
            <a:ext cx="7362411" cy="3864559"/>
          </a:xfrm>
        </p:spPr>
        <p:txBody>
          <a:bodyPr>
            <a:noAutofit/>
          </a:bodyPr>
          <a:lstStyle/>
          <a:p>
            <a:pPr marL="0" indent="0">
              <a:lnSpc>
                <a:spcPct val="100000"/>
              </a:lnSpc>
              <a:buNone/>
            </a:pPr>
            <a:r>
              <a:rPr lang="en-GB" dirty="0">
                <a:latin typeface="Arial" panose="020B0604020202020204" pitchFamily="34" charset="0"/>
                <a:cs typeface="Arial" panose="020B0604020202020204" pitchFamily="34" charset="0"/>
              </a:rPr>
              <a:t>We don’t treat everyone the same because…</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…children have different needs and interests.</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Try to meet </a:t>
            </a:r>
            <a:r>
              <a:rPr lang="en-GB" b="1" dirty="0">
                <a:latin typeface="Arial" panose="020B0604020202020204" pitchFamily="34" charset="0"/>
                <a:cs typeface="Arial" panose="020B0604020202020204" pitchFamily="34" charset="0"/>
              </a:rPr>
              <a:t>each</a:t>
            </a:r>
            <a:r>
              <a:rPr lang="en-GB" dirty="0">
                <a:latin typeface="Arial" panose="020B0604020202020204" pitchFamily="34" charset="0"/>
                <a:cs typeface="Arial" panose="020B0604020202020204" pitchFamily="34" charset="0"/>
              </a:rPr>
              <a:t> child’s needs.</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Try to </a:t>
            </a:r>
            <a:r>
              <a:rPr lang="en-GB" b="1" dirty="0">
                <a:latin typeface="Arial" panose="020B0604020202020204" pitchFamily="34" charset="0"/>
                <a:cs typeface="Arial" panose="020B0604020202020204" pitchFamily="34" charset="0"/>
              </a:rPr>
              <a:t>balance</a:t>
            </a:r>
            <a:r>
              <a:rPr lang="en-GB" dirty="0">
                <a:latin typeface="Arial" panose="020B0604020202020204" pitchFamily="34" charset="0"/>
                <a:cs typeface="Arial" panose="020B0604020202020204" pitchFamily="34" charset="0"/>
              </a:rPr>
              <a:t> different children’s needs. </a:t>
            </a:r>
          </a:p>
        </p:txBody>
      </p:sp>
      <p:pic>
        <p:nvPicPr>
          <p:cNvPr id="10" name="Content Placeholder 9">
            <a:extLst>
              <a:ext uri="{FF2B5EF4-FFF2-40B4-BE49-F238E27FC236}">
                <a16:creationId xmlns:a16="http://schemas.microsoft.com/office/drawing/2014/main" id="{A711C0E5-9377-95DD-3825-271F517CDDBF}"/>
              </a:ext>
            </a:extLst>
          </p:cNvPr>
          <p:cNvPicPr>
            <a:picLocks noGrp="1" noChangeAspect="1"/>
          </p:cNvPicPr>
          <p:nvPr>
            <p:ph sz="half" idx="2"/>
          </p:nvPr>
        </p:nvPicPr>
        <p:blipFill>
          <a:blip r:embed="rId4"/>
          <a:stretch>
            <a:fillRect/>
          </a:stretch>
        </p:blipFill>
        <p:spPr>
          <a:xfrm>
            <a:off x="7860757" y="2010905"/>
            <a:ext cx="4131372" cy="28361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1105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ection_blue.png"/>
          <p:cNvPicPr>
            <a:picLocks noChangeAspect="1"/>
          </p:cNvPicPr>
          <p:nvPr/>
        </p:nvPicPr>
        <p:blipFill>
          <a:blip r:embed="rId3"/>
          <a:stretch>
            <a:fillRect/>
          </a:stretch>
        </p:blipFill>
        <p:spPr>
          <a:xfrm>
            <a:off x="0" y="0"/>
            <a:ext cx="12192000" cy="6858000"/>
          </a:xfrm>
          <a:prstGeom prst="rect">
            <a:avLst/>
          </a:prstGeom>
        </p:spPr>
      </p:pic>
      <p:sp>
        <p:nvSpPr>
          <p:cNvPr id="5"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6000" b="1" kern="1200" dirty="0">
              <a:solidFill>
                <a:srgbClr val="FFFFFF"/>
              </a:solidFill>
              <a:latin typeface="Arial" panose="020B0604020202020204" pitchFamily="34" charset="0"/>
              <a:ea typeface="+mj-ea"/>
              <a:cs typeface="Arial" panose="020B0604020202020204" pitchFamily="34" charset="0"/>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What is your story?</a:t>
            </a:r>
            <a:endParaRPr lang="en-US" sz="5200" b="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26630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685AA-3277-62D0-F679-2D0210540080}"/>
            </a:ext>
          </a:extLst>
        </p:cNvPr>
        <p:cNvGrpSpPr/>
        <p:nvPr/>
      </p:nvGrpSpPr>
      <p:grpSpPr>
        <a:xfrm>
          <a:off x="0" y="0"/>
          <a:ext cx="0" cy="0"/>
          <a:chOff x="0" y="0"/>
          <a:chExt cx="0" cy="0"/>
        </a:xfrm>
      </p:grpSpPr>
      <p:pic>
        <p:nvPicPr>
          <p:cNvPr id="9" name="Picture 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B358C0F-BC39-7D21-ABAD-8B271A3DD5BA}"/>
              </a:ext>
            </a:extLst>
          </p:cNvPr>
          <p:cNvSpPr txBox="1">
            <a:spLocks noChangeArrowheads="1"/>
          </p:cNvSpPr>
          <p:nvPr/>
        </p:nvSpPr>
        <p:spPr bwMode="auto">
          <a:xfrm>
            <a:off x="287325" y="465712"/>
            <a:ext cx="9702774"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What is your story?</a:t>
            </a:r>
          </a:p>
          <a:p>
            <a:pPr algn="l" eaLnBrk="1" hangingPunct="1"/>
            <a:endParaRPr lang="en-GB" sz="4800" b="1" dirty="0">
              <a:solidFill>
                <a:srgbClr val="FF5C39"/>
              </a:solidFill>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C3E6B9FD-ECC7-9036-C0F5-9EBC48C7D2A0}"/>
              </a:ext>
            </a:extLst>
          </p:cNvPr>
          <p:cNvSpPr>
            <a:spLocks noGrp="1"/>
          </p:cNvSpPr>
          <p:nvPr>
            <p:ph sz="half" idx="1"/>
          </p:nvPr>
        </p:nvSpPr>
        <p:spPr>
          <a:xfrm>
            <a:off x="626150" y="1572322"/>
            <a:ext cx="10101780" cy="4158817"/>
          </a:xfrm>
        </p:spPr>
        <p:txBody>
          <a:bodyPr>
            <a:normAutofit fontScale="92500" lnSpcReduction="20000"/>
          </a:bodyPr>
          <a:lstStyle/>
          <a:p>
            <a:r>
              <a:rPr lang="en-GB" sz="3000" b="1" dirty="0">
                <a:latin typeface="Arial" panose="020B0604020202020204" pitchFamily="34" charset="0"/>
                <a:cs typeface="Arial" panose="020B0604020202020204" pitchFamily="34" charset="0"/>
              </a:rPr>
              <a:t>Write, draw or record </a:t>
            </a:r>
            <a:r>
              <a:rPr lang="en-GB" sz="3000" dirty="0">
                <a:latin typeface="Arial" panose="020B0604020202020204" pitchFamily="34" charset="0"/>
                <a:cs typeface="Arial" panose="020B0604020202020204" pitchFamily="34" charset="0"/>
              </a:rPr>
              <a:t>your physical activity story. </a:t>
            </a:r>
          </a:p>
          <a:p>
            <a:pPr marL="457200" lvl="1" indent="0">
              <a:buNone/>
            </a:pPr>
            <a:r>
              <a:rPr lang="en-GB" sz="3000" dirty="0">
                <a:latin typeface="Arial" panose="020B0604020202020204" pitchFamily="34" charset="0"/>
                <a:cs typeface="Arial" panose="020B0604020202020204" pitchFamily="34" charset="0"/>
              </a:rPr>
              <a:t>For example:</a:t>
            </a:r>
          </a:p>
          <a:p>
            <a:pPr lvl="1"/>
            <a:r>
              <a:rPr lang="en-GB" sz="3000" dirty="0">
                <a:latin typeface="Arial" panose="020B0604020202020204" pitchFamily="34" charset="0"/>
                <a:cs typeface="Arial" panose="020B0604020202020204" pitchFamily="34" charset="0"/>
              </a:rPr>
              <a:t>Why do you take part in physical activity?</a:t>
            </a:r>
          </a:p>
          <a:p>
            <a:pPr lvl="1"/>
            <a:r>
              <a:rPr lang="en-GB" sz="3000" dirty="0">
                <a:latin typeface="Arial" panose="020B0604020202020204" pitchFamily="34" charset="0"/>
                <a:cs typeface="Arial" panose="020B0604020202020204" pitchFamily="34" charset="0"/>
              </a:rPr>
              <a:t>What do you like or dislike about physical activity?</a:t>
            </a:r>
          </a:p>
          <a:p>
            <a:pPr lvl="1"/>
            <a:r>
              <a:rPr lang="en-GB" sz="3000" dirty="0">
                <a:latin typeface="Arial" panose="020B0604020202020204" pitchFamily="34" charset="0"/>
                <a:cs typeface="Arial" panose="020B0604020202020204" pitchFamily="34" charset="0"/>
              </a:rPr>
              <a:t>Where and when do you take part?</a:t>
            </a:r>
          </a:p>
          <a:p>
            <a:pPr lvl="1"/>
            <a:r>
              <a:rPr lang="en-GB" sz="3000" dirty="0">
                <a:latin typeface="Arial" panose="020B0604020202020204" pitchFamily="34" charset="0"/>
                <a:cs typeface="Arial" panose="020B0604020202020204" pitchFamily="34" charset="0"/>
              </a:rPr>
              <a:t>Who encourages you to take part? </a:t>
            </a:r>
          </a:p>
          <a:p>
            <a:pPr lvl="1"/>
            <a:r>
              <a:rPr lang="en-GB" sz="3000" dirty="0">
                <a:latin typeface="Arial" panose="020B0604020202020204" pitchFamily="34" charset="0"/>
                <a:cs typeface="Arial" panose="020B0604020202020204" pitchFamily="34" charset="0"/>
              </a:rPr>
              <a:t>What do you do now and what would you like to do in future?</a:t>
            </a:r>
          </a:p>
          <a:p>
            <a:pPr marL="457200" lvl="1" indent="0">
              <a:buNone/>
            </a:pPr>
            <a:endParaRPr lang="en-GB" sz="3000" dirty="0">
              <a:latin typeface="Arial" panose="020B0604020202020204" pitchFamily="34" charset="0"/>
              <a:cs typeface="Arial" panose="020B0604020202020204" pitchFamily="34" charset="0"/>
            </a:endParaRPr>
          </a:p>
          <a:p>
            <a:r>
              <a:rPr lang="en-GB" sz="3000" b="1" dirty="0">
                <a:latin typeface="Arial" panose="020B0604020202020204" pitchFamily="34" charset="0"/>
                <a:cs typeface="Arial" panose="020B0604020202020204" pitchFamily="34" charset="0"/>
              </a:rPr>
              <a:t>Share</a:t>
            </a:r>
            <a:r>
              <a:rPr lang="en-GB" sz="3000" dirty="0">
                <a:latin typeface="Arial" panose="020B0604020202020204" pitchFamily="34" charset="0"/>
                <a:cs typeface="Arial" panose="020B0604020202020204" pitchFamily="34" charset="0"/>
              </a:rPr>
              <a:t> your story with a partner.</a:t>
            </a:r>
          </a:p>
          <a:p>
            <a:pPr marL="457200" lvl="1" indent="0">
              <a:buNone/>
            </a:pPr>
            <a:r>
              <a:rPr lang="en-GB" sz="3000" dirty="0">
                <a:latin typeface="Arial" panose="020B0604020202020204" pitchFamily="34" charset="0"/>
                <a:cs typeface="Arial" panose="020B0604020202020204" pitchFamily="34" charset="0"/>
              </a:rPr>
              <a:t>How is their story different from or similar to your story?</a:t>
            </a:r>
          </a:p>
          <a:p>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26EFB8E-D634-FB83-B079-0B854AD0625D}"/>
              </a:ext>
            </a:extLst>
          </p:cNvPr>
          <p:cNvPicPr>
            <a:picLocks noChangeAspect="1"/>
          </p:cNvPicPr>
          <p:nvPr/>
        </p:nvPicPr>
        <p:blipFill>
          <a:blip r:embed="rId4"/>
          <a:stretch>
            <a:fillRect/>
          </a:stretch>
        </p:blipFill>
        <p:spPr>
          <a:xfrm>
            <a:off x="9086708" y="17550"/>
            <a:ext cx="3081383" cy="2465985"/>
          </a:xfrm>
          <a:prstGeom prst="rect">
            <a:avLst/>
          </a:prstGeom>
        </p:spPr>
      </p:pic>
    </p:spTree>
    <p:extLst>
      <p:ext uri="{BB962C8B-B14F-4D97-AF65-F5344CB8AC3E}">
        <p14:creationId xmlns:p14="http://schemas.microsoft.com/office/powerpoint/2010/main" val="3461319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5DF06-2939-9119-FC89-E1B82FA7A7D7}"/>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37604731-5CBA-4FFD-32FA-6DF172D3293D}"/>
              </a:ext>
            </a:extLst>
          </p:cNvPr>
          <p:cNvSpPr txBox="1">
            <a:spLocks noChangeArrowheads="1"/>
          </p:cNvSpPr>
          <p:nvPr/>
        </p:nvSpPr>
        <p:spPr bwMode="auto">
          <a:xfrm>
            <a:off x="433942" y="417117"/>
            <a:ext cx="9702774" cy="126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Communication skills</a:t>
            </a:r>
          </a:p>
          <a:p>
            <a:pPr algn="l" eaLnBrk="1" hangingPunct="1"/>
            <a:r>
              <a:rPr lang="en-GB" sz="2800" b="1" dirty="0">
                <a:solidFill>
                  <a:srgbClr val="1E22AA"/>
                </a:solidFill>
                <a:latin typeface="Arial" panose="020B0604020202020204" pitchFamily="34" charset="0"/>
                <a:cs typeface="Arial" panose="020B0604020202020204" pitchFamily="34" charset="0"/>
              </a:rPr>
              <a:t>How well did you connect with someone else?</a:t>
            </a:r>
          </a:p>
        </p:txBody>
      </p:sp>
      <p:sp>
        <p:nvSpPr>
          <p:cNvPr id="3" name="Text Placeholder 2">
            <a:extLst>
              <a:ext uri="{FF2B5EF4-FFF2-40B4-BE49-F238E27FC236}">
                <a16:creationId xmlns:a16="http://schemas.microsoft.com/office/drawing/2014/main" id="{12AA251A-17D3-7155-B8DB-33359D5BD14C}"/>
              </a:ext>
            </a:extLst>
          </p:cNvPr>
          <p:cNvSpPr>
            <a:spLocks noGrp="1"/>
          </p:cNvSpPr>
          <p:nvPr>
            <p:ph type="body" idx="1"/>
          </p:nvPr>
        </p:nvSpPr>
        <p:spPr>
          <a:xfrm>
            <a:off x="597955" y="1681163"/>
            <a:ext cx="5157787" cy="823912"/>
          </a:xfrm>
        </p:spPr>
        <p:txBody>
          <a:bodyPr>
            <a:normAutofit/>
          </a:bodyPr>
          <a:lstStyle/>
          <a:p>
            <a:r>
              <a:rPr lang="en-GB" sz="3200" dirty="0">
                <a:latin typeface="Arial" panose="020B0604020202020204" pitchFamily="34" charset="0"/>
                <a:cs typeface="Arial" panose="020B0604020202020204" pitchFamily="34" charset="0"/>
              </a:rPr>
              <a:t>Speak </a:t>
            </a:r>
          </a:p>
        </p:txBody>
      </p:sp>
      <p:sp>
        <p:nvSpPr>
          <p:cNvPr id="7" name="Content Placeholder 6">
            <a:extLst>
              <a:ext uri="{FF2B5EF4-FFF2-40B4-BE49-F238E27FC236}">
                <a16:creationId xmlns:a16="http://schemas.microsoft.com/office/drawing/2014/main" id="{F8AC34C0-1CE8-C609-C0B2-4078E1142A29}"/>
              </a:ext>
            </a:extLst>
          </p:cNvPr>
          <p:cNvSpPr>
            <a:spLocks noGrp="1"/>
          </p:cNvSpPr>
          <p:nvPr>
            <p:ph sz="half" idx="2"/>
          </p:nvPr>
        </p:nvSpPr>
        <p:spPr>
          <a:xfrm>
            <a:off x="626534" y="2505075"/>
            <a:ext cx="5371042" cy="3684588"/>
          </a:xfrm>
        </p:spPr>
        <p:txBody>
          <a:bodyPr>
            <a:normAutofit/>
          </a:bodyPr>
          <a:lstStyle/>
          <a:p>
            <a:pPr marL="0" indent="0">
              <a:buNone/>
            </a:pPr>
            <a:r>
              <a:rPr lang="en-GB" dirty="0">
                <a:latin typeface="Arial" panose="020B0604020202020204" pitchFamily="34" charset="0"/>
                <a:cs typeface="Arial" panose="020B0604020202020204" pitchFamily="34" charset="0"/>
              </a:rPr>
              <a:t>How well did you…?</a:t>
            </a:r>
          </a:p>
          <a:p>
            <a:r>
              <a:rPr lang="en-GB" dirty="0">
                <a:latin typeface="Arial" panose="020B0604020202020204" pitchFamily="34" charset="0"/>
                <a:cs typeface="Arial" panose="020B0604020202020204" pitchFamily="34" charset="0"/>
              </a:rPr>
              <a:t>Focus on the main points.</a:t>
            </a:r>
          </a:p>
          <a:p>
            <a:r>
              <a:rPr lang="en-GB" dirty="0">
                <a:latin typeface="Arial" panose="020B0604020202020204" pitchFamily="34" charset="0"/>
                <a:cs typeface="Arial" panose="020B0604020202020204" pitchFamily="34" charset="0"/>
              </a:rPr>
              <a:t>Speak clearly.</a:t>
            </a:r>
          </a:p>
          <a:p>
            <a:r>
              <a:rPr lang="en-GB" dirty="0">
                <a:latin typeface="Arial" panose="020B0604020202020204" pitchFamily="34" charset="0"/>
                <a:cs typeface="Arial" panose="020B0604020202020204" pitchFamily="34" charset="0"/>
              </a:rPr>
              <a:t>Express your feelings.</a:t>
            </a:r>
          </a:p>
          <a:p>
            <a:r>
              <a:rPr lang="en-GB" dirty="0">
                <a:latin typeface="Arial" panose="020B0604020202020204" pitchFamily="34" charset="0"/>
                <a:cs typeface="Arial" panose="020B0604020202020204" pitchFamily="34" charset="0"/>
              </a:rPr>
              <a:t>Use the right pace, volume and tone.</a:t>
            </a:r>
          </a:p>
          <a:p>
            <a:r>
              <a:rPr lang="en-GB" dirty="0">
                <a:latin typeface="Arial" panose="020B0604020202020204" pitchFamily="34" charset="0"/>
                <a:cs typeface="Arial" panose="020B0604020202020204" pitchFamily="34" charset="0"/>
              </a:rPr>
              <a:t>Use facial and body language.</a:t>
            </a:r>
          </a:p>
          <a:p>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50947AC2-37BE-743D-D869-0100FE75F0A5}"/>
              </a:ext>
            </a:extLst>
          </p:cNvPr>
          <p:cNvSpPr>
            <a:spLocks noGrp="1"/>
          </p:cNvSpPr>
          <p:nvPr>
            <p:ph type="body" sz="quarter" idx="3"/>
          </p:nvPr>
        </p:nvSpPr>
        <p:spPr>
          <a:xfrm>
            <a:off x="6382277" y="1681163"/>
            <a:ext cx="5183188" cy="823912"/>
          </a:xfrm>
        </p:spPr>
        <p:txBody>
          <a:bodyPr>
            <a:normAutofit/>
          </a:bodyPr>
          <a:lstStyle/>
          <a:p>
            <a:r>
              <a:rPr lang="en-GB" sz="3200" dirty="0">
                <a:latin typeface="Arial" panose="020B0604020202020204" pitchFamily="34" charset="0"/>
                <a:cs typeface="Arial" panose="020B0604020202020204" pitchFamily="34" charset="0"/>
              </a:rPr>
              <a:t>Listen</a:t>
            </a:r>
          </a:p>
        </p:txBody>
      </p:sp>
      <p:sp>
        <p:nvSpPr>
          <p:cNvPr id="10" name="Content Placeholder 9">
            <a:extLst>
              <a:ext uri="{FF2B5EF4-FFF2-40B4-BE49-F238E27FC236}">
                <a16:creationId xmlns:a16="http://schemas.microsoft.com/office/drawing/2014/main" id="{33A7DCCF-9416-E5EC-C84C-64E97EEB78FE}"/>
              </a:ext>
            </a:extLst>
          </p:cNvPr>
          <p:cNvSpPr>
            <a:spLocks noGrp="1"/>
          </p:cNvSpPr>
          <p:nvPr>
            <p:ph sz="quarter" idx="4"/>
          </p:nvPr>
        </p:nvSpPr>
        <p:spPr>
          <a:xfrm>
            <a:off x="6382278" y="2505075"/>
            <a:ext cx="5183188" cy="3684588"/>
          </a:xfrm>
        </p:spPr>
        <p:txBody>
          <a:bodyPr>
            <a:normAutofit/>
          </a:bodyPr>
          <a:lstStyle/>
          <a:p>
            <a:pPr marL="0" indent="0">
              <a:buNone/>
            </a:pPr>
            <a:r>
              <a:rPr lang="en-GB" dirty="0">
                <a:latin typeface="Arial" panose="020B0604020202020204" pitchFamily="34" charset="0"/>
                <a:cs typeface="Arial" panose="020B0604020202020204" pitchFamily="34" charset="0"/>
              </a:rPr>
              <a:t>How well did you…?</a:t>
            </a:r>
          </a:p>
          <a:p>
            <a:r>
              <a:rPr lang="en-GB" dirty="0">
                <a:latin typeface="Arial" panose="020B0604020202020204" pitchFamily="34" charset="0"/>
                <a:cs typeface="Arial" panose="020B0604020202020204" pitchFamily="34" charset="0"/>
              </a:rPr>
              <a:t>Pay attention.</a:t>
            </a:r>
          </a:p>
          <a:p>
            <a:r>
              <a:rPr lang="en-GB" dirty="0">
                <a:latin typeface="Arial" panose="020B0604020202020204" pitchFamily="34" charset="0"/>
                <a:cs typeface="Arial" panose="020B0604020202020204" pitchFamily="34" charset="0"/>
              </a:rPr>
              <a:t>Not interrupt.</a:t>
            </a:r>
          </a:p>
          <a:p>
            <a:r>
              <a:rPr lang="en-GB" dirty="0">
                <a:latin typeface="Arial" panose="020B0604020202020204" pitchFamily="34" charset="0"/>
                <a:cs typeface="Arial" panose="020B0604020202020204" pitchFamily="34" charset="0"/>
              </a:rPr>
              <a:t>Note the main points.</a:t>
            </a:r>
          </a:p>
          <a:p>
            <a:r>
              <a:rPr lang="en-GB" dirty="0">
                <a:latin typeface="Arial" panose="020B0604020202020204" pitchFamily="34" charset="0"/>
                <a:cs typeface="Arial" panose="020B0604020202020204" pitchFamily="34" charset="0"/>
              </a:rPr>
              <a:t>Recognise their feelings.</a:t>
            </a:r>
          </a:p>
          <a:p>
            <a:r>
              <a:rPr lang="en-GB" dirty="0">
                <a:latin typeface="Arial" panose="020B0604020202020204" pitchFamily="34" charset="0"/>
                <a:cs typeface="Arial" panose="020B0604020202020204" pitchFamily="34" charset="0"/>
              </a:rPr>
              <a:t>Show you understood.</a:t>
            </a:r>
          </a:p>
        </p:txBody>
      </p:sp>
      <p:pic>
        <p:nvPicPr>
          <p:cNvPr id="2" name="Picture 1">
            <a:extLst>
              <a:ext uri="{FF2B5EF4-FFF2-40B4-BE49-F238E27FC236}">
                <a16:creationId xmlns:a16="http://schemas.microsoft.com/office/drawing/2014/main" id="{CADA107F-E19D-24C1-F6BA-FA39417935C9}"/>
              </a:ext>
            </a:extLst>
          </p:cNvPr>
          <p:cNvPicPr>
            <a:picLocks noChangeAspect="1"/>
          </p:cNvPicPr>
          <p:nvPr/>
        </p:nvPicPr>
        <p:blipFill>
          <a:blip r:embed="rId4"/>
          <a:stretch>
            <a:fillRect/>
          </a:stretch>
        </p:blipFill>
        <p:spPr>
          <a:xfrm>
            <a:off x="9601200" y="17550"/>
            <a:ext cx="2566891" cy="2054245"/>
          </a:xfrm>
          <a:prstGeom prst="rect">
            <a:avLst/>
          </a:prstGeom>
        </p:spPr>
      </p:pic>
    </p:spTree>
    <p:extLst>
      <p:ext uri="{BB962C8B-B14F-4D97-AF65-F5344CB8AC3E}">
        <p14:creationId xmlns:p14="http://schemas.microsoft.com/office/powerpoint/2010/main" val="1234967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3390F8-48CE-9E94-CD32-89DC1E60CF6A}"/>
            </a:ext>
          </a:extLst>
        </p:cNvPr>
        <p:cNvGrpSpPr/>
        <p:nvPr/>
      </p:nvGrpSpPr>
      <p:grpSpPr>
        <a:xfrm>
          <a:off x="0" y="0"/>
          <a:ext cx="0" cy="0"/>
          <a:chOff x="0" y="0"/>
          <a:chExt cx="0" cy="0"/>
        </a:xfrm>
      </p:grpSpPr>
      <p:pic>
        <p:nvPicPr>
          <p:cNvPr id="6" name="Picture 5" descr="section_blue.png"/>
          <p:cNvPicPr>
            <a:picLocks noChangeAspect="1"/>
          </p:cNvPicPr>
          <p:nvPr/>
        </p:nvPicPr>
        <p:blipFill>
          <a:blip r:embed="rId3"/>
          <a:stretch>
            <a:fillRect/>
          </a:stretch>
        </p:blipFill>
        <p:spPr>
          <a:xfrm>
            <a:off x="0" y="0"/>
            <a:ext cx="12192000" cy="6858000"/>
          </a:xfrm>
          <a:prstGeom prst="rect">
            <a:avLst/>
          </a:prstGeom>
        </p:spPr>
      </p:pic>
      <p:sp>
        <p:nvSpPr>
          <p:cNvPr id="5" name="TextBox 7">
            <a:extLst>
              <a:ext uri="{FF2B5EF4-FFF2-40B4-BE49-F238E27FC236}">
                <a16:creationId xmlns:a16="http://schemas.microsoft.com/office/drawing/2014/main" id="{1C4168CF-5DE9-38D4-C433-0A9A11C8FA1B}"/>
              </a:ext>
            </a:extLst>
          </p:cNvPr>
          <p:cNvSpPr txBox="1">
            <a:spLocks noChangeArrowheads="1"/>
          </p:cNvSpPr>
          <p:nvPr/>
        </p:nvSpPr>
        <p:spPr bwMode="auto">
          <a:xfrm>
            <a:off x="298476" y="374225"/>
            <a:ext cx="10901363" cy="2525091"/>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lnSpcReduction="10000"/>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6000" b="1" kern="1200" dirty="0">
              <a:solidFill>
                <a:srgbClr val="FFFFFF"/>
              </a:solidFill>
              <a:latin typeface="Arial" panose="020B0604020202020204" pitchFamily="34" charset="0"/>
              <a:ea typeface="+mj-ea"/>
              <a:cs typeface="Arial" panose="020B0604020202020204" pitchFamily="34" charset="0"/>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When and where will activities be?</a:t>
            </a:r>
            <a:endParaRPr lang="en-US" sz="5200" b="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28492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2A545-47B4-7CFA-8C6F-E73905F55E14}"/>
            </a:ext>
          </a:extLst>
        </p:cNvPr>
        <p:cNvGrpSpPr/>
        <p:nvPr/>
      </p:nvGrpSpPr>
      <p:grpSpPr>
        <a:xfrm>
          <a:off x="0" y="0"/>
          <a:ext cx="0" cy="0"/>
          <a:chOff x="0" y="0"/>
          <a:chExt cx="0" cy="0"/>
        </a:xfrm>
      </p:grpSpPr>
      <p:pic>
        <p:nvPicPr>
          <p:cNvPr id="29" name="Picture 2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0EA6C892-21F4-FEDD-C76F-875C0453A82A}"/>
              </a:ext>
            </a:extLst>
          </p:cNvPr>
          <p:cNvSpPr txBox="1">
            <a:spLocks noChangeArrowheads="1"/>
          </p:cNvSpPr>
          <p:nvPr/>
        </p:nvSpPr>
        <p:spPr bwMode="auto">
          <a:xfrm>
            <a:off x="298476" y="430019"/>
            <a:ext cx="1121220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Find out or decide…</a:t>
            </a:r>
          </a:p>
        </p:txBody>
      </p:sp>
      <p:pic>
        <p:nvPicPr>
          <p:cNvPr id="3" name="Picture 2">
            <a:extLst>
              <a:ext uri="{FF2B5EF4-FFF2-40B4-BE49-F238E27FC236}">
                <a16:creationId xmlns:a16="http://schemas.microsoft.com/office/drawing/2014/main" id="{FCAB7C14-8E07-7656-1F40-646B83CBE7A5}"/>
              </a:ext>
            </a:extLst>
          </p:cNvPr>
          <p:cNvPicPr>
            <a:picLocks noChangeAspect="1"/>
          </p:cNvPicPr>
          <p:nvPr/>
        </p:nvPicPr>
        <p:blipFill>
          <a:blip r:embed="rId4"/>
          <a:stretch>
            <a:fillRect/>
          </a:stretch>
        </p:blipFill>
        <p:spPr>
          <a:xfrm>
            <a:off x="0" y="1398984"/>
            <a:ext cx="12192000" cy="4060031"/>
          </a:xfrm>
          <a:prstGeom prst="rect">
            <a:avLst/>
          </a:prstGeom>
        </p:spPr>
      </p:pic>
    </p:spTree>
    <p:extLst>
      <p:ext uri="{BB962C8B-B14F-4D97-AF65-F5344CB8AC3E}">
        <p14:creationId xmlns:p14="http://schemas.microsoft.com/office/powerpoint/2010/main" val="376631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6F185-536A-00B2-7291-62DE1D8AEE24}"/>
            </a:ext>
          </a:extLst>
        </p:cNvPr>
        <p:cNvGrpSpPr/>
        <p:nvPr/>
      </p:nvGrpSpPr>
      <p:grpSpPr>
        <a:xfrm>
          <a:off x="0" y="0"/>
          <a:ext cx="0" cy="0"/>
          <a:chOff x="0" y="0"/>
          <a:chExt cx="0" cy="0"/>
        </a:xfrm>
      </p:grpSpPr>
      <p:pic>
        <p:nvPicPr>
          <p:cNvPr id="29" name="Picture 28" descr="content.png"/>
          <p:cNvPicPr>
            <a:picLocks noChangeAspect="1"/>
          </p:cNvPicPr>
          <p:nvPr/>
        </p:nvPicPr>
        <p:blipFill>
          <a:blip r:embed="rId3"/>
          <a:stretch>
            <a:fillRect/>
          </a:stretch>
        </p:blipFill>
        <p:spPr>
          <a:xfrm>
            <a:off x="0" y="0"/>
            <a:ext cx="12192001" cy="6857999"/>
          </a:xfrm>
          <a:prstGeom prst="rect">
            <a:avLst/>
          </a:prstGeom>
        </p:spPr>
      </p:pic>
      <p:sp>
        <p:nvSpPr>
          <p:cNvPr id="6" name="TextBox 1">
            <a:extLst>
              <a:ext uri="{FF2B5EF4-FFF2-40B4-BE49-F238E27FC236}">
                <a16:creationId xmlns:a16="http://schemas.microsoft.com/office/drawing/2014/main" id="{8DD9B9B9-66C3-7AD3-C932-3B9BA19BE835}"/>
              </a:ext>
            </a:extLst>
          </p:cNvPr>
          <p:cNvSpPr txBox="1">
            <a:spLocks noChangeArrowheads="1"/>
          </p:cNvSpPr>
          <p:nvPr/>
        </p:nvSpPr>
        <p:spPr bwMode="auto">
          <a:xfrm>
            <a:off x="298476" y="430019"/>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Find out or decide…</a:t>
            </a:r>
          </a:p>
        </p:txBody>
      </p:sp>
      <p:sp>
        <p:nvSpPr>
          <p:cNvPr id="21" name="TextBox 20">
            <a:extLst>
              <a:ext uri="{FF2B5EF4-FFF2-40B4-BE49-F238E27FC236}">
                <a16:creationId xmlns:a16="http://schemas.microsoft.com/office/drawing/2014/main" id="{30B6D854-A980-48F9-0F61-96BA29EC4715}"/>
              </a:ext>
            </a:extLst>
          </p:cNvPr>
          <p:cNvSpPr txBox="1"/>
          <p:nvPr/>
        </p:nvSpPr>
        <p:spPr>
          <a:xfrm>
            <a:off x="1944901" y="5006976"/>
            <a:ext cx="8216900" cy="523220"/>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GB" sz="2800" b="1" dirty="0">
                <a:solidFill>
                  <a:schemeClr val="bg1"/>
                </a:solidFill>
                <a:latin typeface="Arial" panose="020B0604020202020204" pitchFamily="34" charset="0"/>
                <a:cs typeface="Arial" panose="020B0604020202020204" pitchFamily="34" charset="0"/>
              </a:rPr>
              <a:t>How will you make the space safe?</a:t>
            </a:r>
          </a:p>
        </p:txBody>
      </p:sp>
      <p:pic>
        <p:nvPicPr>
          <p:cNvPr id="3" name="Picture 2">
            <a:extLst>
              <a:ext uri="{FF2B5EF4-FFF2-40B4-BE49-F238E27FC236}">
                <a16:creationId xmlns:a16="http://schemas.microsoft.com/office/drawing/2014/main" id="{DC7D76D6-F99D-FD0C-B02D-7DD5A4EA8C7E}"/>
              </a:ext>
            </a:extLst>
          </p:cNvPr>
          <p:cNvPicPr>
            <a:picLocks noChangeAspect="1"/>
          </p:cNvPicPr>
          <p:nvPr/>
        </p:nvPicPr>
        <p:blipFill>
          <a:blip r:embed="rId4"/>
          <a:stretch>
            <a:fillRect/>
          </a:stretch>
        </p:blipFill>
        <p:spPr>
          <a:xfrm>
            <a:off x="0" y="1103981"/>
            <a:ext cx="12192000" cy="4060031"/>
          </a:xfrm>
          <a:prstGeom prst="rect">
            <a:avLst/>
          </a:prstGeom>
        </p:spPr>
      </p:pic>
    </p:spTree>
    <p:extLst>
      <p:ext uri="{BB962C8B-B14F-4D97-AF65-F5344CB8AC3E}">
        <p14:creationId xmlns:p14="http://schemas.microsoft.com/office/powerpoint/2010/main" val="418064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D4FB-6774-AC26-C9A1-BCBBFCCAF759}"/>
            </a:ext>
          </a:extLst>
        </p:cNvPr>
        <p:cNvGrpSpPr/>
        <p:nvPr/>
      </p:nvGrpSpPr>
      <p:grpSpPr>
        <a:xfrm>
          <a:off x="0" y="0"/>
          <a:ext cx="0" cy="0"/>
          <a:chOff x="0" y="0"/>
          <a:chExt cx="0" cy="0"/>
        </a:xfrm>
      </p:grpSpPr>
      <p:pic>
        <p:nvPicPr>
          <p:cNvPr id="39" name="Picture 3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0C15E02-C8EB-D396-5D6F-87BAC4FFA64F}"/>
              </a:ext>
            </a:extLst>
          </p:cNvPr>
          <p:cNvSpPr txBox="1">
            <a:spLocks noChangeArrowheads="1"/>
          </p:cNvSpPr>
          <p:nvPr/>
        </p:nvSpPr>
        <p:spPr bwMode="auto">
          <a:xfrm>
            <a:off x="298477" y="348783"/>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Spot the hazard – 1  </a:t>
            </a:r>
          </a:p>
        </p:txBody>
      </p:sp>
      <p:sp>
        <p:nvSpPr>
          <p:cNvPr id="14" name="Content Placeholder 13">
            <a:extLst>
              <a:ext uri="{FF2B5EF4-FFF2-40B4-BE49-F238E27FC236}">
                <a16:creationId xmlns:a16="http://schemas.microsoft.com/office/drawing/2014/main" id="{C3F897C9-72A7-8FF1-A058-C3B5FFACA2AE}"/>
              </a:ext>
            </a:extLst>
          </p:cNvPr>
          <p:cNvSpPr>
            <a:spLocks noGrp="1"/>
          </p:cNvSpPr>
          <p:nvPr>
            <p:ph sz="half" idx="1"/>
          </p:nvPr>
        </p:nvSpPr>
        <p:spPr>
          <a:xfrm>
            <a:off x="298477" y="935273"/>
            <a:ext cx="5911823" cy="1013106"/>
          </a:xfrm>
        </p:spPr>
        <p:txBody>
          <a:bodyPr>
            <a:normAutofit/>
          </a:bodyPr>
          <a:lstStyle/>
          <a:p>
            <a:pPr marL="0" indent="0" algn="l">
              <a:lnSpc>
                <a:spcPct val="200000"/>
              </a:lnSpc>
              <a:buNone/>
            </a:pPr>
            <a:r>
              <a:rPr lang="en-GB" b="1" dirty="0">
                <a:solidFill>
                  <a:srgbClr val="1E22AA"/>
                </a:solidFill>
                <a:latin typeface="Arial" panose="020B0604020202020204" pitchFamily="34" charset="0"/>
                <a:cs typeface="Arial" panose="020B0604020202020204" pitchFamily="34" charset="0"/>
              </a:rPr>
              <a:t>Why might this be a problem?</a:t>
            </a:r>
          </a:p>
          <a:p>
            <a:pPr marL="0" indent="0" algn="l">
              <a:lnSpc>
                <a:spcPct val="200000"/>
              </a:lnSpc>
              <a:buNone/>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093551F-8AB9-1777-E97D-5CE801252CE7}"/>
              </a:ext>
            </a:extLst>
          </p:cNvPr>
          <p:cNvPicPr>
            <a:picLocks noChangeAspect="1"/>
          </p:cNvPicPr>
          <p:nvPr/>
        </p:nvPicPr>
        <p:blipFill>
          <a:blip r:embed="rId4"/>
          <a:stretch>
            <a:fillRect/>
          </a:stretch>
        </p:blipFill>
        <p:spPr>
          <a:xfrm>
            <a:off x="7558859" y="688379"/>
            <a:ext cx="3936855" cy="252000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DD89733-2BC4-CA50-A4C5-02C312CD32E3}"/>
              </a:ext>
            </a:extLst>
          </p:cNvPr>
          <p:cNvSpPr txBox="1"/>
          <p:nvPr/>
        </p:nvSpPr>
        <p:spPr>
          <a:xfrm>
            <a:off x="696286" y="2448554"/>
            <a:ext cx="5514014"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A. </a:t>
            </a:r>
            <a:r>
              <a:rPr lang="en-GB" sz="2800" dirty="0">
                <a:solidFill>
                  <a:schemeClr val="bg1"/>
                </a:solidFill>
                <a:latin typeface="Arial" panose="020B0604020202020204" pitchFamily="34" charset="0"/>
                <a:cs typeface="Arial" panose="020B0604020202020204" pitchFamily="34" charset="0"/>
              </a:rPr>
              <a:t>Children might get muddy.</a:t>
            </a:r>
          </a:p>
        </p:txBody>
      </p:sp>
      <p:sp>
        <p:nvSpPr>
          <p:cNvPr id="8" name="TextBox 7">
            <a:extLst>
              <a:ext uri="{FF2B5EF4-FFF2-40B4-BE49-F238E27FC236}">
                <a16:creationId xmlns:a16="http://schemas.microsoft.com/office/drawing/2014/main" id="{97AB1020-591B-F7E2-BE42-F0E87A63AD87}"/>
              </a:ext>
            </a:extLst>
          </p:cNvPr>
          <p:cNvSpPr txBox="1"/>
          <p:nvPr/>
        </p:nvSpPr>
        <p:spPr>
          <a:xfrm>
            <a:off x="696286" y="3649779"/>
            <a:ext cx="5514014"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B. </a:t>
            </a:r>
            <a:r>
              <a:rPr lang="en-GB" sz="2800" dirty="0">
                <a:solidFill>
                  <a:schemeClr val="bg1"/>
                </a:solidFill>
                <a:latin typeface="Arial" panose="020B0604020202020204" pitchFamily="34" charset="0"/>
                <a:cs typeface="Arial" panose="020B0604020202020204" pitchFamily="34" charset="0"/>
              </a:rPr>
              <a:t>Children might slip.</a:t>
            </a:r>
          </a:p>
        </p:txBody>
      </p:sp>
      <p:sp>
        <p:nvSpPr>
          <p:cNvPr id="7" name="TextBox 6">
            <a:extLst>
              <a:ext uri="{FF2B5EF4-FFF2-40B4-BE49-F238E27FC236}">
                <a16:creationId xmlns:a16="http://schemas.microsoft.com/office/drawing/2014/main" id="{B9415D60-32D6-7079-4D9B-8DDC95C46DC7}"/>
              </a:ext>
            </a:extLst>
          </p:cNvPr>
          <p:cNvSpPr txBox="1"/>
          <p:nvPr/>
        </p:nvSpPr>
        <p:spPr>
          <a:xfrm>
            <a:off x="7406736" y="3489316"/>
            <a:ext cx="4241099"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Wet surface</a:t>
            </a:r>
          </a:p>
        </p:txBody>
      </p:sp>
      <p:sp>
        <p:nvSpPr>
          <p:cNvPr id="9" name="TextBox 8">
            <a:extLst>
              <a:ext uri="{FF2B5EF4-FFF2-40B4-BE49-F238E27FC236}">
                <a16:creationId xmlns:a16="http://schemas.microsoft.com/office/drawing/2014/main" id="{B9D1FC78-46CF-BCB2-7023-A5C84499E1F1}"/>
              </a:ext>
            </a:extLst>
          </p:cNvPr>
          <p:cNvSpPr txBox="1"/>
          <p:nvPr/>
        </p:nvSpPr>
        <p:spPr>
          <a:xfrm>
            <a:off x="483797" y="5029300"/>
            <a:ext cx="9180000" cy="523220"/>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Be responsible: how could you make it safer?</a:t>
            </a:r>
            <a:endParaRPr lang="en-GB"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502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80">
                                          <p:stCondLst>
                                            <p:cond delay="0"/>
                                          </p:stCondLst>
                                        </p:cTn>
                                        <p:tgtEl>
                                          <p:spTgt spid="8"/>
                                        </p:tgtEl>
                                      </p:cBhvr>
                                    </p:animEffect>
                                    <p:anim calcmode="lin" valueType="num">
                                      <p:cBhvr>
                                        <p:cTn id="2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7" dur="26">
                                          <p:stCondLst>
                                            <p:cond delay="650"/>
                                          </p:stCondLst>
                                        </p:cTn>
                                        <p:tgtEl>
                                          <p:spTgt spid="8"/>
                                        </p:tgtEl>
                                      </p:cBhvr>
                                      <p:to x="100000" y="60000"/>
                                    </p:animScale>
                                    <p:animScale>
                                      <p:cBhvr>
                                        <p:cTn id="28" dur="166" decel="50000">
                                          <p:stCondLst>
                                            <p:cond delay="676"/>
                                          </p:stCondLst>
                                        </p:cTn>
                                        <p:tgtEl>
                                          <p:spTgt spid="8"/>
                                        </p:tgtEl>
                                      </p:cBhvr>
                                      <p:to x="100000" y="100000"/>
                                    </p:animScale>
                                    <p:animScale>
                                      <p:cBhvr>
                                        <p:cTn id="29" dur="26">
                                          <p:stCondLst>
                                            <p:cond delay="1312"/>
                                          </p:stCondLst>
                                        </p:cTn>
                                        <p:tgtEl>
                                          <p:spTgt spid="8"/>
                                        </p:tgtEl>
                                      </p:cBhvr>
                                      <p:to x="100000" y="80000"/>
                                    </p:animScale>
                                    <p:animScale>
                                      <p:cBhvr>
                                        <p:cTn id="30" dur="166" decel="50000">
                                          <p:stCondLst>
                                            <p:cond delay="1338"/>
                                          </p:stCondLst>
                                        </p:cTn>
                                        <p:tgtEl>
                                          <p:spTgt spid="8"/>
                                        </p:tgtEl>
                                      </p:cBhvr>
                                      <p:to x="100000" y="100000"/>
                                    </p:animScale>
                                    <p:animScale>
                                      <p:cBhvr>
                                        <p:cTn id="31" dur="26">
                                          <p:stCondLst>
                                            <p:cond delay="1642"/>
                                          </p:stCondLst>
                                        </p:cTn>
                                        <p:tgtEl>
                                          <p:spTgt spid="8"/>
                                        </p:tgtEl>
                                      </p:cBhvr>
                                      <p:to x="100000" y="90000"/>
                                    </p:animScale>
                                    <p:animScale>
                                      <p:cBhvr>
                                        <p:cTn id="32" dur="166" decel="50000">
                                          <p:stCondLst>
                                            <p:cond delay="1668"/>
                                          </p:stCondLst>
                                        </p:cTn>
                                        <p:tgtEl>
                                          <p:spTgt spid="8"/>
                                        </p:tgtEl>
                                      </p:cBhvr>
                                      <p:to x="100000" y="100000"/>
                                    </p:animScale>
                                    <p:animScale>
                                      <p:cBhvr>
                                        <p:cTn id="33" dur="26">
                                          <p:stCondLst>
                                            <p:cond delay="1808"/>
                                          </p:stCondLst>
                                        </p:cTn>
                                        <p:tgtEl>
                                          <p:spTgt spid="8"/>
                                        </p:tgtEl>
                                      </p:cBhvr>
                                      <p:to x="100000" y="95000"/>
                                    </p:animScale>
                                    <p:animScale>
                                      <p:cBhvr>
                                        <p:cTn id="34" dur="166" decel="50000">
                                          <p:stCondLst>
                                            <p:cond delay="1834"/>
                                          </p:stCondLst>
                                        </p:cTn>
                                        <p:tgtEl>
                                          <p:spTgt spid="8"/>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8" grpId="1" animBg="1"/>
      <p:bldP spid="7"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873F3-DF5E-C9E5-9FA7-28540FD43265}"/>
            </a:ext>
          </a:extLst>
        </p:cNvPr>
        <p:cNvGrpSpPr/>
        <p:nvPr/>
      </p:nvGrpSpPr>
      <p:grpSpPr>
        <a:xfrm>
          <a:off x="0" y="0"/>
          <a:ext cx="0" cy="0"/>
          <a:chOff x="0" y="0"/>
          <a:chExt cx="0" cy="0"/>
        </a:xfrm>
      </p:grpSpPr>
      <p:pic>
        <p:nvPicPr>
          <p:cNvPr id="39" name="Picture 3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0DE7207-4F27-E1FD-75E3-475B98627DB2}"/>
              </a:ext>
            </a:extLst>
          </p:cNvPr>
          <p:cNvSpPr txBox="1">
            <a:spLocks noChangeArrowheads="1"/>
          </p:cNvSpPr>
          <p:nvPr/>
        </p:nvSpPr>
        <p:spPr bwMode="auto">
          <a:xfrm>
            <a:off x="298477" y="348783"/>
            <a:ext cx="1121220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Spot the hazard – 2  </a:t>
            </a:r>
          </a:p>
        </p:txBody>
      </p:sp>
      <p:sp>
        <p:nvSpPr>
          <p:cNvPr id="14" name="Content Placeholder 13">
            <a:extLst>
              <a:ext uri="{FF2B5EF4-FFF2-40B4-BE49-F238E27FC236}">
                <a16:creationId xmlns:a16="http://schemas.microsoft.com/office/drawing/2014/main" id="{E34E0ACE-127C-BC53-2509-8FDE1774CA32}"/>
              </a:ext>
            </a:extLst>
          </p:cNvPr>
          <p:cNvSpPr>
            <a:spLocks noGrp="1"/>
          </p:cNvSpPr>
          <p:nvPr>
            <p:ph sz="half" idx="1"/>
          </p:nvPr>
        </p:nvSpPr>
        <p:spPr>
          <a:xfrm>
            <a:off x="298477" y="935273"/>
            <a:ext cx="5911823" cy="1013106"/>
          </a:xfrm>
        </p:spPr>
        <p:txBody>
          <a:bodyPr>
            <a:normAutofit/>
          </a:bodyPr>
          <a:lstStyle/>
          <a:p>
            <a:pPr marL="0" indent="0" algn="l">
              <a:lnSpc>
                <a:spcPct val="200000"/>
              </a:lnSpc>
              <a:buNone/>
            </a:pPr>
            <a:r>
              <a:rPr lang="en-GB" b="1" dirty="0">
                <a:solidFill>
                  <a:srgbClr val="1E22AA"/>
                </a:solidFill>
                <a:latin typeface="Arial" panose="020B0604020202020204" pitchFamily="34" charset="0"/>
                <a:cs typeface="Arial" panose="020B0604020202020204" pitchFamily="34" charset="0"/>
              </a:rPr>
              <a:t>Why might this be a problem?</a:t>
            </a:r>
          </a:p>
          <a:p>
            <a:pPr marL="0" indent="0" algn="l">
              <a:lnSpc>
                <a:spcPct val="200000"/>
              </a:lnSpc>
              <a:buNone/>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F1AF804-0E3D-0CAD-4723-C25E8FF057B5}"/>
              </a:ext>
            </a:extLst>
          </p:cNvPr>
          <p:cNvPicPr>
            <a:picLocks noChangeAspect="1"/>
          </p:cNvPicPr>
          <p:nvPr/>
        </p:nvPicPr>
        <p:blipFill>
          <a:blip r:embed="rId4"/>
          <a:srcRect/>
          <a:stretch/>
        </p:blipFill>
        <p:spPr>
          <a:xfrm>
            <a:off x="7868255" y="793301"/>
            <a:ext cx="3331288" cy="252000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385D195-7ADF-F8C7-6D27-C1B98BDB3A7D}"/>
              </a:ext>
            </a:extLst>
          </p:cNvPr>
          <p:cNvSpPr txBox="1"/>
          <p:nvPr/>
        </p:nvSpPr>
        <p:spPr>
          <a:xfrm>
            <a:off x="696286" y="2448554"/>
            <a:ext cx="5895715"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A. </a:t>
            </a:r>
            <a:r>
              <a:rPr lang="en-GB" sz="2800" dirty="0">
                <a:solidFill>
                  <a:schemeClr val="bg1"/>
                </a:solidFill>
                <a:latin typeface="Arial" panose="020B0604020202020204" pitchFamily="34" charset="0"/>
                <a:cs typeface="Arial" panose="020B0604020202020204" pitchFamily="34" charset="0"/>
              </a:rPr>
              <a:t>Children might bump into it.</a:t>
            </a:r>
          </a:p>
        </p:txBody>
      </p:sp>
      <p:sp>
        <p:nvSpPr>
          <p:cNvPr id="8" name="TextBox 7">
            <a:extLst>
              <a:ext uri="{FF2B5EF4-FFF2-40B4-BE49-F238E27FC236}">
                <a16:creationId xmlns:a16="http://schemas.microsoft.com/office/drawing/2014/main" id="{404FBCE5-2014-993C-0BEC-E3E1CA6FD7E4}"/>
              </a:ext>
            </a:extLst>
          </p:cNvPr>
          <p:cNvSpPr txBox="1"/>
          <p:nvPr/>
        </p:nvSpPr>
        <p:spPr>
          <a:xfrm>
            <a:off x="696286" y="3649779"/>
            <a:ext cx="5895715"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dirty="0">
                <a:solidFill>
                  <a:schemeClr val="bg1"/>
                </a:solidFill>
                <a:latin typeface="Arial" panose="020B0604020202020204" pitchFamily="34" charset="0"/>
                <a:cs typeface="Arial" panose="020B0604020202020204" pitchFamily="34" charset="0"/>
              </a:rPr>
              <a:t>B. Children might play on it.</a:t>
            </a:r>
          </a:p>
        </p:txBody>
      </p:sp>
      <p:sp>
        <p:nvSpPr>
          <p:cNvPr id="7" name="TextBox 6">
            <a:extLst>
              <a:ext uri="{FF2B5EF4-FFF2-40B4-BE49-F238E27FC236}">
                <a16:creationId xmlns:a16="http://schemas.microsoft.com/office/drawing/2014/main" id="{DF319691-EDB6-7803-BFE1-C698C37F20E5}"/>
              </a:ext>
            </a:extLst>
          </p:cNvPr>
          <p:cNvSpPr txBox="1"/>
          <p:nvPr/>
        </p:nvSpPr>
        <p:spPr>
          <a:xfrm>
            <a:off x="7413349" y="3637448"/>
            <a:ext cx="4241099"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Fixed equipment</a:t>
            </a:r>
          </a:p>
        </p:txBody>
      </p:sp>
      <p:sp>
        <p:nvSpPr>
          <p:cNvPr id="9" name="TextBox 8">
            <a:extLst>
              <a:ext uri="{FF2B5EF4-FFF2-40B4-BE49-F238E27FC236}">
                <a16:creationId xmlns:a16="http://schemas.microsoft.com/office/drawing/2014/main" id="{88800986-DFFA-1ABF-5420-EA0520DEDD1D}"/>
              </a:ext>
            </a:extLst>
          </p:cNvPr>
          <p:cNvSpPr txBox="1"/>
          <p:nvPr/>
        </p:nvSpPr>
        <p:spPr>
          <a:xfrm>
            <a:off x="483796" y="5029300"/>
            <a:ext cx="9360291" cy="523220"/>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Be responsible: How could you make it safer?</a:t>
            </a:r>
            <a:endParaRPr lang="en-GB"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09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1"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7"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1C6B-44F0-1C58-DC35-22D35DCA66CF}"/>
            </a:ext>
          </a:extLst>
        </p:cNvPr>
        <p:cNvGrpSpPr/>
        <p:nvPr/>
      </p:nvGrpSpPr>
      <p:grpSpPr>
        <a:xfrm>
          <a:off x="0" y="0"/>
          <a:ext cx="0" cy="0"/>
          <a:chOff x="0" y="0"/>
          <a:chExt cx="0" cy="0"/>
        </a:xfrm>
      </p:grpSpPr>
      <p:pic>
        <p:nvPicPr>
          <p:cNvPr id="39" name="Picture 3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58B00EDC-1C29-AF9E-247A-C33FB782D4B6}"/>
              </a:ext>
            </a:extLst>
          </p:cNvPr>
          <p:cNvSpPr txBox="1">
            <a:spLocks noChangeArrowheads="1"/>
          </p:cNvSpPr>
          <p:nvPr/>
        </p:nvSpPr>
        <p:spPr bwMode="auto">
          <a:xfrm>
            <a:off x="298477" y="348783"/>
            <a:ext cx="1121220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Spot the hazard – 3  </a:t>
            </a:r>
          </a:p>
        </p:txBody>
      </p:sp>
      <p:sp>
        <p:nvSpPr>
          <p:cNvPr id="14" name="Content Placeholder 13">
            <a:extLst>
              <a:ext uri="{FF2B5EF4-FFF2-40B4-BE49-F238E27FC236}">
                <a16:creationId xmlns:a16="http://schemas.microsoft.com/office/drawing/2014/main" id="{51E149AD-0BA1-ECE6-E9B2-B31D994BEDF9}"/>
              </a:ext>
            </a:extLst>
          </p:cNvPr>
          <p:cNvSpPr>
            <a:spLocks noGrp="1"/>
          </p:cNvSpPr>
          <p:nvPr>
            <p:ph sz="half" idx="1"/>
          </p:nvPr>
        </p:nvSpPr>
        <p:spPr>
          <a:xfrm>
            <a:off x="298477" y="935273"/>
            <a:ext cx="5911823" cy="1013106"/>
          </a:xfrm>
        </p:spPr>
        <p:txBody>
          <a:bodyPr>
            <a:normAutofit/>
          </a:bodyPr>
          <a:lstStyle/>
          <a:p>
            <a:pPr marL="0" indent="0" algn="l">
              <a:lnSpc>
                <a:spcPct val="200000"/>
              </a:lnSpc>
              <a:buNone/>
            </a:pPr>
            <a:r>
              <a:rPr lang="en-GB" b="1" dirty="0">
                <a:solidFill>
                  <a:srgbClr val="1E22AA"/>
                </a:solidFill>
                <a:latin typeface="Arial" panose="020B0604020202020204" pitchFamily="34" charset="0"/>
                <a:cs typeface="Arial" panose="020B0604020202020204" pitchFamily="34" charset="0"/>
              </a:rPr>
              <a:t>Why might this be a problem?</a:t>
            </a:r>
          </a:p>
          <a:p>
            <a:pPr marL="0" indent="0" algn="l">
              <a:lnSpc>
                <a:spcPct val="200000"/>
              </a:lnSpc>
              <a:buNone/>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0755A66B-F156-CD02-F756-4AB92B53ED71}"/>
              </a:ext>
            </a:extLst>
          </p:cNvPr>
          <p:cNvPicPr>
            <a:picLocks noChangeAspect="1"/>
          </p:cNvPicPr>
          <p:nvPr/>
        </p:nvPicPr>
        <p:blipFill>
          <a:blip r:embed="rId4"/>
          <a:srcRect/>
          <a:stretch/>
        </p:blipFill>
        <p:spPr>
          <a:xfrm>
            <a:off x="7397341" y="734082"/>
            <a:ext cx="4200000" cy="252000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434C2E1-484C-60C9-FCE2-B7F22E44EF43}"/>
              </a:ext>
            </a:extLst>
          </p:cNvPr>
          <p:cNvSpPr txBox="1"/>
          <p:nvPr/>
        </p:nvSpPr>
        <p:spPr>
          <a:xfrm>
            <a:off x="696286" y="2369969"/>
            <a:ext cx="5895715"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A. </a:t>
            </a:r>
            <a:r>
              <a:rPr lang="en-GB" sz="2800" dirty="0">
                <a:solidFill>
                  <a:schemeClr val="bg1"/>
                </a:solidFill>
                <a:latin typeface="Arial" panose="020B0604020202020204" pitchFamily="34" charset="0"/>
                <a:cs typeface="Arial" panose="020B0604020202020204" pitchFamily="34" charset="0"/>
              </a:rPr>
              <a:t>Needs more time to set up.</a:t>
            </a:r>
          </a:p>
        </p:txBody>
      </p:sp>
      <p:sp>
        <p:nvSpPr>
          <p:cNvPr id="8" name="TextBox 7">
            <a:extLst>
              <a:ext uri="{FF2B5EF4-FFF2-40B4-BE49-F238E27FC236}">
                <a16:creationId xmlns:a16="http://schemas.microsoft.com/office/drawing/2014/main" id="{8ED24768-9326-4148-67CB-F756D6FA6629}"/>
              </a:ext>
            </a:extLst>
          </p:cNvPr>
          <p:cNvSpPr txBox="1"/>
          <p:nvPr/>
        </p:nvSpPr>
        <p:spPr>
          <a:xfrm>
            <a:off x="696286" y="3660340"/>
            <a:ext cx="5895715" cy="523220"/>
          </a:xfrm>
          <a:prstGeom prst="rect">
            <a:avLst/>
          </a:prstGeo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B. </a:t>
            </a:r>
            <a:r>
              <a:rPr lang="en-GB" sz="2800" dirty="0">
                <a:solidFill>
                  <a:schemeClr val="bg1"/>
                </a:solidFill>
                <a:latin typeface="Arial" panose="020B0604020202020204" pitchFamily="34" charset="0"/>
                <a:cs typeface="Arial" panose="020B0604020202020204" pitchFamily="34" charset="0"/>
              </a:rPr>
              <a:t>Something might get broken.</a:t>
            </a:r>
          </a:p>
        </p:txBody>
      </p:sp>
      <p:sp>
        <p:nvSpPr>
          <p:cNvPr id="7" name="TextBox 6">
            <a:extLst>
              <a:ext uri="{FF2B5EF4-FFF2-40B4-BE49-F238E27FC236}">
                <a16:creationId xmlns:a16="http://schemas.microsoft.com/office/drawing/2014/main" id="{749FB306-6E2E-0C3E-B32E-DD32F6B5158F}"/>
              </a:ext>
            </a:extLst>
          </p:cNvPr>
          <p:cNvSpPr txBox="1"/>
          <p:nvPr/>
        </p:nvSpPr>
        <p:spPr>
          <a:xfrm>
            <a:off x="7227918" y="3585700"/>
            <a:ext cx="4538845" cy="954107"/>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Also used for other activities</a:t>
            </a:r>
          </a:p>
        </p:txBody>
      </p:sp>
      <p:sp>
        <p:nvSpPr>
          <p:cNvPr id="9" name="TextBox 8">
            <a:extLst>
              <a:ext uri="{FF2B5EF4-FFF2-40B4-BE49-F238E27FC236}">
                <a16:creationId xmlns:a16="http://schemas.microsoft.com/office/drawing/2014/main" id="{08C9E582-FD7E-856A-8CE9-790EC2847DC8}"/>
              </a:ext>
            </a:extLst>
          </p:cNvPr>
          <p:cNvSpPr txBox="1"/>
          <p:nvPr/>
        </p:nvSpPr>
        <p:spPr>
          <a:xfrm>
            <a:off x="483796" y="5029300"/>
            <a:ext cx="9460303" cy="523220"/>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nchor="ctr">
            <a:spAutoFit/>
          </a:bodyPr>
          <a:lstStyle/>
          <a:p>
            <a:r>
              <a:rPr lang="en-GB" sz="2800" b="1" dirty="0">
                <a:solidFill>
                  <a:schemeClr val="bg1"/>
                </a:solidFill>
                <a:latin typeface="Arial" panose="020B0604020202020204" pitchFamily="34" charset="0"/>
                <a:cs typeface="Arial" panose="020B0604020202020204" pitchFamily="34" charset="0"/>
              </a:rPr>
              <a:t>Be responsible: How could you make it safer?</a:t>
            </a:r>
            <a:endParaRPr lang="en-GB"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49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80">
                                          <p:stCondLst>
                                            <p:cond delay="0"/>
                                          </p:stCondLst>
                                        </p:cTn>
                                        <p:tgtEl>
                                          <p:spTgt spid="8"/>
                                        </p:tgtEl>
                                      </p:cBhvr>
                                    </p:animEffect>
                                    <p:anim calcmode="lin" valueType="num">
                                      <p:cBhvr>
                                        <p:cTn id="2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7" dur="26">
                                          <p:stCondLst>
                                            <p:cond delay="650"/>
                                          </p:stCondLst>
                                        </p:cTn>
                                        <p:tgtEl>
                                          <p:spTgt spid="8"/>
                                        </p:tgtEl>
                                      </p:cBhvr>
                                      <p:to x="100000" y="60000"/>
                                    </p:animScale>
                                    <p:animScale>
                                      <p:cBhvr>
                                        <p:cTn id="28" dur="166" decel="50000">
                                          <p:stCondLst>
                                            <p:cond delay="676"/>
                                          </p:stCondLst>
                                        </p:cTn>
                                        <p:tgtEl>
                                          <p:spTgt spid="8"/>
                                        </p:tgtEl>
                                      </p:cBhvr>
                                      <p:to x="100000" y="100000"/>
                                    </p:animScale>
                                    <p:animScale>
                                      <p:cBhvr>
                                        <p:cTn id="29" dur="26">
                                          <p:stCondLst>
                                            <p:cond delay="1312"/>
                                          </p:stCondLst>
                                        </p:cTn>
                                        <p:tgtEl>
                                          <p:spTgt spid="8"/>
                                        </p:tgtEl>
                                      </p:cBhvr>
                                      <p:to x="100000" y="80000"/>
                                    </p:animScale>
                                    <p:animScale>
                                      <p:cBhvr>
                                        <p:cTn id="30" dur="166" decel="50000">
                                          <p:stCondLst>
                                            <p:cond delay="1338"/>
                                          </p:stCondLst>
                                        </p:cTn>
                                        <p:tgtEl>
                                          <p:spTgt spid="8"/>
                                        </p:tgtEl>
                                      </p:cBhvr>
                                      <p:to x="100000" y="100000"/>
                                    </p:animScale>
                                    <p:animScale>
                                      <p:cBhvr>
                                        <p:cTn id="31" dur="26">
                                          <p:stCondLst>
                                            <p:cond delay="1642"/>
                                          </p:stCondLst>
                                        </p:cTn>
                                        <p:tgtEl>
                                          <p:spTgt spid="8"/>
                                        </p:tgtEl>
                                      </p:cBhvr>
                                      <p:to x="100000" y="90000"/>
                                    </p:animScale>
                                    <p:animScale>
                                      <p:cBhvr>
                                        <p:cTn id="32" dur="166" decel="50000">
                                          <p:stCondLst>
                                            <p:cond delay="1668"/>
                                          </p:stCondLst>
                                        </p:cTn>
                                        <p:tgtEl>
                                          <p:spTgt spid="8"/>
                                        </p:tgtEl>
                                      </p:cBhvr>
                                      <p:to x="100000" y="100000"/>
                                    </p:animScale>
                                    <p:animScale>
                                      <p:cBhvr>
                                        <p:cTn id="33" dur="26">
                                          <p:stCondLst>
                                            <p:cond delay="1808"/>
                                          </p:stCondLst>
                                        </p:cTn>
                                        <p:tgtEl>
                                          <p:spTgt spid="8"/>
                                        </p:tgtEl>
                                      </p:cBhvr>
                                      <p:to x="100000" y="95000"/>
                                    </p:animScale>
                                    <p:animScale>
                                      <p:cBhvr>
                                        <p:cTn id="34" dur="166" decel="50000">
                                          <p:stCondLst>
                                            <p:cond delay="1834"/>
                                          </p:stCondLst>
                                        </p:cTn>
                                        <p:tgtEl>
                                          <p:spTgt spid="8"/>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8" grpId="1" animBg="1"/>
      <p:bldP spid="7"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ction_blue.png"/>
          <p:cNvPicPr>
            <a:picLocks noChangeAspect="1"/>
          </p:cNvPicPr>
          <p:nvPr/>
        </p:nvPicPr>
        <p:blipFill>
          <a:blip r:embed="rId2"/>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1813173"/>
            <a:ext cx="10901363" cy="32316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FFFFFF"/>
                </a:solidFill>
                <a:latin typeface="Arial" panose="020B0604020202020204" pitchFamily="34" charset="0"/>
                <a:cs typeface="Arial" panose="020B0604020202020204" pitchFamily="34" charset="0"/>
              </a:rPr>
              <a:t>Getting started as a Youth Sport Trust</a:t>
            </a:r>
          </a:p>
          <a:p>
            <a:pPr eaLnBrk="1" hangingPunct="1"/>
            <a:r>
              <a:rPr lang="en-GB" sz="6000" b="1" dirty="0">
                <a:solidFill>
                  <a:srgbClr val="FFFFFF"/>
                </a:solidFill>
                <a:latin typeface="Arial" panose="020B0604020202020204" pitchFamily="34" charset="0"/>
                <a:cs typeface="Arial" panose="020B0604020202020204" pitchFamily="34" charset="0"/>
              </a:rPr>
              <a:t>Young Leader</a:t>
            </a: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Step 2 </a:t>
            </a:r>
            <a:r>
              <a:rPr lang="en-GB" sz="4000" b="1">
                <a:solidFill>
                  <a:srgbClr val="FFFFFF"/>
                </a:solidFill>
                <a:latin typeface="Arial" panose="020B0604020202020204" pitchFamily="34" charset="0"/>
                <a:cs typeface="Arial" panose="020B0604020202020204" pitchFamily="34" charset="0"/>
              </a:rPr>
              <a:t>– Plan</a:t>
            </a:r>
            <a:endParaRPr lang="en-GB" sz="4000" b="1" dirty="0">
              <a:solidFill>
                <a:srgbClr val="FFFFFF"/>
              </a:solidFill>
              <a:latin typeface="Arial" panose="020B0604020202020204" pitchFamily="34" charset="0"/>
              <a:cs typeface="Arial" panose="020B0604020202020204" pitchFamily="34" charset="0"/>
            </a:endParaRPr>
          </a:p>
        </p:txBody>
      </p:sp>
      <p:pic>
        <p:nvPicPr>
          <p:cNvPr id="3" name="Picture 2" descr="cover_art_3.png">
            <a:extLst>
              <a:ext uri="{FF2B5EF4-FFF2-40B4-BE49-F238E27FC236}">
                <a16:creationId xmlns:a16="http://schemas.microsoft.com/office/drawing/2014/main" id="{B89F55BC-B743-FC43-A17E-4B1ACD214239}"/>
              </a:ext>
            </a:extLst>
          </p:cNvPr>
          <p:cNvPicPr>
            <a:picLocks noChangeAspect="1"/>
          </p:cNvPicPr>
          <p:nvPr/>
        </p:nvPicPr>
        <p:blipFill>
          <a:blip r:embed="rId3"/>
          <a:stretch>
            <a:fillRect/>
          </a:stretch>
        </p:blipFill>
        <p:spPr>
          <a:xfrm>
            <a:off x="298476" y="460466"/>
            <a:ext cx="6232953" cy="892242"/>
          </a:xfrm>
          <a:prstGeom prst="rect">
            <a:avLst/>
          </a:prstGeom>
        </p:spPr>
      </p:pic>
    </p:spTree>
    <p:extLst>
      <p:ext uri="{BB962C8B-B14F-4D97-AF65-F5344CB8AC3E}">
        <p14:creationId xmlns:p14="http://schemas.microsoft.com/office/powerpoint/2010/main" val="3308217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76226" y="360370"/>
            <a:ext cx="7161999" cy="2985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Use the safety checklist</a:t>
            </a:r>
          </a:p>
          <a:p>
            <a:pPr eaLnBrk="1" hangingPunct="1"/>
            <a:endParaRPr lang="en-GB" sz="2800" dirty="0">
              <a:solidFill>
                <a:srgbClr val="009FE3"/>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Check for </a:t>
            </a:r>
            <a:r>
              <a:rPr lang="en-US" sz="2800" b="1" dirty="0">
                <a:solidFill>
                  <a:srgbClr val="1E22AA"/>
                </a:solidFill>
                <a:latin typeface="Arial" panose="020B0604020202020204" pitchFamily="34" charset="0"/>
                <a:cs typeface="Arial" panose="020B0604020202020204" pitchFamily="34" charset="0"/>
              </a:rPr>
              <a:t>hazards</a:t>
            </a:r>
            <a:r>
              <a:rPr lang="en-US" sz="2800" dirty="0">
                <a:solidFill>
                  <a:srgbClr val="1E22AA"/>
                </a:solidFill>
                <a:latin typeface="Arial" panose="020B0604020202020204" pitchFamily="34" charset="0"/>
                <a:cs typeface="Arial" panose="020B0604020202020204" pitchFamily="34" charset="0"/>
              </a:rPr>
              <a:t>.</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Decide what </a:t>
            </a:r>
            <a:r>
              <a:rPr lang="en-US" sz="2800" b="1" dirty="0">
                <a:solidFill>
                  <a:srgbClr val="1E22AA"/>
                </a:solidFill>
                <a:latin typeface="Arial" panose="020B0604020202020204" pitchFamily="34" charset="0"/>
                <a:cs typeface="Arial" panose="020B0604020202020204" pitchFamily="34" charset="0"/>
              </a:rPr>
              <a:t>changes</a:t>
            </a:r>
            <a:r>
              <a:rPr lang="en-US" sz="2800" dirty="0">
                <a:solidFill>
                  <a:srgbClr val="1E22AA"/>
                </a:solidFill>
                <a:latin typeface="Arial" panose="020B0604020202020204" pitchFamily="34" charset="0"/>
                <a:cs typeface="Arial" panose="020B0604020202020204" pitchFamily="34" charset="0"/>
              </a:rPr>
              <a:t> to make.</a:t>
            </a:r>
          </a:p>
          <a:p>
            <a:pPr eaLnBrk="1" hangingPunct="1"/>
            <a:endParaRPr lang="en-US" sz="2800" dirty="0">
              <a:solidFill>
                <a:srgbClr val="1E22AA"/>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AD81546-C7AD-2AE2-9217-EECB2B38B5C5}"/>
              </a:ext>
            </a:extLst>
          </p:cNvPr>
          <p:cNvPicPr>
            <a:picLocks noChangeAspect="1"/>
          </p:cNvPicPr>
          <p:nvPr/>
        </p:nvPicPr>
        <p:blipFill>
          <a:blip r:embed="rId4"/>
          <a:stretch>
            <a:fillRect/>
          </a:stretch>
        </p:blipFill>
        <p:spPr>
          <a:xfrm>
            <a:off x="1974631" y="2921812"/>
            <a:ext cx="3965188" cy="2643459"/>
          </a:xfrm>
          <a:prstGeom prst="rect">
            <a:avLst/>
          </a:prstGeom>
        </p:spPr>
      </p:pic>
      <p:pic>
        <p:nvPicPr>
          <p:cNvPr id="3" name="Picture 2">
            <a:extLst>
              <a:ext uri="{FF2B5EF4-FFF2-40B4-BE49-F238E27FC236}">
                <a16:creationId xmlns:a16="http://schemas.microsoft.com/office/drawing/2014/main" id="{761DE0BF-63A7-402D-597D-2359D6AEC4A3}"/>
              </a:ext>
            </a:extLst>
          </p:cNvPr>
          <p:cNvPicPr>
            <a:picLocks noChangeAspect="1"/>
          </p:cNvPicPr>
          <p:nvPr/>
        </p:nvPicPr>
        <p:blipFill>
          <a:blip r:embed="rId5"/>
          <a:stretch>
            <a:fillRect/>
          </a:stretch>
        </p:blipFill>
        <p:spPr>
          <a:xfrm>
            <a:off x="6875164" y="1160457"/>
            <a:ext cx="3182141" cy="4516587"/>
          </a:xfrm>
          <a:prstGeom prst="rect">
            <a:avLst/>
          </a:prstGeom>
        </p:spPr>
      </p:pic>
    </p:spTree>
    <p:extLst>
      <p:ext uri="{BB962C8B-B14F-4D97-AF65-F5344CB8AC3E}">
        <p14:creationId xmlns:p14="http://schemas.microsoft.com/office/powerpoint/2010/main" val="2735407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4B9890-823F-53EF-6FB3-C446149A1C5B}"/>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31DB5C44-C577-AD73-46EC-AB92240EC638}"/>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6000" b="1" kern="1200" dirty="0">
              <a:solidFill>
                <a:srgbClr val="FFFFFF"/>
              </a:solidFill>
              <a:latin typeface="Arial" panose="020B0604020202020204" pitchFamily="34" charset="0"/>
              <a:ea typeface="+mj-ea"/>
              <a:cs typeface="Arial" panose="020B0604020202020204" pitchFamily="34" charset="0"/>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What will the activities be?</a:t>
            </a:r>
          </a:p>
        </p:txBody>
      </p:sp>
    </p:spTree>
    <p:extLst>
      <p:ext uri="{BB962C8B-B14F-4D97-AF65-F5344CB8AC3E}">
        <p14:creationId xmlns:p14="http://schemas.microsoft.com/office/powerpoint/2010/main" val="3402519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24D2-02A5-D657-2355-8BD9CC2E9848}"/>
            </a:ext>
          </a:extLst>
        </p:cNvPr>
        <p:cNvGrpSpPr/>
        <p:nvPr/>
      </p:nvGrpSpPr>
      <p:grpSpPr>
        <a:xfrm>
          <a:off x="0" y="0"/>
          <a:ext cx="0" cy="0"/>
          <a:chOff x="0" y="0"/>
          <a:chExt cx="0" cy="0"/>
        </a:xfrm>
      </p:grpSpPr>
      <p:pic>
        <p:nvPicPr>
          <p:cNvPr id="1027" name="Picture 102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347BB377-5044-8E4B-E866-7A7AA70FD3F1}"/>
              </a:ext>
            </a:extLst>
          </p:cNvPr>
          <p:cNvSpPr txBox="1">
            <a:spLocks noChangeArrowheads="1"/>
          </p:cNvSpPr>
          <p:nvPr/>
        </p:nvSpPr>
        <p:spPr bwMode="auto">
          <a:xfrm>
            <a:off x="287325" y="363640"/>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Moving mimes</a:t>
            </a:r>
          </a:p>
        </p:txBody>
      </p:sp>
      <p:pic>
        <p:nvPicPr>
          <p:cNvPr id="1026" name="Picture 2" descr="Tokyo 2020 – Paralympic Sports Pictograms - theolympicdesign – Olympic ...">
            <a:extLst>
              <a:ext uri="{FF2B5EF4-FFF2-40B4-BE49-F238E27FC236}">
                <a16:creationId xmlns:a16="http://schemas.microsoft.com/office/drawing/2014/main" id="{0BB9A40A-1C2D-9E96-2556-7D8ACD4AD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6877" y="327208"/>
            <a:ext cx="1581327" cy="158132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EAFC446-B0AF-FCE0-5D98-04992B155907}"/>
              </a:ext>
            </a:extLst>
          </p:cNvPr>
          <p:cNvPicPr>
            <a:picLocks noChangeAspect="1"/>
          </p:cNvPicPr>
          <p:nvPr/>
        </p:nvPicPr>
        <p:blipFill>
          <a:blip r:embed="rId5"/>
          <a:stretch>
            <a:fillRect/>
          </a:stretch>
        </p:blipFill>
        <p:spPr>
          <a:xfrm>
            <a:off x="10227830" y="218051"/>
            <a:ext cx="1581327" cy="1581327"/>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EAB4B440-CEDD-20D2-C48D-15CC8380B74A}"/>
              </a:ext>
            </a:extLst>
          </p:cNvPr>
          <p:cNvPicPr>
            <a:picLocks noChangeAspect="1"/>
          </p:cNvPicPr>
          <p:nvPr/>
        </p:nvPicPr>
        <p:blipFill>
          <a:blip r:embed="rId6"/>
          <a:stretch>
            <a:fillRect/>
          </a:stretch>
        </p:blipFill>
        <p:spPr>
          <a:xfrm>
            <a:off x="9527486" y="2017429"/>
            <a:ext cx="1549700" cy="1549700"/>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F8C1713-FFCD-8CED-872B-30576883E733}"/>
              </a:ext>
            </a:extLst>
          </p:cNvPr>
          <p:cNvPicPr>
            <a:picLocks noChangeAspect="1"/>
          </p:cNvPicPr>
          <p:nvPr/>
        </p:nvPicPr>
        <p:blipFill>
          <a:blip r:embed="rId7"/>
          <a:stretch>
            <a:fillRect/>
          </a:stretch>
        </p:blipFill>
        <p:spPr>
          <a:xfrm>
            <a:off x="7622008" y="2138380"/>
            <a:ext cx="1581327" cy="1581327"/>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51DA3C9A-FCB7-9971-6596-395A7CF22B43}"/>
              </a:ext>
            </a:extLst>
          </p:cNvPr>
          <p:cNvPicPr>
            <a:picLocks noChangeAspect="1"/>
          </p:cNvPicPr>
          <p:nvPr/>
        </p:nvPicPr>
        <p:blipFill>
          <a:blip r:embed="rId8"/>
          <a:stretch>
            <a:fillRect/>
          </a:stretch>
        </p:blipFill>
        <p:spPr>
          <a:xfrm>
            <a:off x="8809864" y="3781040"/>
            <a:ext cx="1581327" cy="1581327"/>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ED72E8E8-E497-E08A-8214-7D223E5B9A4D}"/>
              </a:ext>
            </a:extLst>
          </p:cNvPr>
          <p:cNvPicPr>
            <a:picLocks noChangeAspect="1"/>
          </p:cNvPicPr>
          <p:nvPr/>
        </p:nvPicPr>
        <p:blipFill>
          <a:blip r:embed="rId9"/>
          <a:stretch>
            <a:fillRect/>
          </a:stretch>
        </p:blipFill>
        <p:spPr>
          <a:xfrm>
            <a:off x="6911158" y="3949553"/>
            <a:ext cx="1581327" cy="1581327"/>
          </a:xfrm>
          <a:prstGeom prst="rect">
            <a:avLst/>
          </a:prstGeom>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B24E10FC-DC01-9B54-3D29-179F5F282BB4}"/>
              </a:ext>
            </a:extLst>
          </p:cNvPr>
          <p:cNvSpPr txBox="1"/>
          <p:nvPr/>
        </p:nvSpPr>
        <p:spPr>
          <a:xfrm>
            <a:off x="515341" y="1194637"/>
            <a:ext cx="6395817" cy="4893647"/>
          </a:xfrm>
          <a:prstGeom prst="rect">
            <a:avLst/>
          </a:prstGeom>
          <a:noFill/>
        </p:spPr>
        <p:txBody>
          <a:bodyPr wrap="square" rtlCol="0">
            <a:spAutoFit/>
          </a:bodyPr>
          <a:lstStyle/>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Stand or sit in a </a:t>
            </a:r>
            <a:r>
              <a:rPr lang="en-GB" sz="2600" b="1" dirty="0">
                <a:latin typeface="Arial" panose="020B0604020202020204" pitchFamily="34" charset="0"/>
                <a:cs typeface="Arial" panose="020B0604020202020204" pitchFamily="34" charset="0"/>
              </a:rPr>
              <a:t>circle</a:t>
            </a:r>
            <a:r>
              <a:rPr lang="en-GB" sz="2600" dirty="0">
                <a:latin typeface="Arial" panose="020B0604020202020204" pitchFamily="34" charset="0"/>
                <a:cs typeface="Arial" panose="020B0604020202020204" pitchFamily="34" charset="0"/>
              </a:rPr>
              <a:t>.</a:t>
            </a:r>
          </a:p>
          <a:p>
            <a:endParaRPr lang="en-GB"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First person </a:t>
            </a:r>
            <a:r>
              <a:rPr lang="en-GB" sz="2600" b="1" dirty="0">
                <a:latin typeface="Arial" panose="020B0604020202020204" pitchFamily="34" charset="0"/>
                <a:cs typeface="Arial" panose="020B0604020202020204" pitchFamily="34" charset="0"/>
              </a:rPr>
              <a:t>mimes</a:t>
            </a:r>
            <a:r>
              <a:rPr lang="en-GB" sz="2600" dirty="0">
                <a:latin typeface="Arial" panose="020B0604020202020204" pitchFamily="34" charset="0"/>
                <a:cs typeface="Arial" panose="020B0604020202020204" pitchFamily="34" charset="0"/>
              </a:rPr>
              <a:t> a sport or physical activity.</a:t>
            </a:r>
          </a:p>
          <a:p>
            <a:endParaRPr lang="en-GB"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Second person </a:t>
            </a:r>
            <a:r>
              <a:rPr lang="en-GB" sz="2600" b="1" dirty="0">
                <a:latin typeface="Arial" panose="020B0604020202020204" pitchFamily="34" charset="0"/>
                <a:cs typeface="Arial" panose="020B0604020202020204" pitchFamily="34" charset="0"/>
              </a:rPr>
              <a:t>copies</a:t>
            </a:r>
            <a:r>
              <a:rPr lang="en-GB" sz="2600" dirty="0">
                <a:latin typeface="Arial" panose="020B0604020202020204" pitchFamily="34" charset="0"/>
                <a:cs typeface="Arial" panose="020B0604020202020204" pitchFamily="34" charset="0"/>
              </a:rPr>
              <a:t> the previous person then </a:t>
            </a:r>
            <a:r>
              <a:rPr lang="en-GB" sz="2600" b="1" dirty="0">
                <a:latin typeface="Arial" panose="020B0604020202020204" pitchFamily="34" charset="0"/>
                <a:cs typeface="Arial" panose="020B0604020202020204" pitchFamily="34" charset="0"/>
              </a:rPr>
              <a:t>adds</a:t>
            </a:r>
            <a:r>
              <a:rPr lang="en-GB" sz="2600" dirty="0">
                <a:latin typeface="Arial" panose="020B0604020202020204" pitchFamily="34" charset="0"/>
                <a:cs typeface="Arial" panose="020B0604020202020204" pitchFamily="34" charset="0"/>
              </a:rPr>
              <a:t> their own mime.</a:t>
            </a:r>
          </a:p>
          <a:p>
            <a:endParaRPr lang="en-GB"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600" b="1" dirty="0">
                <a:latin typeface="Arial" panose="020B0604020202020204" pitchFamily="34" charset="0"/>
                <a:cs typeface="Arial" panose="020B0604020202020204" pitchFamily="34" charset="0"/>
              </a:rPr>
              <a:t>Keep going </a:t>
            </a:r>
            <a:r>
              <a:rPr lang="en-GB" sz="2600" dirty="0">
                <a:latin typeface="Arial" panose="020B0604020202020204" pitchFamily="34" charset="0"/>
                <a:cs typeface="Arial" panose="020B0604020202020204" pitchFamily="34" charset="0"/>
              </a:rPr>
              <a:t>around the circle.</a:t>
            </a:r>
          </a:p>
          <a:p>
            <a:endParaRPr lang="en-GB"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How many </a:t>
            </a:r>
            <a:r>
              <a:rPr lang="en-GB" sz="2600" b="1" dirty="0">
                <a:latin typeface="Arial" panose="020B0604020202020204" pitchFamily="34" charset="0"/>
                <a:cs typeface="Arial" panose="020B0604020202020204" pitchFamily="34" charset="0"/>
              </a:rPr>
              <a:t>different</a:t>
            </a:r>
            <a:r>
              <a:rPr lang="en-GB" sz="2600" dirty="0">
                <a:latin typeface="Arial" panose="020B0604020202020204" pitchFamily="34" charset="0"/>
                <a:cs typeface="Arial" panose="020B0604020202020204" pitchFamily="34" charset="0"/>
              </a:rPr>
              <a:t> sports or physical activities can you mime?</a:t>
            </a:r>
          </a:p>
        </p:txBody>
      </p:sp>
    </p:spTree>
    <p:extLst>
      <p:ext uri="{BB962C8B-B14F-4D97-AF65-F5344CB8AC3E}">
        <p14:creationId xmlns:p14="http://schemas.microsoft.com/office/powerpoint/2010/main" val="2527865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B67EA-45CF-8E54-4474-2E22D4A7696B}"/>
            </a:ext>
          </a:extLst>
        </p:cNvPr>
        <p:cNvGrpSpPr/>
        <p:nvPr/>
      </p:nvGrpSpPr>
      <p:grpSpPr>
        <a:xfrm>
          <a:off x="0" y="0"/>
          <a:ext cx="0" cy="0"/>
          <a:chOff x="0" y="0"/>
          <a:chExt cx="0" cy="0"/>
        </a:xfrm>
      </p:grpSpPr>
      <p:pic>
        <p:nvPicPr>
          <p:cNvPr id="32" name="Picture 31" descr="content.png"/>
          <p:cNvPicPr>
            <a:picLocks noChangeAspect="1"/>
          </p:cNvPicPr>
          <p:nvPr/>
        </p:nvPicPr>
        <p:blipFill>
          <a:blip r:embed="rId3"/>
          <a:stretch>
            <a:fillRect/>
          </a:stretch>
        </p:blipFill>
        <p:spPr>
          <a:xfrm>
            <a:off x="-1" y="0"/>
            <a:ext cx="12191979" cy="6857999"/>
          </a:xfrm>
          <a:prstGeom prst="rect">
            <a:avLst/>
          </a:prstGeom>
        </p:spPr>
      </p:pic>
      <p:sp>
        <p:nvSpPr>
          <p:cNvPr id="6" name="TextBox 1">
            <a:extLst>
              <a:ext uri="{FF2B5EF4-FFF2-40B4-BE49-F238E27FC236}">
                <a16:creationId xmlns:a16="http://schemas.microsoft.com/office/drawing/2014/main" id="{53A0077C-C283-E15A-93E0-287CA4235A48}"/>
              </a:ext>
            </a:extLst>
          </p:cNvPr>
          <p:cNvSpPr txBox="1">
            <a:spLocks noChangeArrowheads="1"/>
          </p:cNvSpPr>
          <p:nvPr/>
        </p:nvSpPr>
        <p:spPr bwMode="auto">
          <a:xfrm>
            <a:off x="218216" y="-1160886"/>
            <a:ext cx="1121220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200" b="1" dirty="0">
                <a:solidFill>
                  <a:srgbClr val="1E22AA"/>
                </a:solidFill>
                <a:latin typeface="Arial" panose="020B0604020202020204" pitchFamily="34" charset="0"/>
                <a:cs typeface="Arial" panose="020B0604020202020204" pitchFamily="34" charset="0"/>
              </a:rPr>
              <a:t>Think about activities that involve…</a:t>
            </a:r>
          </a:p>
        </p:txBody>
      </p:sp>
      <p:sp>
        <p:nvSpPr>
          <p:cNvPr id="4" name="TextBox 1">
            <a:extLst>
              <a:ext uri="{FF2B5EF4-FFF2-40B4-BE49-F238E27FC236}">
                <a16:creationId xmlns:a16="http://schemas.microsoft.com/office/drawing/2014/main" id="{F265BAA9-6A4D-8971-0F01-275338E88552}"/>
              </a:ext>
            </a:extLst>
          </p:cNvPr>
          <p:cNvSpPr txBox="1">
            <a:spLocks noChangeArrowheads="1"/>
          </p:cNvSpPr>
          <p:nvPr/>
        </p:nvSpPr>
        <p:spPr bwMode="auto">
          <a:xfrm>
            <a:off x="298476" y="430019"/>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Think about activities that involve…</a:t>
            </a:r>
          </a:p>
        </p:txBody>
      </p:sp>
      <p:pic>
        <p:nvPicPr>
          <p:cNvPr id="9" name="Picture 8">
            <a:extLst>
              <a:ext uri="{FF2B5EF4-FFF2-40B4-BE49-F238E27FC236}">
                <a16:creationId xmlns:a16="http://schemas.microsoft.com/office/drawing/2014/main" id="{F8908C7F-9D08-C525-B6B6-C9DB9A7E9D76}"/>
              </a:ext>
            </a:extLst>
          </p:cNvPr>
          <p:cNvPicPr>
            <a:picLocks noChangeAspect="1"/>
          </p:cNvPicPr>
          <p:nvPr/>
        </p:nvPicPr>
        <p:blipFill>
          <a:blip r:embed="rId4"/>
          <a:stretch>
            <a:fillRect/>
          </a:stretch>
        </p:blipFill>
        <p:spPr>
          <a:xfrm>
            <a:off x="469288" y="1133564"/>
            <a:ext cx="10870581" cy="5017192"/>
          </a:xfrm>
          <a:prstGeom prst="rect">
            <a:avLst/>
          </a:prstGeom>
        </p:spPr>
      </p:pic>
    </p:spTree>
    <p:extLst>
      <p:ext uri="{BB962C8B-B14F-4D97-AF65-F5344CB8AC3E}">
        <p14:creationId xmlns:p14="http://schemas.microsoft.com/office/powerpoint/2010/main" val="1331480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18BE7-8E88-522C-90C5-589F3F4D66A2}"/>
            </a:ext>
          </a:extLst>
        </p:cNvPr>
        <p:cNvGrpSpPr/>
        <p:nvPr/>
      </p:nvGrpSpPr>
      <p:grpSpPr>
        <a:xfrm>
          <a:off x="0" y="0"/>
          <a:ext cx="0" cy="0"/>
          <a:chOff x="0" y="0"/>
          <a:chExt cx="0" cy="0"/>
        </a:xfrm>
      </p:grpSpPr>
      <p:pic>
        <p:nvPicPr>
          <p:cNvPr id="8" name="Picture 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4B6CD387-E69F-B377-9539-B7A68EA5F6DF}"/>
              </a:ext>
            </a:extLst>
          </p:cNvPr>
          <p:cNvSpPr txBox="1">
            <a:spLocks noChangeArrowheads="1"/>
          </p:cNvSpPr>
          <p:nvPr/>
        </p:nvSpPr>
        <p:spPr bwMode="auto">
          <a:xfrm>
            <a:off x="298477" y="634504"/>
            <a:ext cx="6615279"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What will you plan for your first session?</a:t>
            </a:r>
          </a:p>
          <a:p>
            <a:pPr eaLnBrk="1" hangingPunct="1"/>
            <a:endParaRPr lang="en-GB" sz="4800" dirty="0">
              <a:solidFill>
                <a:srgbClr val="009FE3"/>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Discuss your </a:t>
            </a:r>
            <a:r>
              <a:rPr lang="en-US" sz="2800" b="1" dirty="0">
                <a:solidFill>
                  <a:srgbClr val="1E22AA"/>
                </a:solidFill>
                <a:latin typeface="Arial" panose="020B0604020202020204" pitchFamily="34" charset="0"/>
                <a:cs typeface="Arial" panose="020B0604020202020204" pitchFamily="34" charset="0"/>
              </a:rPr>
              <a:t>ideas</a:t>
            </a:r>
            <a:r>
              <a:rPr lang="en-US" sz="2800" dirty="0">
                <a:solidFill>
                  <a:srgbClr val="1E22AA"/>
                </a:solidFill>
                <a:latin typeface="Arial" panose="020B0604020202020204" pitchFamily="34" charset="0"/>
                <a:cs typeface="Arial" panose="020B0604020202020204" pitchFamily="34" charset="0"/>
              </a:rPr>
              <a:t> as a group.</a:t>
            </a:r>
          </a:p>
          <a:p>
            <a:pPr marL="457200" indent="-457200" eaLnBrk="1" hangingPunct="1">
              <a:buFont typeface="Arial" panose="020B0604020202020204" pitchFamily="34" charset="0"/>
              <a:buChar char="•"/>
            </a:pPr>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Use the </a:t>
            </a:r>
            <a:r>
              <a:rPr lang="en-US" sz="2800" b="1" dirty="0">
                <a:solidFill>
                  <a:srgbClr val="1E22AA"/>
                </a:solidFill>
                <a:latin typeface="Arial" panose="020B0604020202020204" pitchFamily="34" charset="0"/>
                <a:cs typeface="Arial" panose="020B0604020202020204" pitchFamily="34" charset="0"/>
              </a:rPr>
              <a:t>session planner </a:t>
            </a:r>
            <a:r>
              <a:rPr lang="en-US" sz="2800" dirty="0">
                <a:solidFill>
                  <a:srgbClr val="1E22AA"/>
                </a:solidFill>
                <a:latin typeface="Arial" panose="020B0604020202020204" pitchFamily="34" charset="0"/>
                <a:cs typeface="Arial" panose="020B0604020202020204" pitchFamily="34" charset="0"/>
              </a:rPr>
              <a:t>to help you to plan and prepare the details.</a:t>
            </a:r>
          </a:p>
          <a:p>
            <a:pPr eaLnBrk="1" hangingPunct="1"/>
            <a:endParaRPr lang="en-US" sz="2800" dirty="0">
              <a:solidFill>
                <a:srgbClr val="1E22AA"/>
              </a:solidFill>
              <a:latin typeface="Arial" panose="020B0604020202020204" pitchFamily="34" charset="0"/>
              <a:cs typeface="Arial" panose="020B0604020202020204" pitchFamily="34" charset="0"/>
            </a:endParaRPr>
          </a:p>
          <a:p>
            <a:pPr eaLnBrk="1" hangingPunct="1"/>
            <a:endParaRPr lang="en-US" sz="2800" dirty="0">
              <a:solidFill>
                <a:srgbClr val="1E22AA"/>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BD4884D-16A2-06C9-4A32-A767BCC29CC1}"/>
              </a:ext>
            </a:extLst>
          </p:cNvPr>
          <p:cNvPicPr>
            <a:picLocks noChangeAspect="1"/>
          </p:cNvPicPr>
          <p:nvPr/>
        </p:nvPicPr>
        <p:blipFill>
          <a:blip r:embed="rId4"/>
          <a:stretch>
            <a:fillRect/>
          </a:stretch>
        </p:blipFill>
        <p:spPr>
          <a:xfrm>
            <a:off x="7038183" y="509354"/>
            <a:ext cx="3627434" cy="5143946"/>
          </a:xfrm>
          <a:prstGeom prst="rect">
            <a:avLst/>
          </a:prstGeom>
        </p:spPr>
      </p:pic>
    </p:spTree>
    <p:extLst>
      <p:ext uri="{BB962C8B-B14F-4D97-AF65-F5344CB8AC3E}">
        <p14:creationId xmlns:p14="http://schemas.microsoft.com/office/powerpoint/2010/main" val="219762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E2CF8-281D-A928-8D89-5C10A9694FC6}"/>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1C47F52F-F4FC-73FA-48EE-73384B0ACCE0}"/>
              </a:ext>
            </a:extLst>
          </p:cNvPr>
          <p:cNvSpPr txBox="1">
            <a:spLocks noChangeArrowheads="1"/>
          </p:cNvSpPr>
          <p:nvPr/>
        </p:nvSpPr>
        <p:spPr bwMode="auto">
          <a:xfrm>
            <a:off x="298476" y="1690063"/>
            <a:ext cx="10901363" cy="347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6000" b="1" dirty="0">
                <a:solidFill>
                  <a:srgbClr val="FFFFFF"/>
                </a:solidFill>
                <a:latin typeface="Arial" panose="020B0604020202020204" pitchFamily="34" charset="0"/>
                <a:cs typeface="Arial" panose="020B0604020202020204" pitchFamily="34" charset="0"/>
              </a:rPr>
              <a:t>Well done! You have completed step 2.</a:t>
            </a:r>
            <a:endParaRPr lang="en-GB" sz="6000" b="1" dirty="0">
              <a:solidFill>
                <a:schemeClr val="bg1"/>
              </a:solidFill>
              <a:latin typeface="Arial" panose="020B0604020202020204" pitchFamily="34" charset="0"/>
              <a:cs typeface="Arial" panose="020B0604020202020204" pitchFamily="34" charset="0"/>
            </a:endParaRP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Get ready for step 3…</a:t>
            </a:r>
          </a:p>
        </p:txBody>
      </p:sp>
    </p:spTree>
    <p:extLst>
      <p:ext uri="{BB962C8B-B14F-4D97-AF65-F5344CB8AC3E}">
        <p14:creationId xmlns:p14="http://schemas.microsoft.com/office/powerpoint/2010/main" val="140588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35255" y="286136"/>
            <a:ext cx="11212206"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600" b="1" dirty="0">
                <a:solidFill>
                  <a:srgbClr val="1E22AA"/>
                </a:solidFill>
                <a:latin typeface="Arial" panose="020B0604020202020204" pitchFamily="34" charset="0"/>
                <a:cs typeface="Arial" panose="020B0604020202020204" pitchFamily="34" charset="0"/>
              </a:rPr>
              <a:t>Overview for teacher </a:t>
            </a:r>
          </a:p>
          <a:p>
            <a:pPr algn="l" eaLnBrk="1" hangingPunct="1"/>
            <a:endParaRPr lang="en-GB" sz="4800" dirty="0">
              <a:solidFill>
                <a:srgbClr val="009FE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85A52B-DB41-5CAC-2195-79A7BAD8ACA2}"/>
              </a:ext>
            </a:extLst>
          </p:cNvPr>
          <p:cNvSpPr>
            <a:spLocks noGrp="1"/>
          </p:cNvSpPr>
          <p:nvPr>
            <p:ph sz="half" idx="1"/>
          </p:nvPr>
        </p:nvSpPr>
        <p:spPr>
          <a:xfrm>
            <a:off x="644539" y="1015004"/>
            <a:ext cx="5181600" cy="5226770"/>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Aim: </a:t>
            </a:r>
            <a:r>
              <a:rPr lang="en-GB" sz="1900" dirty="0">
                <a:latin typeface="Arial" panose="020B0604020202020204" pitchFamily="34" charset="0"/>
                <a:cs typeface="Arial" panose="020B0604020202020204" pitchFamily="34" charset="0"/>
              </a:rPr>
              <a:t>Enable primary-age pupils to run fun and informal physical activities for other children in school.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Audience: </a:t>
            </a:r>
            <a:r>
              <a:rPr lang="en-GB" sz="1900" dirty="0">
                <a:latin typeface="Arial" panose="020B0604020202020204" pitchFamily="34" charset="0"/>
                <a:cs typeface="Arial" panose="020B0604020202020204" pitchFamily="34" charset="0"/>
              </a:rPr>
              <a:t>Pupils aged 8-11 years who are new to leading physical activities.</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Organisation:</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This introductory resource includes four bitesize modules, which use pupil-facing slides and interactive tasks to help young leaders to get started. The four steps are: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Purpose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Plan</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Do</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Review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8369C488-FE07-16BD-5CD8-0FCD419C5AE6}"/>
              </a:ext>
            </a:extLst>
          </p:cNvPr>
          <p:cNvSpPr>
            <a:spLocks noGrp="1"/>
          </p:cNvSpPr>
          <p:nvPr>
            <p:ph sz="half" idx="2"/>
          </p:nvPr>
        </p:nvSpPr>
        <p:spPr>
          <a:xfrm>
            <a:off x="6161394" y="1015004"/>
            <a:ext cx="5181600" cy="4351338"/>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Time:</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Each module includes approx. 30 mins of core tasks plus 15-30 mins of optional tasks.</a:t>
            </a:r>
          </a:p>
          <a:p>
            <a:pPr marL="0" indent="0">
              <a:lnSpc>
                <a:spcPct val="110000"/>
              </a:lnSpc>
              <a:spcBef>
                <a:spcPts val="0"/>
              </a:spcBef>
              <a:buNone/>
            </a:pPr>
            <a:endParaRPr lang="en-GB" sz="1900" b="1"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Preparation: </a:t>
            </a:r>
          </a:p>
          <a:p>
            <a:pPr>
              <a:lnSpc>
                <a:spcPct val="110000"/>
              </a:lnSpc>
              <a:spcBef>
                <a:spcPts val="0"/>
              </a:spcBef>
            </a:pPr>
            <a:r>
              <a:rPr lang="en-GB" sz="1900" dirty="0">
                <a:latin typeface="Arial" panose="020B0604020202020204" pitchFamily="34" charset="0"/>
                <a:cs typeface="Arial" panose="020B0604020202020204" pitchFamily="34" charset="0"/>
              </a:rPr>
              <a:t>Read the individual slide notes to support your delivery of the module to your pupils. </a:t>
            </a:r>
          </a:p>
          <a:p>
            <a:pPr>
              <a:lnSpc>
                <a:spcPct val="110000"/>
              </a:lnSpc>
              <a:spcBef>
                <a:spcPts val="0"/>
              </a:spcBef>
            </a:pPr>
            <a:r>
              <a:rPr lang="en-GB" sz="1900" dirty="0">
                <a:latin typeface="Arial" panose="020B0604020202020204" pitchFamily="34" charset="0"/>
                <a:cs typeface="Arial" panose="020B0604020202020204" pitchFamily="34" charset="0"/>
              </a:rPr>
              <a:t>Play the slides in slideshow mode to see how the animations work.</a:t>
            </a:r>
          </a:p>
          <a:p>
            <a:pPr>
              <a:lnSpc>
                <a:spcPct val="110000"/>
              </a:lnSpc>
              <a:spcBef>
                <a:spcPts val="0"/>
              </a:spcBef>
            </a:pPr>
            <a:r>
              <a:rPr lang="en-GB" sz="1900" dirty="0">
                <a:latin typeface="Arial" panose="020B0604020202020204" pitchFamily="34" charset="0"/>
                <a:cs typeface="Arial" panose="020B0604020202020204" pitchFamily="34" charset="0"/>
              </a:rPr>
              <a:t>Refer to slide 4 for a summary of the module, including required equipment and resources. </a:t>
            </a:r>
          </a:p>
          <a:p>
            <a:pPr>
              <a:lnSpc>
                <a:spcPct val="110000"/>
              </a:lnSpc>
              <a:spcBef>
                <a:spcPts val="0"/>
              </a:spcBef>
            </a:pPr>
            <a:r>
              <a:rPr lang="en-GB" sz="1900" dirty="0">
                <a:latin typeface="Arial" panose="020B0604020202020204" pitchFamily="34" charset="0"/>
                <a:cs typeface="Arial" panose="020B0604020202020204" pitchFamily="34" charset="0"/>
              </a:rPr>
              <a:t>Download the associated handouts to support pupils’ learning (optional).</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Inclusion: </a:t>
            </a:r>
            <a:r>
              <a:rPr lang="en-GB" sz="1900" dirty="0">
                <a:latin typeface="Arial" panose="020B0604020202020204" pitchFamily="34" charset="0"/>
                <a:cs typeface="Arial" panose="020B0604020202020204" pitchFamily="34" charset="0"/>
              </a:rPr>
              <a:t>The slide notes suggest alternatives to help you to include pupils with different needs and abilities.</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6836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1B2D42-0FF5-316C-91F9-FB4E3BEACB50}"/>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B0BBBEA0-5661-B8D8-5F26-0892D2780A84}"/>
              </a:ext>
            </a:extLst>
          </p:cNvPr>
          <p:cNvSpPr txBox="1">
            <a:spLocks noChangeArrowheads="1"/>
          </p:cNvSpPr>
          <p:nvPr/>
        </p:nvSpPr>
        <p:spPr bwMode="auto">
          <a:xfrm>
            <a:off x="285951" y="302844"/>
            <a:ext cx="11212206"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200" b="1" dirty="0">
                <a:solidFill>
                  <a:srgbClr val="1E22AA"/>
                </a:solidFill>
                <a:latin typeface="Arial" panose="020B0604020202020204" pitchFamily="34" charset="0"/>
                <a:cs typeface="Arial" panose="020B0604020202020204" pitchFamily="34" charset="0"/>
              </a:rPr>
              <a:t>Module 2 summary: plan</a:t>
            </a:r>
            <a:endParaRPr lang="en-GB" sz="3200" dirty="0">
              <a:solidFill>
                <a:srgbClr val="FF5C39"/>
              </a:solidFill>
              <a:latin typeface="Arial" panose="020B0604020202020204" pitchFamily="34" charset="0"/>
              <a:cs typeface="Arial" panose="020B0604020202020204" pitchFamily="34" charset="0"/>
            </a:endParaRPr>
          </a:p>
          <a:p>
            <a:pPr algn="l" eaLnBrk="1" hangingPunct="1"/>
            <a:endParaRPr lang="en-GB" sz="4800" dirty="0">
              <a:solidFill>
                <a:srgbClr val="009FE3"/>
              </a:solidFill>
              <a:latin typeface="Arial" panose="020B0604020202020204" pitchFamily="34" charset="0"/>
              <a:cs typeface="Arial" panose="020B0604020202020204" pitchFamily="34" charset="0"/>
            </a:endParaRPr>
          </a:p>
        </p:txBody>
      </p:sp>
      <p:graphicFrame>
        <p:nvGraphicFramePr>
          <p:cNvPr id="10" name="Content Placeholder 9">
            <a:extLst>
              <a:ext uri="{FF2B5EF4-FFF2-40B4-BE49-F238E27FC236}">
                <a16:creationId xmlns:a16="http://schemas.microsoft.com/office/drawing/2014/main" id="{C91849A6-EBCA-151D-B794-8DDC73C650A3}"/>
              </a:ext>
            </a:extLst>
          </p:cNvPr>
          <p:cNvGraphicFramePr>
            <a:graphicFrameLocks noGrp="1"/>
          </p:cNvGraphicFramePr>
          <p:nvPr>
            <p:ph idx="1"/>
            <p:extLst>
              <p:ext uri="{D42A27DB-BD31-4B8C-83A1-F6EECF244321}">
                <p14:modId xmlns:p14="http://schemas.microsoft.com/office/powerpoint/2010/main" val="435097442"/>
              </p:ext>
            </p:extLst>
          </p:nvPr>
        </p:nvGraphicFramePr>
        <p:xfrm>
          <a:off x="450936" y="1102349"/>
          <a:ext cx="11047221" cy="4870120"/>
        </p:xfrm>
        <a:graphic>
          <a:graphicData uri="http://schemas.openxmlformats.org/drawingml/2006/table">
            <a:tbl>
              <a:tblPr firstRow="1" bandRow="1">
                <a:tableStyleId>{5940675A-B579-460E-94D1-54222C63F5DA}</a:tableStyleId>
              </a:tblPr>
              <a:tblGrid>
                <a:gridCol w="2492679">
                  <a:extLst>
                    <a:ext uri="{9D8B030D-6E8A-4147-A177-3AD203B41FA5}">
                      <a16:colId xmlns:a16="http://schemas.microsoft.com/office/drawing/2014/main" val="2218606978"/>
                    </a:ext>
                  </a:extLst>
                </a:gridCol>
                <a:gridCol w="5874707">
                  <a:extLst>
                    <a:ext uri="{9D8B030D-6E8A-4147-A177-3AD203B41FA5}">
                      <a16:colId xmlns:a16="http://schemas.microsoft.com/office/drawing/2014/main" val="2475180158"/>
                    </a:ext>
                  </a:extLst>
                </a:gridCol>
                <a:gridCol w="2679835">
                  <a:extLst>
                    <a:ext uri="{9D8B030D-6E8A-4147-A177-3AD203B41FA5}">
                      <a16:colId xmlns:a16="http://schemas.microsoft.com/office/drawing/2014/main" val="2308152279"/>
                    </a:ext>
                  </a:extLst>
                </a:gridCol>
              </a:tblGrid>
              <a:tr h="663880">
                <a:tc gridSpan="3">
                  <a:txBody>
                    <a:bodyPr/>
                    <a:lstStyle/>
                    <a:p>
                      <a:r>
                        <a:rPr lang="en-GB" sz="1800" b="1" dirty="0">
                          <a:latin typeface="Arial" panose="020B0604020202020204" pitchFamily="34" charset="0"/>
                          <a:cs typeface="Arial" panose="020B0604020202020204" pitchFamily="34" charset="0"/>
                        </a:rPr>
                        <a:t>Aim: </a:t>
                      </a:r>
                      <a:r>
                        <a:rPr lang="en-GB" sz="1800" dirty="0">
                          <a:latin typeface="Arial" panose="020B0604020202020204" pitchFamily="34" charset="0"/>
                          <a:cs typeface="Arial" panose="020B0604020202020204" pitchFamily="34" charset="0"/>
                        </a:rPr>
                        <a:t>Help young leaders to recognise what they need to know and decide when planning activities.</a:t>
                      </a:r>
                    </a:p>
                  </a:txBody>
                  <a:tcPr/>
                </a:tc>
                <a:tc hMerge="1">
                  <a:txBody>
                    <a:bodyPr/>
                    <a:lstStyle/>
                    <a:p>
                      <a:endParaRPr lang="en-GB" sz="2000">
                        <a:latin typeface="Arial" panose="020B0604020202020204" pitchFamily="34" charset="0"/>
                        <a:cs typeface="Arial" panose="020B0604020202020204" pitchFamily="34" charset="0"/>
                      </a:endParaRPr>
                    </a:p>
                  </a:txBody>
                  <a:tcPr/>
                </a:tc>
                <a:tc hMerge="1">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4534559"/>
                  </a:ext>
                </a:extLst>
              </a:tr>
              <a:tr h="536170">
                <a:tc>
                  <a:txBody>
                    <a:bodyPr/>
                    <a:lstStyle/>
                    <a:p>
                      <a:r>
                        <a:rPr lang="en-GB" sz="1800" dirty="0">
                          <a:latin typeface="Arial" panose="020B0604020202020204" pitchFamily="34" charset="0"/>
                          <a:cs typeface="Arial" panose="020B0604020202020204" pitchFamily="34" charset="0"/>
                        </a:rPr>
                        <a:t>Plan-do-review</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the slide to remind the young leaders about plan-do-review; this session will focus on plan.</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Highlight the elements they need to plan for (shared in module 1).</a:t>
                      </a:r>
                    </a:p>
                  </a:txBody>
                  <a:tcPr/>
                </a:tc>
                <a:tc>
                  <a:txBody>
                    <a:bodyPr/>
                    <a:lstStyle/>
                    <a:p>
                      <a:endParaRPr lang="en-GB"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37285770"/>
                  </a:ext>
                </a:extLst>
              </a:tr>
              <a:tr h="536170">
                <a:tc>
                  <a:txBody>
                    <a:bodyPr/>
                    <a:lstStyle/>
                    <a:p>
                      <a:r>
                        <a:rPr lang="en-GB" sz="1800" dirty="0">
                          <a:latin typeface="Arial" panose="020B0604020202020204" pitchFamily="34" charset="0"/>
                          <a:cs typeface="Arial" panose="020B0604020202020204" pitchFamily="34" charset="0"/>
                        </a:rPr>
                        <a:t>Who will take part?</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a giant silhouette to help young leaders to think about the children they will be running activities for.</a:t>
                      </a:r>
                    </a:p>
                    <a:p>
                      <a:pPr marL="285750" indent="-285750">
                        <a:buFont typeface="Arial" panose="020B0604020202020204" pitchFamily="34" charset="0"/>
                        <a:buChar char="•"/>
                      </a:pPr>
                      <a:r>
                        <a:rPr lang="en-GB" sz="1800" b="1" dirty="0">
                          <a:latin typeface="Arial" panose="020B0604020202020204" pitchFamily="34" charset="0"/>
                          <a:cs typeface="Arial" panose="020B0604020202020204" pitchFamily="34" charset="0"/>
                        </a:rPr>
                        <a:t>Optional: </a:t>
                      </a:r>
                      <a:r>
                        <a:rPr lang="en-GB" sz="1800" dirty="0">
                          <a:latin typeface="Arial" panose="020B0604020202020204" pitchFamily="34" charset="0"/>
                          <a:cs typeface="Arial" panose="020B0604020202020204" pitchFamily="34" charset="0"/>
                        </a:rPr>
                        <a:t>use a storytelling activity to encourage young leaders to consider different needs.</a:t>
                      </a:r>
                    </a:p>
                  </a:txBody>
                  <a:tcPr/>
                </a:tc>
                <a:tc>
                  <a:txBody>
                    <a:bodyPr/>
                    <a:lstStyle/>
                    <a:p>
                      <a:r>
                        <a:rPr lang="en-GB" sz="1800" dirty="0">
                          <a:latin typeface="Arial" panose="020B0604020202020204" pitchFamily="34" charset="0"/>
                          <a:cs typeface="Arial" panose="020B0604020202020204" pitchFamily="34" charset="0"/>
                        </a:rPr>
                        <a:t>Large sheets of paper</a:t>
                      </a:r>
                    </a:p>
                    <a:p>
                      <a:r>
                        <a:rPr lang="en-GB" sz="1800" dirty="0">
                          <a:latin typeface="Arial" panose="020B0604020202020204" pitchFamily="34" charset="0"/>
                          <a:cs typeface="Arial" panose="020B0604020202020204" pitchFamily="34" charset="0"/>
                        </a:rPr>
                        <a:t>Sticky tape</a:t>
                      </a:r>
                    </a:p>
                    <a:p>
                      <a:r>
                        <a:rPr lang="en-GB" sz="1800" dirty="0">
                          <a:latin typeface="Arial" panose="020B0604020202020204" pitchFamily="34" charset="0"/>
                          <a:cs typeface="Arial" panose="020B0604020202020204" pitchFamily="34" charset="0"/>
                        </a:rPr>
                        <a:t>Flipchart pens</a:t>
                      </a:r>
                    </a:p>
                    <a:p>
                      <a:r>
                        <a:rPr lang="en-GB" sz="1800" dirty="0">
                          <a:latin typeface="Arial" panose="020B0604020202020204" pitchFamily="34" charset="0"/>
                          <a:cs typeface="Arial" panose="020B0604020202020204" pitchFamily="34" charset="0"/>
                        </a:rPr>
                        <a:t>Paper, pens</a:t>
                      </a:r>
                    </a:p>
                  </a:txBody>
                  <a:tcPr/>
                </a:tc>
                <a:extLst>
                  <a:ext uri="{0D108BD9-81ED-4DB2-BD59-A6C34878D82A}">
                    <a16:rowId xmlns:a16="http://schemas.microsoft.com/office/drawing/2014/main" val="3886996809"/>
                  </a:ext>
                </a:extLst>
              </a:tr>
              <a:tr h="536170">
                <a:tc>
                  <a:txBody>
                    <a:bodyPr/>
                    <a:lstStyle/>
                    <a:p>
                      <a:r>
                        <a:rPr lang="en-GB" sz="1800" dirty="0">
                          <a:latin typeface="Arial" panose="020B0604020202020204" pitchFamily="34" charset="0"/>
                          <a:cs typeface="Arial" panose="020B0604020202020204" pitchFamily="34" charset="0"/>
                        </a:rPr>
                        <a:t>When and where will activities be?</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the slides to highlight the logistics that will affect the young leaders’ activities.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an active quiz to identify potential hazards.</a:t>
                      </a:r>
                    </a:p>
                  </a:txBody>
                  <a:tcPr/>
                </a:tc>
                <a:tc>
                  <a:txBody>
                    <a:bodyPr/>
                    <a:lstStyle/>
                    <a:p>
                      <a:r>
                        <a:rPr lang="en-GB" sz="1800" dirty="0">
                          <a:latin typeface="Arial" panose="020B0604020202020204" pitchFamily="34" charset="0"/>
                          <a:cs typeface="Arial" panose="020B0604020202020204" pitchFamily="34" charset="0"/>
                        </a:rPr>
                        <a:t>Safety checklist (downloads)</a:t>
                      </a:r>
                    </a:p>
                  </a:txBody>
                  <a:tcPr/>
                </a:tc>
                <a:extLst>
                  <a:ext uri="{0D108BD9-81ED-4DB2-BD59-A6C34878D82A}">
                    <a16:rowId xmlns:a16="http://schemas.microsoft.com/office/drawing/2014/main" val="1428640346"/>
                  </a:ext>
                </a:extLst>
              </a:tr>
              <a:tr h="536170">
                <a:tc>
                  <a:txBody>
                    <a:bodyPr/>
                    <a:lstStyle/>
                    <a:p>
                      <a:r>
                        <a:rPr lang="en-GB" sz="1800" dirty="0">
                          <a:latin typeface="Arial" panose="020B0604020202020204" pitchFamily="34" charset="0"/>
                          <a:cs typeface="Arial" panose="020B0604020202020204" pitchFamily="34" charset="0"/>
                        </a:rPr>
                        <a:t>What will the activities be?</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Ask young leaders to play a mime game to suggest a wide variety of activities.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Share the session planner to support their planning.</a:t>
                      </a:r>
                    </a:p>
                  </a:txBody>
                  <a:tcPr/>
                </a:tc>
                <a:tc>
                  <a:txBody>
                    <a:bodyPr/>
                    <a:lstStyle/>
                    <a:p>
                      <a:r>
                        <a:rPr lang="en-GB" sz="1800" dirty="0">
                          <a:latin typeface="Arial" panose="020B0604020202020204" pitchFamily="34" charset="0"/>
                          <a:cs typeface="Arial" panose="020B0604020202020204" pitchFamily="34" charset="0"/>
                        </a:rPr>
                        <a:t>Session planner (downloads)</a:t>
                      </a:r>
                    </a:p>
                  </a:txBody>
                  <a:tcPr/>
                </a:tc>
                <a:extLst>
                  <a:ext uri="{0D108BD9-81ED-4DB2-BD59-A6C34878D82A}">
                    <a16:rowId xmlns:a16="http://schemas.microsoft.com/office/drawing/2014/main" val="3701794867"/>
                  </a:ext>
                </a:extLst>
              </a:tr>
            </a:tbl>
          </a:graphicData>
        </a:graphic>
      </p:graphicFrame>
    </p:spTree>
    <p:extLst>
      <p:ext uri="{BB962C8B-B14F-4D97-AF65-F5344CB8AC3E}">
        <p14:creationId xmlns:p14="http://schemas.microsoft.com/office/powerpoint/2010/main" val="4122218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8D2DB-B9FF-AF66-5E28-08221BC81492}"/>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7CA3ACA1-DCB3-A2DD-9C00-11E66DAF8DD1}"/>
              </a:ext>
            </a:extLst>
          </p:cNvPr>
          <p:cNvSpPr txBox="1">
            <a:spLocks noChangeArrowheads="1"/>
          </p:cNvSpPr>
          <p:nvPr/>
        </p:nvSpPr>
        <p:spPr bwMode="auto">
          <a:xfrm>
            <a:off x="298476" y="474336"/>
            <a:ext cx="11169624"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As a young leader, you need to…</a:t>
            </a:r>
          </a:p>
          <a:p>
            <a:pPr algn="l" eaLnBrk="1" hangingPunct="1"/>
            <a:endParaRPr lang="en-GB" sz="4800" b="1" dirty="0">
              <a:solidFill>
                <a:srgbClr val="FF5C39"/>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C02380A4-83F7-EACF-F69A-464FF1B7736A}"/>
              </a:ext>
            </a:extLst>
          </p:cNvPr>
          <p:cNvPicPr>
            <a:picLocks noChangeAspect="1"/>
          </p:cNvPicPr>
          <p:nvPr/>
        </p:nvPicPr>
        <p:blipFill>
          <a:blip r:embed="rId4"/>
          <a:stretch>
            <a:fillRect/>
          </a:stretch>
        </p:blipFill>
        <p:spPr>
          <a:xfrm>
            <a:off x="2410273" y="1455643"/>
            <a:ext cx="7371453" cy="4421050"/>
          </a:xfrm>
          <a:prstGeom prst="rect">
            <a:avLst/>
          </a:prstGeom>
        </p:spPr>
      </p:pic>
    </p:spTree>
    <p:extLst>
      <p:ext uri="{BB962C8B-B14F-4D97-AF65-F5344CB8AC3E}">
        <p14:creationId xmlns:p14="http://schemas.microsoft.com/office/powerpoint/2010/main" val="125323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B3912-EF13-7C54-806C-7056531D0BFB}"/>
            </a:ext>
          </a:extLst>
        </p:cNvPr>
        <p:cNvGrpSpPr/>
        <p:nvPr/>
      </p:nvGrpSpPr>
      <p:grpSpPr>
        <a:xfrm>
          <a:off x="0" y="0"/>
          <a:ext cx="0" cy="0"/>
          <a:chOff x="0" y="0"/>
          <a:chExt cx="0" cy="0"/>
        </a:xfrm>
      </p:grpSpPr>
      <p:pic>
        <p:nvPicPr>
          <p:cNvPr id="38" name="Picture 3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FB44F658-D030-A451-DDB5-43B68F881840}"/>
              </a:ext>
            </a:extLst>
          </p:cNvPr>
          <p:cNvSpPr txBox="1">
            <a:spLocks noChangeArrowheads="1"/>
          </p:cNvSpPr>
          <p:nvPr/>
        </p:nvSpPr>
        <p:spPr bwMode="auto">
          <a:xfrm>
            <a:off x="284912" y="228359"/>
            <a:ext cx="1162217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When you plan, you will need to find out and decide…</a:t>
            </a:r>
          </a:p>
        </p:txBody>
      </p:sp>
      <p:pic>
        <p:nvPicPr>
          <p:cNvPr id="4" name="Picture 3">
            <a:extLst>
              <a:ext uri="{FF2B5EF4-FFF2-40B4-BE49-F238E27FC236}">
                <a16:creationId xmlns:a16="http://schemas.microsoft.com/office/drawing/2014/main" id="{7E891B96-35F1-7D94-65EF-8E1D938B92AC}"/>
              </a:ext>
            </a:extLst>
          </p:cNvPr>
          <p:cNvPicPr>
            <a:picLocks noChangeAspect="1"/>
          </p:cNvPicPr>
          <p:nvPr/>
        </p:nvPicPr>
        <p:blipFill>
          <a:blip r:embed="rId4"/>
          <a:stretch>
            <a:fillRect/>
          </a:stretch>
        </p:blipFill>
        <p:spPr>
          <a:xfrm>
            <a:off x="1150434" y="1798019"/>
            <a:ext cx="9891132" cy="3955455"/>
          </a:xfrm>
          <a:prstGeom prst="rect">
            <a:avLst/>
          </a:prstGeom>
        </p:spPr>
      </p:pic>
    </p:spTree>
    <p:extLst>
      <p:ext uri="{BB962C8B-B14F-4D97-AF65-F5344CB8AC3E}">
        <p14:creationId xmlns:p14="http://schemas.microsoft.com/office/powerpoint/2010/main" val="999015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2CB30-3FD5-56C8-ED85-2906B4083AE1}"/>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D94C6F7E-E469-3490-B67E-7796726DD47E}"/>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dirty="0">
              <a:solidFill>
                <a:schemeClr val="bg1"/>
              </a:solidFill>
              <a:latin typeface="+mj-lt"/>
              <a:ea typeface="+mj-ea"/>
              <a:cs typeface="+mj-cs"/>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Who will take part?</a:t>
            </a:r>
          </a:p>
        </p:txBody>
      </p:sp>
    </p:spTree>
    <p:extLst>
      <p:ext uri="{BB962C8B-B14F-4D97-AF65-F5344CB8AC3E}">
        <p14:creationId xmlns:p14="http://schemas.microsoft.com/office/powerpoint/2010/main" val="365000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6A6F-4F10-1E90-AEDF-5EE5E31A73D4}"/>
            </a:ext>
          </a:extLst>
        </p:cNvPr>
        <p:cNvGrpSpPr/>
        <p:nvPr/>
      </p:nvGrpSpPr>
      <p:grpSpPr>
        <a:xfrm>
          <a:off x="0" y="0"/>
          <a:ext cx="0" cy="0"/>
          <a:chOff x="0" y="0"/>
          <a:chExt cx="0" cy="0"/>
        </a:xfrm>
      </p:grpSpPr>
      <p:pic>
        <p:nvPicPr>
          <p:cNvPr id="19" name="Picture 18"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5E3D00DB-7D95-4319-6B48-4500990715CB}"/>
              </a:ext>
            </a:extLst>
          </p:cNvPr>
          <p:cNvSpPr txBox="1">
            <a:spLocks noChangeArrowheads="1"/>
          </p:cNvSpPr>
          <p:nvPr/>
        </p:nvSpPr>
        <p:spPr bwMode="auto">
          <a:xfrm>
            <a:off x="320779" y="353710"/>
            <a:ext cx="1121220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Which children will you run activities for?</a:t>
            </a:r>
          </a:p>
        </p:txBody>
      </p:sp>
      <p:pic>
        <p:nvPicPr>
          <p:cNvPr id="3" name="Picture 2">
            <a:extLst>
              <a:ext uri="{FF2B5EF4-FFF2-40B4-BE49-F238E27FC236}">
                <a16:creationId xmlns:a16="http://schemas.microsoft.com/office/drawing/2014/main" id="{C4C76552-B18A-A503-E847-CF731A4D5B27}"/>
              </a:ext>
            </a:extLst>
          </p:cNvPr>
          <p:cNvPicPr>
            <a:picLocks noChangeAspect="1"/>
          </p:cNvPicPr>
          <p:nvPr/>
        </p:nvPicPr>
        <p:blipFill>
          <a:blip r:embed="rId4"/>
          <a:stretch>
            <a:fillRect/>
          </a:stretch>
        </p:blipFill>
        <p:spPr>
          <a:xfrm>
            <a:off x="754358" y="1773044"/>
            <a:ext cx="10683284" cy="4450452"/>
          </a:xfrm>
          <a:prstGeom prst="rect">
            <a:avLst/>
          </a:prstGeom>
        </p:spPr>
      </p:pic>
    </p:spTree>
    <p:extLst>
      <p:ext uri="{BB962C8B-B14F-4D97-AF65-F5344CB8AC3E}">
        <p14:creationId xmlns:p14="http://schemas.microsoft.com/office/powerpoint/2010/main" val="2448047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0598A-DD30-557A-0EE8-C59E712C9FD6}"/>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7999"/>
          </a:xfrm>
          <a:prstGeom prst="rect">
            <a:avLst/>
          </a:prstGeom>
        </p:spPr>
      </p:pic>
      <p:sp>
        <p:nvSpPr>
          <p:cNvPr id="6" name="TextBox 1">
            <a:extLst>
              <a:ext uri="{FF2B5EF4-FFF2-40B4-BE49-F238E27FC236}">
                <a16:creationId xmlns:a16="http://schemas.microsoft.com/office/drawing/2014/main" id="{42EEF217-81BF-5EB1-8A4E-03C3E54BD18C}"/>
              </a:ext>
            </a:extLst>
          </p:cNvPr>
          <p:cNvSpPr txBox="1">
            <a:spLocks noChangeArrowheads="1"/>
          </p:cNvSpPr>
          <p:nvPr/>
        </p:nvSpPr>
        <p:spPr bwMode="auto">
          <a:xfrm>
            <a:off x="257850" y="-1016862"/>
            <a:ext cx="54000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200" b="1" dirty="0">
                <a:solidFill>
                  <a:srgbClr val="1E22AA"/>
                </a:solidFill>
                <a:latin typeface="Arial" panose="020B0604020202020204" pitchFamily="34" charset="0"/>
                <a:cs typeface="Arial" panose="020B0604020202020204" pitchFamily="34" charset="0"/>
              </a:rPr>
              <a:t>Did you think about…?</a:t>
            </a:r>
          </a:p>
        </p:txBody>
      </p:sp>
      <p:pic>
        <p:nvPicPr>
          <p:cNvPr id="11" name="Picture 10">
            <a:extLst>
              <a:ext uri="{FF2B5EF4-FFF2-40B4-BE49-F238E27FC236}">
                <a16:creationId xmlns:a16="http://schemas.microsoft.com/office/drawing/2014/main" id="{B5A83FE7-3337-B8D0-AEB5-838AE86127B1}"/>
              </a:ext>
            </a:extLst>
          </p:cNvPr>
          <p:cNvPicPr>
            <a:picLocks noChangeAspect="1"/>
          </p:cNvPicPr>
          <p:nvPr/>
        </p:nvPicPr>
        <p:blipFill>
          <a:blip r:embed="rId4"/>
          <a:stretch>
            <a:fillRect/>
          </a:stretch>
        </p:blipFill>
        <p:spPr>
          <a:xfrm>
            <a:off x="215708" y="926891"/>
            <a:ext cx="11760583" cy="5226926"/>
          </a:xfrm>
          <a:prstGeom prst="rect">
            <a:avLst/>
          </a:prstGeom>
        </p:spPr>
      </p:pic>
      <p:sp>
        <p:nvSpPr>
          <p:cNvPr id="14" name="TextBox 1">
            <a:extLst>
              <a:ext uri="{FF2B5EF4-FFF2-40B4-BE49-F238E27FC236}">
                <a16:creationId xmlns:a16="http://schemas.microsoft.com/office/drawing/2014/main" id="{CD81803F-2EA4-16B4-9929-F7F622D94215}"/>
              </a:ext>
            </a:extLst>
          </p:cNvPr>
          <p:cNvSpPr txBox="1">
            <a:spLocks noChangeArrowheads="1"/>
          </p:cNvSpPr>
          <p:nvPr/>
        </p:nvSpPr>
        <p:spPr bwMode="auto">
          <a:xfrm>
            <a:off x="257850" y="295349"/>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Did you think about?</a:t>
            </a:r>
          </a:p>
        </p:txBody>
      </p:sp>
    </p:spTree>
    <p:extLst>
      <p:ext uri="{BB962C8B-B14F-4D97-AF65-F5344CB8AC3E}">
        <p14:creationId xmlns:p14="http://schemas.microsoft.com/office/powerpoint/2010/main" val="3788665359"/>
      </p:ext>
    </p:extLst>
  </p:cSld>
  <p:clrMapOvr>
    <a:masterClrMapping/>
  </p:clrMapOvr>
</p:sld>
</file>

<file path=ppt/theme/theme1.xml><?xml version="1.0" encoding="utf-8"?>
<a:theme xmlns:a="http://schemas.openxmlformats.org/drawingml/2006/main" name="Office Theme">
  <a:themeElements>
    <a:clrScheme name="YST 1">
      <a:dk1>
        <a:srgbClr val="0B25A9"/>
      </a:dk1>
      <a:lt1>
        <a:srgbClr val="FFFFFF"/>
      </a:lt1>
      <a:dk2>
        <a:srgbClr val="000000"/>
      </a:dk2>
      <a:lt2>
        <a:srgbClr val="FEFFFF"/>
      </a:lt2>
      <a:accent1>
        <a:srgbClr val="0A25A8"/>
      </a:accent1>
      <a:accent2>
        <a:srgbClr val="FE5B35"/>
      </a:accent2>
      <a:accent3>
        <a:srgbClr val="14C8D3"/>
      </a:accent3>
      <a:accent4>
        <a:srgbClr val="E62276"/>
      </a:accent4>
      <a:accent5>
        <a:srgbClr val="00B868"/>
      </a:accent5>
      <a:accent6>
        <a:srgbClr val="FCD90A"/>
      </a:accent6>
      <a:hlink>
        <a:srgbClr val="871D65"/>
      </a:hlink>
      <a:folHlink>
        <a:srgbClr val="00475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BE37EC86231348A751EEAD079AA5D8" ma:contentTypeVersion="3" ma:contentTypeDescription="Create a new document." ma:contentTypeScope="" ma:versionID="8fab08d3e1f7fd17d096e9e4cfe81417">
  <xsd:schema xmlns:xsd="http://www.w3.org/2001/XMLSchema" xmlns:xs="http://www.w3.org/2001/XMLSchema" xmlns:p="http://schemas.microsoft.com/office/2006/metadata/properties" xmlns:ns2="df0ceba7-64a0-4ce1-9f08-0fbfd2915a19" targetNamespace="http://schemas.microsoft.com/office/2006/metadata/properties" ma:root="true" ma:fieldsID="251c92e5780744b4f55e5b2041e1988d" ns2:_="">
    <xsd:import namespace="df0ceba7-64a0-4ce1-9f08-0fbfd2915a1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ceba7-64a0-4ce1-9f08-0fbfd2915a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0C1477-190A-469A-930A-1047A59C346B}"/>
</file>

<file path=customXml/itemProps2.xml><?xml version="1.0" encoding="utf-8"?>
<ds:datastoreItem xmlns:ds="http://schemas.openxmlformats.org/officeDocument/2006/customXml" ds:itemID="{33259D06-1920-4AEF-A3E5-27B52769F5C3}">
  <ds:schemaRefs>
    <ds:schemaRef ds:uri="http://schemas.microsoft.com/office/2006/metadata/properties"/>
    <ds:schemaRef ds:uri="http://schemas.openxmlformats.org/package/2006/metadata/core-properties"/>
    <ds:schemaRef ds:uri="da9183be-f51d-464d-b7c3-94e26aab00b8"/>
    <ds:schemaRef ds:uri="http://www.w3.org/XML/1998/namespace"/>
    <ds:schemaRef ds:uri="f177da4e-31c6-4ed7-84fc-6eb4e42ca75b"/>
    <ds:schemaRef ds:uri="http://schemas.microsoft.com/office/2006/documentManagement/types"/>
    <ds:schemaRef ds:uri="http://schemas.microsoft.com/office/infopath/2007/PartnerControls"/>
    <ds:schemaRef ds:uri="http://purl.org/dc/terms/"/>
    <ds:schemaRef ds:uri="http://purl.org/dc/dcmitype/"/>
    <ds:schemaRef ds:uri="http://purl.org/dc/elements/1.1/"/>
  </ds:schemaRefs>
</ds:datastoreItem>
</file>

<file path=customXml/itemProps3.xml><?xml version="1.0" encoding="utf-8"?>
<ds:datastoreItem xmlns:ds="http://schemas.openxmlformats.org/officeDocument/2006/customXml" ds:itemID="{FFFA4A7F-B6D6-4272-9451-86BC2C6A3C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1385</TotalTime>
  <Words>3289</Words>
  <Application>Microsoft Office PowerPoint</Application>
  <PresentationFormat>Widescreen</PresentationFormat>
  <Paragraphs>375</Paragraphs>
  <Slides>25</Slides>
  <Notes>24</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Pickering</dc:creator>
  <cp:lastModifiedBy>Steph Matthews</cp:lastModifiedBy>
  <cp:revision>3</cp:revision>
  <dcterms:created xsi:type="dcterms:W3CDTF">2018-04-12T10:22:44Z</dcterms:created>
  <dcterms:modified xsi:type="dcterms:W3CDTF">2026-08-26T18:13:10Z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0x01010000BE37EC86231348A751EEAD079AA5D8</vt:lpwstr>
  </property>
  <property fmtid="{D5CDD505-2E9C-101B-9397-08002B2CF9AE}" pid="3" name="MediaServiceImageTags">
    <vt:lpwstr/>
  </property>
</Properties>
</file>