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70" r:id="rId4"/>
    <p:sldId id="269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HALLEY" initials="AW" lastIdx="9" clrIdx="0">
    <p:extLst>
      <p:ext uri="{19B8F6BF-5375-455C-9EA6-DF929625EA0E}">
        <p15:presenceInfo xmlns:p15="http://schemas.microsoft.com/office/powerpoint/2012/main" userId="S-1-5-21-2554127390-2720852439-1129525235-1785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/>
    <p:restoredTop sz="81407" autoAdjust="0"/>
  </p:normalViewPr>
  <p:slideViewPr>
    <p:cSldViewPr snapToGrid="0" snapToObjects="1">
      <p:cViewPr varScale="1">
        <p:scale>
          <a:sx n="70" d="100"/>
          <a:sy n="70" d="100"/>
        </p:scale>
        <p:origin x="14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vimeo.com%2F539558429%2Fce46caec40&amp;data=04%7C01%7Cemma.mackenzie-hogg%40youthsporttrust.org%7Ce47ff290172548d85fa408d90bb8eb90%7C1edf6d8569a74432ab4c4f127bbfeedd%7C0%7C0%7C637553711139971233%7CUnknown%7CTWFpbGZsb3d8eyJWIjoiMC4wLjAwMDAiLCJQIjoiV2luMzIiLCJBTiI6Ik1haWwiLCJXVCI6Mn0%3D%7C1000&amp;sdata=0d3KOVaq1590uoBHW6qG4vS7vKqdrBVOk2MrqeOrV24%3D&amp;reserved=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the title to play video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https://vimeo.com/539558429/ce46caec40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9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vimeo.com/539558429/ce46caec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5C316E-BBB4-4249-AFDE-3D84BA801757}"/>
              </a:ext>
            </a:extLst>
          </p:cNvPr>
          <p:cNvSpPr txBox="1">
            <a:spLocks/>
          </p:cNvSpPr>
          <p:nvPr/>
        </p:nvSpPr>
        <p:spPr>
          <a:xfrm>
            <a:off x="743932" y="1565081"/>
            <a:ext cx="69724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rgbClr val="E30713"/>
                </a:solidFill>
                <a:latin typeface="Univers Next for HSBC Light" panose="020B0403030202020203" pitchFamily="34" charset="0"/>
              </a:rPr>
              <a:t>Week 1: </a:t>
            </a:r>
            <a:r>
              <a:rPr lang="en-GB" b="1" dirty="0">
                <a:latin typeface="Univers Next for HSBC Light" panose="020B0403030202020203" pitchFamily="34" charset="0"/>
              </a:rPr>
              <a:t>Understanding the value of money and setting effective savings goals</a:t>
            </a:r>
          </a:p>
          <a:p>
            <a:pPr algn="l"/>
            <a:endParaRPr lang="en-GB" sz="900" b="1" dirty="0">
              <a:latin typeface="Univers Next for HSBC Light" panose="020B0403030202020203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Recognising the value of notes and coins; and recording monetary values accurately</a:t>
            </a:r>
          </a:p>
          <a:p>
            <a:pPr marL="342900" indent="-342900" algn="l">
              <a:spcAft>
                <a:spcPts val="600"/>
              </a:spcAft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Understanding what goal setting is and be able to set personal and team goals</a:t>
            </a:r>
          </a:p>
          <a:p>
            <a:pPr marL="342900" indent="-342900" algn="l">
              <a:spcAft>
                <a:spcPts val="600"/>
              </a:spcAft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Explaining why we save and how to set a savings goal</a:t>
            </a:r>
          </a:p>
          <a:p>
            <a:pPr marL="342900" indent="-342900" algn="l">
              <a:spcAft>
                <a:spcPts val="600"/>
              </a:spcAft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Explaining where, how and why to keep money safe</a:t>
            </a:r>
          </a:p>
        </p:txBody>
      </p:sp>
    </p:spTree>
    <p:extLst>
      <p:ext uri="{BB962C8B-B14F-4D97-AF65-F5344CB8AC3E}">
        <p14:creationId xmlns:p14="http://schemas.microsoft.com/office/powerpoint/2010/main" val="26920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7ADF3-CE6A-4F99-AFDE-86AF574842A0}"/>
              </a:ext>
            </a:extLst>
          </p:cNvPr>
          <p:cNvSpPr txBox="1"/>
          <p:nvPr/>
        </p:nvSpPr>
        <p:spPr>
          <a:xfrm>
            <a:off x="810705" y="1461155"/>
            <a:ext cx="371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Activity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B4D3B-123C-4531-8944-F230E284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0" y="3783880"/>
            <a:ext cx="2638425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59893-51CD-46A5-8AFA-FEA1F1FA3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865" y="3604523"/>
            <a:ext cx="2581275" cy="247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D1542E-8739-4490-86D2-EC574523FD37}"/>
              </a:ext>
            </a:extLst>
          </p:cNvPr>
          <p:cNvSpPr/>
          <p:nvPr/>
        </p:nvSpPr>
        <p:spPr>
          <a:xfrm>
            <a:off x="691299" y="1906647"/>
            <a:ext cx="8226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E1D25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242021"/>
                </a:solidFill>
                <a:latin typeface="Univers" panose="020B0503020202020204" pitchFamily="34" charset="0"/>
              </a:rPr>
              <a:t>Discuss what the items are</a:t>
            </a:r>
            <a:br>
              <a:rPr lang="en-GB" dirty="0">
                <a:solidFill>
                  <a:srgbClr val="242021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E1D25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242021"/>
                </a:solidFill>
                <a:latin typeface="Univers" panose="020B0503020202020204" pitchFamily="34" charset="0"/>
              </a:rPr>
              <a:t>Discuss what value you think they are (cheap/expensive).</a:t>
            </a:r>
            <a:br>
              <a:rPr lang="en-GB" dirty="0">
                <a:solidFill>
                  <a:srgbClr val="242021"/>
                </a:solidFill>
                <a:latin typeface="Univers" panose="020B0503020202020204" pitchFamily="34" charset="0"/>
              </a:rPr>
            </a:br>
            <a:r>
              <a:rPr lang="en-GB" dirty="0">
                <a:solidFill>
                  <a:srgbClr val="EE1D25"/>
                </a:solidFill>
                <a:latin typeface="Univers" panose="020B0503020202020204" pitchFamily="34" charset="0"/>
              </a:rPr>
              <a:t>- </a:t>
            </a:r>
            <a:r>
              <a:rPr lang="en-GB" dirty="0">
                <a:solidFill>
                  <a:srgbClr val="242021"/>
                </a:solidFill>
                <a:latin typeface="Univers" panose="020B0503020202020204" pitchFamily="34" charset="0"/>
              </a:rPr>
              <a:t>Match the price tags to the item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8F6D05-88B7-4255-8EED-5A6490A67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715" y="3564805"/>
            <a:ext cx="2638425" cy="2695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FAE2A-D264-49F7-8B6B-5AD86844B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900" y="128285"/>
            <a:ext cx="2185995" cy="13885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8B69EA-85BC-4C52-A68F-E4E072C9C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8899" y="1554085"/>
            <a:ext cx="2218051" cy="1253055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5722A1-37BB-43BF-9DCC-4ECCD3C7D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5332" y="2981718"/>
            <a:ext cx="2194004" cy="13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7ADF3-CE6A-4F99-AFDE-86AF574842A0}"/>
              </a:ext>
            </a:extLst>
          </p:cNvPr>
          <p:cNvSpPr txBox="1"/>
          <p:nvPr/>
        </p:nvSpPr>
        <p:spPr>
          <a:xfrm>
            <a:off x="810705" y="1461155"/>
            <a:ext cx="371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Activity 1- Answers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1542E-8739-4490-86D2-EC574523FD37}"/>
              </a:ext>
            </a:extLst>
          </p:cNvPr>
          <p:cNvSpPr/>
          <p:nvPr/>
        </p:nvSpPr>
        <p:spPr>
          <a:xfrm>
            <a:off x="691299" y="1906647"/>
            <a:ext cx="822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77B0F4-8102-4E08-89E8-32B3F4DC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1" y="1990397"/>
            <a:ext cx="4120914" cy="4629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7F28C4-8CBF-4162-AFEF-C94656A2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627" y="1978993"/>
            <a:ext cx="4069968" cy="46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952B43B7-3761-4DB0-A639-5A469C4BF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750" y="1495848"/>
            <a:ext cx="5693710" cy="5107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E45A0F-2634-42D6-B947-CC3758A0A93C}"/>
              </a:ext>
            </a:extLst>
          </p:cNvPr>
          <p:cNvSpPr txBox="1"/>
          <p:nvPr/>
        </p:nvSpPr>
        <p:spPr>
          <a:xfrm>
            <a:off x="603347" y="1410511"/>
            <a:ext cx="420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" panose="020B0503020202020204" pitchFamily="34" charset="0"/>
              </a:rPr>
              <a:t>Why do we need to save?</a:t>
            </a:r>
          </a:p>
        </p:txBody>
      </p:sp>
    </p:spTree>
    <p:extLst>
      <p:ext uri="{BB962C8B-B14F-4D97-AF65-F5344CB8AC3E}">
        <p14:creationId xmlns:p14="http://schemas.microsoft.com/office/powerpoint/2010/main" val="20734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F2C1F-4EC8-4B6D-8E3B-33D013105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23" y="2171024"/>
            <a:ext cx="8109530" cy="279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F8797-5B79-4203-AB02-F8EB4E944894}"/>
              </a:ext>
            </a:extLst>
          </p:cNvPr>
          <p:cNvSpPr txBox="1"/>
          <p:nvPr/>
        </p:nvSpPr>
        <p:spPr>
          <a:xfrm>
            <a:off x="653127" y="1521586"/>
            <a:ext cx="583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Where might we keep our savings?</a:t>
            </a:r>
          </a:p>
        </p:txBody>
      </p:sp>
    </p:spTree>
    <p:extLst>
      <p:ext uri="{BB962C8B-B14F-4D97-AF65-F5344CB8AC3E}">
        <p14:creationId xmlns:p14="http://schemas.microsoft.com/office/powerpoint/2010/main" val="425913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25790-B667-411D-806D-55D653FC184F}"/>
              </a:ext>
            </a:extLst>
          </p:cNvPr>
          <p:cNvSpPr/>
          <p:nvPr/>
        </p:nvSpPr>
        <p:spPr>
          <a:xfrm>
            <a:off x="1272620" y="1415559"/>
            <a:ext cx="77488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30713"/>
              </a:buClr>
            </a:pPr>
            <a:br>
              <a:rPr lang="en-GB" sz="2000" b="1" dirty="0">
                <a:solidFill>
                  <a:srgbClr val="242021"/>
                </a:solidFill>
                <a:latin typeface="Univers Next for HSBC Light" panose="020B0403030202020203" pitchFamily="34" charset="0"/>
              </a:rPr>
            </a:br>
            <a:r>
              <a:rPr lang="en-GB" sz="2400" b="1" dirty="0">
                <a:solidFill>
                  <a:srgbClr val="FF0000"/>
                </a:solidFill>
                <a:latin typeface="Univers Next for HSBC Light" panose="020B0403030202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video - Goal-setting for physical and financial fitness</a:t>
            </a:r>
            <a:br>
              <a:rPr lang="en-GB" sz="2000" b="1" dirty="0">
                <a:solidFill>
                  <a:srgbClr val="EE1D25"/>
                </a:solidFill>
                <a:latin typeface="Univers Next for HSBC Light" panose="020B0403030202020203" pitchFamily="34" charset="0"/>
              </a:rPr>
            </a:br>
            <a:endParaRPr lang="en-GB" sz="2000" dirty="0">
              <a:solidFill>
                <a:srgbClr val="242021"/>
              </a:solidFill>
              <a:latin typeface="Univers Next for HSBC Light" panose="020B040303020202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is physical fitness?</a:t>
            </a:r>
          </a:p>
          <a:p>
            <a:pPr marL="285750" indent="-28575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is financial fitness?</a:t>
            </a:r>
          </a:p>
          <a:p>
            <a:pPr marL="285750" indent="-28575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were </a:t>
            </a:r>
            <a:r>
              <a:rPr lang="en-GB" dirty="0" err="1">
                <a:solidFill>
                  <a:srgbClr val="242021"/>
                </a:solidFill>
                <a:latin typeface="Univers Next for HSBC Light" panose="020B0403030202020203" pitchFamily="34" charset="0"/>
              </a:rPr>
              <a:t>Nolli’s</a:t>
            </a:r>
            <a:r>
              <a:rPr lang="en-GB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 goals when she was younger?</a:t>
            </a:r>
          </a:p>
          <a:p>
            <a:pPr marL="285750" indent="-28575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does Ben save for?</a:t>
            </a:r>
          </a:p>
          <a:p>
            <a:pPr marL="285750" indent="-28575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skills do you need when working towards a goal?</a:t>
            </a:r>
            <a:r>
              <a:rPr lang="en-GB" dirty="0">
                <a:latin typeface="Univers Next for HSBC Light" panose="020B0403030202020203" pitchFamily="34" charset="0"/>
              </a:rPr>
              <a:t>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endParaRPr lang="en-GB" sz="1600" dirty="0">
              <a:latin typeface="Univers Next for HSBC Light" panose="020B0403030202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6A2F35-4970-4939-82CA-30B285ED7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07" y="1595234"/>
            <a:ext cx="735135" cy="7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1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A4F2DF-F240-174C-BF36-5763704A0835}"/>
              </a:ext>
            </a:extLst>
          </p:cNvPr>
          <p:cNvSpPr/>
          <p:nvPr/>
        </p:nvSpPr>
        <p:spPr>
          <a:xfrm>
            <a:off x="947057" y="2736668"/>
            <a:ext cx="7066158" cy="2638049"/>
          </a:xfrm>
          <a:prstGeom prst="rect">
            <a:avLst/>
          </a:prstGeom>
          <a:solidFill>
            <a:schemeClr val="bg1"/>
          </a:solidFill>
          <a:ln w="44450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E30713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E6366-C782-954C-AF39-DA32DA8F2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67" y="1700771"/>
            <a:ext cx="3279203" cy="3950536"/>
          </a:xfrm>
          <a:prstGeom prst="rect">
            <a:avLst/>
          </a:prstGeom>
        </p:spPr>
      </p:pic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1EF8E018-2876-4F58-A8CA-8618CA0D9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09" y="1696146"/>
            <a:ext cx="4962525" cy="971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88B71-D0CF-4EA3-B4A7-CF7C1A430C36}"/>
              </a:ext>
            </a:extLst>
          </p:cNvPr>
          <p:cNvSpPr txBox="1"/>
          <p:nvPr/>
        </p:nvSpPr>
        <p:spPr>
          <a:xfrm>
            <a:off x="1280120" y="3014502"/>
            <a:ext cx="53878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Univers Next for HSBC Light" panose="020B0403030202020203" pitchFamily="34" charset="0"/>
              </a:rPr>
              <a:t>Personal Goals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b="1" dirty="0">
                <a:solidFill>
                  <a:srgbClr val="FF0000"/>
                </a:solidFill>
                <a:latin typeface="Univers Next for HSBC Light" panose="020B0403030202020203" pitchFamily="34" charset="0"/>
              </a:rPr>
              <a:t>50 points- </a:t>
            </a:r>
            <a:r>
              <a:rPr lang="en-GB" sz="1600" dirty="0">
                <a:latin typeface="Univers Next for HSBC Light" panose="020B0403030202020203" pitchFamily="34" charset="0"/>
              </a:rPr>
              <a:t>You and a friend can go to playtime early 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b="1" dirty="0">
                <a:solidFill>
                  <a:srgbClr val="FF0000"/>
                </a:solidFill>
                <a:latin typeface="Univers Next for HSBC Light" panose="020B0403030202020203" pitchFamily="34" charset="0"/>
              </a:rPr>
              <a:t>100 points- </a:t>
            </a:r>
            <a:r>
              <a:rPr lang="en-GB" sz="1600" dirty="0">
                <a:latin typeface="Univers Next for HSBC Light" panose="020B0403030202020203" pitchFamily="34" charset="0"/>
              </a:rPr>
              <a:t>First in the dinner queue </a:t>
            </a:r>
          </a:p>
          <a:p>
            <a:endParaRPr lang="en-GB" sz="1600" dirty="0">
              <a:latin typeface="Univers Next for HSBC Light" panose="020B0403030202020203" pitchFamily="34" charset="0"/>
            </a:endParaRPr>
          </a:p>
          <a:p>
            <a:r>
              <a:rPr lang="en-GB" sz="1600" b="1" dirty="0">
                <a:solidFill>
                  <a:srgbClr val="FF0000"/>
                </a:solidFill>
                <a:latin typeface="Univers Next for HSBC Light" panose="020B0403030202020203" pitchFamily="34" charset="0"/>
              </a:rPr>
              <a:t>150 points- </a:t>
            </a:r>
            <a:r>
              <a:rPr lang="en-GB" sz="1600" dirty="0">
                <a:latin typeface="Univers Next for HSBC Light" panose="020B0403030202020203" pitchFamily="34" charset="0"/>
              </a:rPr>
              <a:t>HSBC money box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6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7447CD-38FE-C84E-B521-E39D935A52E0}"/>
              </a:ext>
            </a:extLst>
          </p:cNvPr>
          <p:cNvSpPr/>
          <p:nvPr/>
        </p:nvSpPr>
        <p:spPr>
          <a:xfrm>
            <a:off x="947057" y="2736668"/>
            <a:ext cx="7066158" cy="2638049"/>
          </a:xfrm>
          <a:prstGeom prst="rect">
            <a:avLst/>
          </a:prstGeom>
          <a:solidFill>
            <a:schemeClr val="bg1"/>
          </a:solidFill>
          <a:ln w="44450">
            <a:solidFill>
              <a:srgbClr val="E30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E30713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C70E9-BE17-9645-8DB3-FB8AB4A0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67" y="1700771"/>
            <a:ext cx="3279203" cy="3950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D31A5-5661-364C-8C89-F9C1BCB301B1}"/>
              </a:ext>
            </a:extLst>
          </p:cNvPr>
          <p:cNvSpPr txBox="1"/>
          <p:nvPr/>
        </p:nvSpPr>
        <p:spPr>
          <a:xfrm>
            <a:off x="1280120" y="3014502"/>
            <a:ext cx="5387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Univers Next for HSBC Light" panose="020B0403030202020203" pitchFamily="34" charset="0"/>
              </a:rPr>
              <a:t>Class Goals</a:t>
            </a:r>
          </a:p>
          <a:p>
            <a:endParaRPr lang="en-GB" dirty="0">
              <a:latin typeface="Univers Next for HSBC Light" panose="020B0403030202020203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Univers Next for HSBC Light" panose="020B0403030202020203" pitchFamily="34" charset="0"/>
              </a:rPr>
              <a:t>1500 points-  </a:t>
            </a:r>
            <a:r>
              <a:rPr lang="en-GB" dirty="0">
                <a:latin typeface="Univers Next for HSBC Light" panose="020B0403030202020203" pitchFamily="34" charset="0"/>
              </a:rPr>
              <a:t>First class in for dinner</a:t>
            </a:r>
          </a:p>
          <a:p>
            <a:endParaRPr lang="en-GB" dirty="0">
              <a:latin typeface="Univers Next for HSBC Light" panose="020B0403030202020203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Univers Next for HSBC Light" panose="020B0403030202020203" pitchFamily="34" charset="0"/>
              </a:rPr>
              <a:t>3000 points-  </a:t>
            </a:r>
            <a:r>
              <a:rPr lang="en-GB" dirty="0">
                <a:latin typeface="Univers Next for HSBC Light" panose="020B0403030202020203" pitchFamily="34" charset="0"/>
              </a:rPr>
              <a:t>Extra PE lesson</a:t>
            </a:r>
          </a:p>
          <a:p>
            <a:endParaRPr lang="en-GB" dirty="0">
              <a:latin typeface="Univers Next for HSBC Light" panose="020B0403030202020203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Univers Next for HSBC Light" panose="020B0403030202020203" pitchFamily="34" charset="0"/>
              </a:rPr>
              <a:t>7500 Points-  </a:t>
            </a:r>
            <a:r>
              <a:rPr lang="en-GB" dirty="0">
                <a:latin typeface="Univers Next for HSBC Light" panose="020B0403030202020203" pitchFamily="34" charset="0"/>
              </a:rPr>
              <a:t>Golden Time</a:t>
            </a:r>
          </a:p>
        </p:txBody>
      </p:sp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843119B9-8CD1-6B45-9964-B030BACC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09" y="1696146"/>
            <a:ext cx="4962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FD4D7-AE54-4F42-A6BB-D8772508DADB}"/>
              </a:ext>
            </a:extLst>
          </p:cNvPr>
          <p:cNvSpPr/>
          <p:nvPr/>
        </p:nvSpPr>
        <p:spPr>
          <a:xfrm>
            <a:off x="908115" y="177593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242021"/>
                </a:solidFill>
              </a:rPr>
              <a:t>Recap</a:t>
            </a:r>
          </a:p>
          <a:p>
            <a:endParaRPr lang="en-GB" dirty="0">
              <a:solidFill>
                <a:srgbClr val="242021"/>
              </a:solidFill>
              <a:latin typeface="Univers" panose="020B0503020202020204" pitchFamily="34" charset="0"/>
            </a:endParaRPr>
          </a:p>
          <a:p>
            <a:pPr marL="342900" indent="-342900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</a:rPr>
              <a:t>Why do we save?</a:t>
            </a:r>
          </a:p>
          <a:p>
            <a:pPr marL="342900" indent="-342900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</a:rPr>
              <a:t>Where do we save?</a:t>
            </a:r>
          </a:p>
          <a:p>
            <a:pPr marL="342900" indent="-342900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</a:rPr>
              <a:t>How do goals help us?</a:t>
            </a:r>
          </a:p>
          <a:p>
            <a:pPr marL="342900" indent="-342900"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400" dirty="0">
                <a:solidFill>
                  <a:srgbClr val="242021"/>
                </a:solidFill>
              </a:rPr>
              <a:t>How can we track our savings</a:t>
            </a:r>
            <a:r>
              <a:rPr lang="en-GB" dirty="0">
                <a:solidFill>
                  <a:srgbClr val="242021"/>
                </a:solidFill>
                <a:latin typeface="Univers" panose="020B0503020202020204" pitchFamily="34" charset="0"/>
              </a:rPr>
              <a:t>?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4F63E-56FF-4402-8C7F-45193E84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626" y="944165"/>
            <a:ext cx="3959259" cy="5426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02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244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Univers</vt:lpstr>
      <vt:lpstr>Univers Next for HSBC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35</cp:revision>
  <dcterms:created xsi:type="dcterms:W3CDTF">2021-04-16T10:19:33Z</dcterms:created>
  <dcterms:modified xsi:type="dcterms:W3CDTF">2021-05-04T15:38:56Z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2021-04-27T11:29:59Z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be1ff1eb-3640-4887-8fa4-2dc97e4c3729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