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65" r:id="rId3"/>
    <p:sldId id="268" r:id="rId4"/>
    <p:sldId id="269" r:id="rId5"/>
    <p:sldId id="267" r:id="rId6"/>
    <p:sldId id="266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tte WHALLEY" initials="AW" lastIdx="1" clrIdx="0">
    <p:extLst>
      <p:ext uri="{19B8F6BF-5375-455C-9EA6-DF929625EA0E}">
        <p15:presenceInfo xmlns:p15="http://schemas.microsoft.com/office/powerpoint/2012/main" userId="S-1-5-21-2554127390-2720852439-1129525235-1785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6"/>
    <p:restoredTop sz="74310" autoAdjust="0"/>
  </p:normalViewPr>
  <p:slideViewPr>
    <p:cSldViewPr snapToGrid="0" snapToObjects="1">
      <p:cViewPr varScale="1">
        <p:scale>
          <a:sx n="64" d="100"/>
          <a:sy n="64" d="100"/>
        </p:scale>
        <p:origin x="150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CEAC-1B37-4AE6-8315-303A35E7945E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520F-742B-4D95-953C-62A57989C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2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vimeo.com%2F540721328%2F5bf6b2cbd7&amp;data=04%7C01%7Cemma.mackenzie-hogg%40youthsporttrust.org%7Ccf5f06a50346409e291408d90f1c97d1%7C1edf6d8569a74432ab4c4f127bbfeedd%7C0%7C0%7C637557437754164465%7CUnknown%7CTWFpbGZsb3d8eyJWIjoiMC4wLjAwMDAiLCJQIjoiV2luMzIiLCJBTiI6Ik1haWwiLCJXVCI6Mn0%3D%7C1000&amp;sdata=xLdkLnQfBFdC%2FBxrT4fSnHGv%2BHzh2nG5a1Uv9XUs4ag%3D&amp;reserved=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‘Dear customer’ – if</a:t>
            </a:r>
            <a:r>
              <a:rPr lang="en-GB" baseline="0" dirty="0"/>
              <a:t> you are known to the bank then they would always address you by name</a:t>
            </a:r>
            <a:endParaRPr lang="en-GB" dirty="0"/>
          </a:p>
          <a:p>
            <a:r>
              <a:rPr lang="en-GB" dirty="0"/>
              <a:t>‘Slight error’ – it either is or it isn’t,</a:t>
            </a:r>
            <a:r>
              <a:rPr lang="en-GB" baseline="0" dirty="0"/>
              <a:t> no such thing as a ‘slight error’</a:t>
            </a:r>
          </a:p>
          <a:p>
            <a:r>
              <a:rPr lang="en-GB" baseline="0" dirty="0"/>
              <a:t>Grammatical errors throughout, banks have lots of systems in place to avoid these – ‘notice an attempt’ not ‘notice</a:t>
            </a:r>
            <a:r>
              <a:rPr lang="en-GB" b="1" baseline="0" dirty="0"/>
              <a:t>d</a:t>
            </a:r>
            <a:r>
              <a:rPr lang="en-GB" baseline="0" dirty="0"/>
              <a:t>’, no full stop at the end of the first paragraph, ‘placing a </a:t>
            </a:r>
            <a:r>
              <a:rPr lang="en-GB" baseline="0" dirty="0" err="1"/>
              <a:t>hld</a:t>
            </a:r>
            <a:r>
              <a:rPr lang="en-GB" baseline="0" dirty="0"/>
              <a:t>’ not ‘hold’</a:t>
            </a:r>
          </a:p>
          <a:p>
            <a:r>
              <a:rPr lang="en-GB" baseline="0" dirty="0"/>
              <a:t>Link – it is better to log in through your usual methods rather than clicking on links in text messages or emails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19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title to play video</a:t>
            </a: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https://vimeo.com/540721328/5bf6b2cbd7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5D92-9B27-4D44-8470-87E6ECF86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E93EB-6E86-2E4E-8422-4B640E4CE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17719-D551-A741-8E5B-BE88E66A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6FCB4-D4E3-D94C-9BDA-6A564722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F38A-E149-4E47-AF9B-D7514001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9B06-1D5F-E04F-9204-56BFBD8D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2559-F063-4D43-9B87-6DEE001A3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30B9C-0451-F046-A356-3CF13225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F5509-7E1C-3F44-9643-A39A9CB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585FB-857D-9540-BA8D-6ED29D50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3041D-7D8F-6C4C-8198-460FBD668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85F59-8B8F-C84D-A345-0932CA08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98E48-DF8B-144A-B010-67160430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3C1C-F7C2-5A45-8B14-4E4436FE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7B1B-B7DB-BF41-99DC-C151ACD1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9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8D05-8EBF-204A-AB63-5D5F0627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F9F8-4EC5-E343-9F05-9ECBFF99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ACFE7-CBB1-854B-9570-FCF0BB95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ED98-6AA2-A248-89CA-56FC4904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4998B-A3F5-6E4F-912E-3CC8547D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2A7D-E008-554D-BCC9-598052FB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B7377-C8C2-F444-8C81-DB704519E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088F4-3508-1843-B09A-DFC7CE81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53C7-058D-F248-BB4A-5E1EDACD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3D08-1C17-2544-8D66-997C774A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F15F-E48E-B54B-BABF-A3705416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330-3BE2-AF43-A92F-AAD4A69FD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8EB0E-715B-5744-86C6-F5941C329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9ACBB-C181-F74F-B4AA-3E1C8556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B0C0-BF70-9C40-9627-239B40B7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7E81E-8C5D-D54C-93F0-0FECF2A0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1042-D133-BB45-8C59-1798CBEE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775FE-CFB7-1F48-BB4D-8196B4AE2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3C498-DC87-1645-A337-5AAC32B7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A073E-B1F2-6047-8CFC-183F84BC8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FB6A7-4477-CB45-A3FC-F0222A4C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050A0-403F-714F-BB67-5B8E02F4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A4F58-CAE1-4444-BC06-B5A05728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439E4-D71B-0946-AB8E-DC382CA2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9D0F-182E-5343-A7CE-514BED72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322C-E79B-5D42-ADE2-70A235A2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59022-172E-2B40-9321-9E4D038A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FE062-9CAC-3C4A-B53D-6F49FA3B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842EC-1FE7-BD4C-A48E-22979678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E3D8-7629-8F40-B727-B404A26D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F376D-8A90-6D42-9110-821969E8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A6A1-E4D2-544F-9FF5-31DE64BA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81840-FBB3-BB4F-86C0-F3FD6AC3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8809E-3AA4-064C-AE34-5AC607D2E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E343E-2A22-9547-B9C0-FC78D401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44D3A-7BBD-1D44-BA01-4EC5804C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61CC8-C220-F349-AFD1-CB50D7B8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3C4E-1C7D-724E-B72C-A293D79D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C3F47-0965-A24C-80D8-0DB15523A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788A1-AB40-8F42-96CD-EE7E54151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CD9A5-07EB-6947-B328-82E077F6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BEF5E-98F8-2740-A2FA-C47E9386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2299D-1F2E-DE42-A0F3-F03EAE2F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9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1A1A3-EC20-7B45-B8A4-1F72C8FE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E09DF-DC5D-D34C-BF73-129BE89FD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1F7C0-1DA9-EF4C-9E22-C4557D747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67C6-833F-6246-9D27-A6ECD702B27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7AFE6-3570-6A4A-BF5E-0ADDDBE77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BDB97-F7D5-C447-96FD-4297389AC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1369338411,&quot;Placement&quot;:&quot;Footer&quot;,&quot;Top&quot;:519.343,&quot;Left&quot;:888.1581,&quot;SlideWidth&quot;:960,&quot;SlideHeight&quot;:540}"/>
          <p:cNvSpPr txBox="1"/>
          <p:nvPr userDrawn="1"/>
        </p:nvSpPr>
        <p:spPr>
          <a:xfrm>
            <a:off x="11279608" y="6595656"/>
            <a:ext cx="91239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</a:rPr>
              <a:t>|INTERNAL|</a:t>
            </a:r>
          </a:p>
        </p:txBody>
      </p:sp>
    </p:spTree>
    <p:extLst>
      <p:ext uri="{BB962C8B-B14F-4D97-AF65-F5344CB8AC3E}">
        <p14:creationId xmlns:p14="http://schemas.microsoft.com/office/powerpoint/2010/main" val="29995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vimeo.com/540721328/5bf6b2cbd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BEC23-769A-49C6-B209-9E426E9D4160}"/>
              </a:ext>
            </a:extLst>
          </p:cNvPr>
          <p:cNvSpPr txBox="1">
            <a:spLocks/>
          </p:cNvSpPr>
          <p:nvPr/>
        </p:nvSpPr>
        <p:spPr>
          <a:xfrm>
            <a:off x="668518" y="15711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2C4FD-01A0-47EF-BD21-840D72BC4078}"/>
              </a:ext>
            </a:extLst>
          </p:cNvPr>
          <p:cNvSpPr/>
          <p:nvPr/>
        </p:nvSpPr>
        <p:spPr>
          <a:xfrm>
            <a:off x="785567" y="1760704"/>
            <a:ext cx="726877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30713"/>
                </a:solidFill>
                <a:latin typeface="Univers Next for HSBC Light" panose="020B0403030202020203" pitchFamily="34" charset="0"/>
              </a:rPr>
              <a:t>Week 5: </a:t>
            </a:r>
            <a:r>
              <a:rPr lang="en-GB" sz="2400" b="1" dirty="0">
                <a:latin typeface="Univers Next for HSBC Light" panose="020B0403030202020203" pitchFamily="34" charset="0"/>
              </a:rPr>
              <a:t>To know what fraud is and how to be in control of my own money</a:t>
            </a:r>
            <a:endParaRPr lang="en-GB" sz="2800" b="1" dirty="0">
              <a:latin typeface="Univers Next for HSBC Light" panose="020B0403030202020203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Explain what fraud is and how fraudsters work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Know ways to protect and keep money safe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Be able to express how loss can feel and the emotions people may experience</a:t>
            </a:r>
          </a:p>
        </p:txBody>
      </p:sp>
    </p:spTree>
    <p:extLst>
      <p:ext uri="{BB962C8B-B14F-4D97-AF65-F5344CB8AC3E}">
        <p14:creationId xmlns:p14="http://schemas.microsoft.com/office/powerpoint/2010/main" val="269202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7C0B2048-4B08-4933-95F5-0BEB57F53A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7A43B-8C32-4A6C-B31E-7A704565C6FF}"/>
              </a:ext>
            </a:extLst>
          </p:cNvPr>
          <p:cNvSpPr txBox="1"/>
          <p:nvPr/>
        </p:nvSpPr>
        <p:spPr>
          <a:xfrm>
            <a:off x="886120" y="1395167"/>
            <a:ext cx="646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F0974B-E0FE-483B-B20E-502A5BEF5E1A}"/>
              </a:ext>
            </a:extLst>
          </p:cNvPr>
          <p:cNvSpPr/>
          <p:nvPr/>
        </p:nvSpPr>
        <p:spPr>
          <a:xfrm>
            <a:off x="1676006" y="1785302"/>
            <a:ext cx="835411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GB" sz="2400" b="1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Team talk</a:t>
            </a:r>
            <a:br>
              <a:rPr lang="en-GB" sz="2400" b="1" dirty="0">
                <a:solidFill>
                  <a:srgbClr val="242021"/>
                </a:solidFill>
                <a:latin typeface="Univers Next for HSBC Light" panose="020B0403030202020203" pitchFamily="34" charset="0"/>
              </a:rPr>
            </a:b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You have been given £100.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How do you feel?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Who would you trust to tell about your money?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risks might there be to having money?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could you do to keep it safe?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Where would you keep it?</a:t>
            </a:r>
            <a:r>
              <a:rPr lang="en-GB" sz="2000" dirty="0">
                <a:latin typeface="Univers Next for HSBC Light" panose="020B0403030202020203" pitchFamily="34" charset="0"/>
              </a:rPr>
              <a:t> </a:t>
            </a:r>
            <a:br>
              <a:rPr lang="en-GB" dirty="0">
                <a:latin typeface="Univers Next for HSBC Light" panose="020B0403030202020203" pitchFamily="34" charset="0"/>
              </a:rPr>
            </a:br>
            <a:endParaRPr lang="en-GB" dirty="0">
              <a:latin typeface="Univers Next for HSBC Light" panose="020B0403030202020203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0B2B546-50D8-4425-8C4F-8D0961132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78" y="1371599"/>
            <a:ext cx="1098223" cy="109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7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BEC23-769A-49C6-B209-9E426E9D4160}"/>
              </a:ext>
            </a:extLst>
          </p:cNvPr>
          <p:cNvSpPr txBox="1">
            <a:spLocks/>
          </p:cNvSpPr>
          <p:nvPr/>
        </p:nvSpPr>
        <p:spPr>
          <a:xfrm>
            <a:off x="668518" y="15711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8996CA-81EF-4FCF-A2E3-53D78F7B0B4E}"/>
              </a:ext>
            </a:extLst>
          </p:cNvPr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25B2D-7CCD-4E88-AAFF-5C51099A5103}"/>
              </a:ext>
            </a:extLst>
          </p:cNvPr>
          <p:cNvSpPr/>
          <p:nvPr/>
        </p:nvSpPr>
        <p:spPr>
          <a:xfrm>
            <a:off x="1753632" y="2057188"/>
            <a:ext cx="73620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Team talk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is fraud?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is a scam?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Who is a fraudster?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Can you think of some words to describe a fraudster?</a:t>
            </a:r>
            <a:r>
              <a:rPr lang="en-GB" sz="2000" dirty="0">
                <a:latin typeface="Univers Next for HSBC Light" panose="020B0403030202020203" pitchFamily="34" charset="0"/>
              </a:rPr>
              <a:t> </a:t>
            </a:r>
            <a:br>
              <a:rPr lang="en-GB" sz="2400" dirty="0">
                <a:latin typeface="Univers Next for HSBC Light" panose="020B0403030202020203" pitchFamily="34" charset="0"/>
              </a:rPr>
            </a:br>
            <a:endParaRPr lang="en-GB" sz="2400" dirty="0">
              <a:latin typeface="Univers Next for HSBC Light" panose="020B0403030202020203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CFC107D-7240-43A1-827E-03DBCB48B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78" y="1655322"/>
            <a:ext cx="1098223" cy="109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4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BEC23-769A-49C6-B209-9E426E9D4160}"/>
              </a:ext>
            </a:extLst>
          </p:cNvPr>
          <p:cNvSpPr txBox="1">
            <a:spLocks/>
          </p:cNvSpPr>
          <p:nvPr/>
        </p:nvSpPr>
        <p:spPr>
          <a:xfrm>
            <a:off x="668518" y="15711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C9844-FCB1-4A6E-9608-B679A671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36" y="1821040"/>
            <a:ext cx="4345262" cy="2745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784595-7B97-423A-A0E2-7DF9FAC2F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231" y="2049304"/>
            <a:ext cx="4564320" cy="33958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5366" y="1478246"/>
            <a:ext cx="418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Keeping Your Money Safe</a:t>
            </a:r>
          </a:p>
        </p:txBody>
      </p:sp>
    </p:spTree>
    <p:extLst>
      <p:ext uri="{BB962C8B-B14F-4D97-AF65-F5344CB8AC3E}">
        <p14:creationId xmlns:p14="http://schemas.microsoft.com/office/powerpoint/2010/main" val="238555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BEC23-769A-49C6-B209-9E426E9D4160}"/>
              </a:ext>
            </a:extLst>
          </p:cNvPr>
          <p:cNvSpPr txBox="1">
            <a:spLocks/>
          </p:cNvSpPr>
          <p:nvPr/>
        </p:nvSpPr>
        <p:spPr>
          <a:xfrm>
            <a:off x="668518" y="15711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84FA13-82E9-474F-8F03-ED0DD7AA8BAE}"/>
              </a:ext>
            </a:extLst>
          </p:cNvPr>
          <p:cNvSpPr txBox="1"/>
          <p:nvPr/>
        </p:nvSpPr>
        <p:spPr>
          <a:xfrm>
            <a:off x="763571" y="1439995"/>
            <a:ext cx="37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Univers Next for HSBC Light" panose="020B0403030202020203" pitchFamily="34" charset="0"/>
              </a:rPr>
              <a:t>Spot the signs of fraud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3A56F-A1B5-4E0E-B9F7-8C850D831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82" y="2375556"/>
            <a:ext cx="6813283" cy="416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8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7C0B2048-4B08-4933-95F5-0BEB57F53A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7A43B-8C32-4A6C-B31E-7A704565C6FF}"/>
              </a:ext>
            </a:extLst>
          </p:cNvPr>
          <p:cNvSpPr txBox="1"/>
          <p:nvPr/>
        </p:nvSpPr>
        <p:spPr>
          <a:xfrm>
            <a:off x="886120" y="1395167"/>
            <a:ext cx="740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2400" dirty="0">
                <a:latin typeface="Univers Next for HSBC Light" panose="020B0403030202020203" pitchFamily="34" charset="0"/>
              </a:rPr>
            </a:br>
            <a:endParaRPr lang="en-GB" sz="2400" b="1" dirty="0">
              <a:latin typeface="Univers Next for HSBC Light" panose="020B0403030202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8361C-17C7-44A2-AB68-AD31BF68D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84" y="2022990"/>
            <a:ext cx="6048133" cy="4093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5366" y="1478246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Types of Fraud</a:t>
            </a:r>
          </a:p>
        </p:txBody>
      </p:sp>
    </p:spTree>
    <p:extLst>
      <p:ext uri="{BB962C8B-B14F-4D97-AF65-F5344CB8AC3E}">
        <p14:creationId xmlns:p14="http://schemas.microsoft.com/office/powerpoint/2010/main" val="265749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7C0B2048-4B08-4933-95F5-0BEB57F53A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7A43B-8C32-4A6C-B31E-7A704565C6FF}"/>
              </a:ext>
            </a:extLst>
          </p:cNvPr>
          <p:cNvSpPr txBox="1"/>
          <p:nvPr/>
        </p:nvSpPr>
        <p:spPr>
          <a:xfrm>
            <a:off x="886120" y="1395167"/>
            <a:ext cx="740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2400" dirty="0"/>
            </a:br>
            <a:endParaRPr lang="en-GB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DF80C1-4CE5-479E-B3C4-66806520E5B3}"/>
              </a:ext>
            </a:extLst>
          </p:cNvPr>
          <p:cNvSpPr/>
          <p:nvPr/>
        </p:nvSpPr>
        <p:spPr>
          <a:xfrm>
            <a:off x="1412450" y="1748757"/>
            <a:ext cx="7198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30713"/>
                </a:solidFill>
                <a:latin typeface="Univers Next for HSBC Light" panose="020B0403030202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video – Sportsmanship</a:t>
            </a:r>
            <a:endParaRPr lang="en-GB" sz="2400" b="1" dirty="0">
              <a:solidFill>
                <a:srgbClr val="E30713"/>
              </a:solidFill>
              <a:latin typeface="Univers Next for HSBC Light" panose="020B0403030202020203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4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is sportsmanship?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4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How does this link to fraud?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4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were some of the emotions that Ben and </a:t>
            </a:r>
            <a:r>
              <a:rPr lang="en-GB" sz="2400" dirty="0" err="1">
                <a:solidFill>
                  <a:srgbClr val="242021"/>
                </a:solidFill>
                <a:latin typeface="Univers Next for HSBC Light" panose="020B0403030202020203" pitchFamily="34" charset="0"/>
              </a:rPr>
              <a:t>Nolli</a:t>
            </a:r>
            <a:r>
              <a:rPr lang="en-GB" sz="24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 felt?</a:t>
            </a:r>
            <a:r>
              <a:rPr lang="en-GB" sz="2400" dirty="0">
                <a:latin typeface="Univers Next for HSBC Light" panose="020B0403030202020203" pitchFamily="34" charset="0"/>
              </a:rPr>
              <a:t> </a:t>
            </a:r>
            <a:br>
              <a:rPr lang="en-GB" dirty="0">
                <a:latin typeface="Univers Next for HSBC Light" panose="020B0403030202020203" pitchFamily="34" charset="0"/>
              </a:rPr>
            </a:br>
            <a:endParaRPr lang="en-GB" dirty="0">
              <a:latin typeface="Univers Next for HSBC Light" panose="020B040303020202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1997DA4-DB7B-47E8-91C7-2E5837487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59" y="1512034"/>
            <a:ext cx="954238" cy="9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0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7C0B2048-4B08-4933-95F5-0BEB57F53A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7A43B-8C32-4A6C-B31E-7A704565C6FF}"/>
              </a:ext>
            </a:extLst>
          </p:cNvPr>
          <p:cNvSpPr txBox="1"/>
          <p:nvPr/>
        </p:nvSpPr>
        <p:spPr>
          <a:xfrm>
            <a:off x="886120" y="1282890"/>
            <a:ext cx="740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2400" dirty="0">
                <a:latin typeface="Univers Next for HSBC Light" panose="020B0403030202020203" pitchFamily="34" charset="0"/>
              </a:rPr>
            </a:br>
            <a:r>
              <a:rPr lang="en-GB" sz="2400" b="1" dirty="0">
                <a:latin typeface="Univers Next for HSBC Light" panose="020B0403030202020203" pitchFamily="34" charset="0"/>
              </a:rPr>
              <a:t>How would you feel?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CE434E-AB46-4129-B4F4-20A79CFDC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388" y="2067363"/>
            <a:ext cx="3781472" cy="9240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725147-F301-4B26-AD58-CBABC95F9C84}"/>
              </a:ext>
            </a:extLst>
          </p:cNvPr>
          <p:cNvSpPr txBox="1"/>
          <p:nvPr/>
        </p:nvSpPr>
        <p:spPr>
          <a:xfrm>
            <a:off x="838200" y="3082316"/>
            <a:ext cx="99452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GB" sz="2000" dirty="0">
                <a:latin typeface="Univers Next for HSBC Light" panose="020B0403030202020203" pitchFamily="34" charset="0"/>
              </a:rPr>
              <a:t>At the end of a match, a player from the opposition refuses to shake your hand.</a:t>
            </a:r>
          </a:p>
          <a:p>
            <a:pPr marL="457200" indent="-45720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GB" sz="2000" dirty="0">
                <a:latin typeface="Univers Next for HSBC Light" panose="020B0403030202020203" pitchFamily="34" charset="0"/>
              </a:rPr>
              <a:t>During a match, you are awarded a penalty. Rather than handing you the ball, the opposition kick it off the pitch.</a:t>
            </a:r>
          </a:p>
          <a:p>
            <a:pPr marL="457200" indent="-45720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GB" sz="2000" dirty="0">
                <a:latin typeface="Univers Next for HSBC Light" panose="020B0403030202020203" pitchFamily="34" charset="0"/>
              </a:rPr>
              <a:t>You are about to cross the finish line in a running race in first place, but with a few strides to go you trip. The runner finishing behind you stops, helps you up and allows you to finish first. </a:t>
            </a:r>
          </a:p>
        </p:txBody>
      </p:sp>
    </p:spTree>
    <p:extLst>
      <p:ext uri="{BB962C8B-B14F-4D97-AF65-F5344CB8AC3E}">
        <p14:creationId xmlns:p14="http://schemas.microsoft.com/office/powerpoint/2010/main" val="170628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7C0B2048-4B08-4933-95F5-0BEB57F53A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7A43B-8C32-4A6C-B31E-7A704565C6FF}"/>
              </a:ext>
            </a:extLst>
          </p:cNvPr>
          <p:cNvSpPr txBox="1"/>
          <p:nvPr/>
        </p:nvSpPr>
        <p:spPr>
          <a:xfrm>
            <a:off x="886120" y="1282890"/>
            <a:ext cx="740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2400" dirty="0"/>
            </a:br>
            <a:r>
              <a:rPr lang="en-GB" sz="2400" b="1" dirty="0">
                <a:latin typeface="Univers Next for HSBC Light" panose="020B0403030202020203" pitchFamily="34" charset="0"/>
              </a:rPr>
              <a:t>Recap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CE434E-AB46-4129-B4F4-20A79CFDC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808" y="4841503"/>
            <a:ext cx="3781472" cy="9240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B53BFD-DBAD-4E9E-82B9-F16586F065A1}"/>
              </a:ext>
            </a:extLst>
          </p:cNvPr>
          <p:cNvSpPr/>
          <p:nvPr/>
        </p:nvSpPr>
        <p:spPr>
          <a:xfrm>
            <a:off x="886120" y="2131462"/>
            <a:ext cx="857917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Univers Next for HSBC Light" panose="020B0403030202020203" pitchFamily="34" charset="0"/>
              </a:rPr>
              <a:t>To know what fraud is and how to be in control of my own money</a:t>
            </a:r>
          </a:p>
          <a:p>
            <a:endParaRPr lang="en-GB" sz="2000" b="1" dirty="0">
              <a:latin typeface="Univers Next for HSBC Light" panose="020B0403030202020203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Explain what fraud is and how fraudsters work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Know ways to protect and keep money safe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Be able to express how loss can feel and the emotions people may experience</a:t>
            </a:r>
          </a:p>
        </p:txBody>
      </p:sp>
    </p:spTree>
    <p:extLst>
      <p:ext uri="{BB962C8B-B14F-4D97-AF65-F5344CB8AC3E}">
        <p14:creationId xmlns:p14="http://schemas.microsoft.com/office/powerpoint/2010/main" val="255322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10215</TotalTime>
  <Words>430</Words>
  <Application>Microsoft Office PowerPoint</Application>
  <PresentationFormat>Widescreen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Univers Next for HSBC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Emma Mackenzie-Hogg</cp:lastModifiedBy>
  <cp:revision>52</cp:revision>
  <dcterms:created xsi:type="dcterms:W3CDTF">2021-04-16T10:19:33Z</dcterms:created>
  <dcterms:modified xsi:type="dcterms:W3CDTF">2021-05-05T09:17:39Z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8e637f-7bb7-4040-a22f-4e3924ef3558_Enabled">
    <vt:lpwstr>true</vt:lpwstr>
  </property>
  <property fmtid="{D5CDD505-2E9C-101B-9397-08002B2CF9AE}" pid="3" name="MSIP_Label_0a8e637f-7bb7-4040-a22f-4e3924ef3558_SetDate">
    <vt:lpwstr>2021-04-27T11:48:22Z</vt:lpwstr>
  </property>
  <property fmtid="{D5CDD505-2E9C-101B-9397-08002B2CF9AE}" pid="4" name="MSIP_Label_0a8e637f-7bb7-4040-a22f-4e3924ef3558_Method">
    <vt:lpwstr>Privileged</vt:lpwstr>
  </property>
  <property fmtid="{D5CDD505-2E9C-101B-9397-08002B2CF9AE}" pid="5" name="MSIP_Label_0a8e637f-7bb7-4040-a22f-4e3924ef3558_Name">
    <vt:lpwstr>CLAINTERN</vt:lpwstr>
  </property>
  <property fmtid="{D5CDD505-2E9C-101B-9397-08002B2CF9AE}" pid="6" name="MSIP_Label_0a8e637f-7bb7-4040-a22f-4e3924ef3558_SiteId">
    <vt:lpwstr>e0fd434d-ba64-497b-90d2-859c472e1a92</vt:lpwstr>
  </property>
  <property fmtid="{D5CDD505-2E9C-101B-9397-08002B2CF9AE}" pid="7" name="MSIP_Label_0a8e637f-7bb7-4040-a22f-4e3924ef3558_ActionId">
    <vt:lpwstr>213316f2-fb1a-4666-9d9a-c9c9354f9459</vt:lpwstr>
  </property>
  <property fmtid="{D5CDD505-2E9C-101B-9397-08002B2CF9AE}" pid="8" name="MSIP_Label_0a8e637f-7bb7-4040-a22f-4e3924ef3558_ContentBits">
    <vt:lpwstr>2</vt:lpwstr>
  </property>
  <property fmtid="{D5CDD505-2E9C-101B-9397-08002B2CF9AE}" pid="9" name="Classification">
    <vt:lpwstr>INTERNAL</vt:lpwstr>
  </property>
</Properties>
</file>