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9"/>
  </p:notesMasterIdLst>
  <p:sldIdLst>
    <p:sldId id="379" r:id="rId6"/>
    <p:sldId id="325" r:id="rId7"/>
    <p:sldId id="453" r:id="rId8"/>
    <p:sldId id="406" r:id="rId9"/>
    <p:sldId id="422" r:id="rId10"/>
    <p:sldId id="449" r:id="rId11"/>
    <p:sldId id="450" r:id="rId12"/>
    <p:sldId id="435" r:id="rId13"/>
    <p:sldId id="451" r:id="rId14"/>
    <p:sldId id="329" r:id="rId15"/>
    <p:sldId id="428" r:id="rId16"/>
    <p:sldId id="410" r:id="rId17"/>
    <p:sldId id="442" r:id="rId18"/>
    <p:sldId id="456" r:id="rId19"/>
    <p:sldId id="457" r:id="rId20"/>
    <p:sldId id="458" r:id="rId21"/>
    <p:sldId id="459" r:id="rId22"/>
    <p:sldId id="454" r:id="rId23"/>
    <p:sldId id="455" r:id="rId24"/>
    <p:sldId id="439" r:id="rId25"/>
    <p:sldId id="452" r:id="rId26"/>
    <p:sldId id="360" r:id="rId27"/>
    <p:sldId id="42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2AA"/>
    <a:srgbClr val="009FE3"/>
    <a:srgbClr val="FF5C39"/>
    <a:srgbClr val="F39000"/>
    <a:srgbClr val="00B74F"/>
    <a:srgbClr val="7C7F82"/>
    <a:srgbClr val="E31C79"/>
    <a:srgbClr val="E83F4B"/>
    <a:srgbClr val="25303B"/>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977" autoAdjust="0"/>
  </p:normalViewPr>
  <p:slideViewPr>
    <p:cSldViewPr snapToGrid="0">
      <p:cViewPr varScale="1">
        <p:scale>
          <a:sx n="64" d="100"/>
          <a:sy n="64" d="100"/>
        </p:scale>
        <p:origin x="2358" y="66"/>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Matthews" userId="0ca37de3-794e-45c9-9930-568b493b2a6a" providerId="ADAL" clId="{FA5ADCBE-ADB1-427D-83FA-101A797223DD}"/>
    <pc:docChg chg="modSld">
      <pc:chgData name="Steph Matthews" userId="0ca37de3-794e-45c9-9930-568b493b2a6a" providerId="ADAL" clId="{FA5ADCBE-ADB1-427D-83FA-101A797223DD}" dt="2026-08-26T18:13:35.346" v="21" actId="20577"/>
      <pc:docMkLst>
        <pc:docMk/>
      </pc:docMkLst>
      <pc:sldChg chg="addSp modSp mod">
        <pc:chgData name="Steph Matthews" userId="0ca37de3-794e-45c9-9930-568b493b2a6a" providerId="ADAL" clId="{FA5ADCBE-ADB1-427D-83FA-101A797223DD}" dt="2026-08-26T18:13:35.346" v="21" actId="20577"/>
        <pc:sldMkLst>
          <pc:docMk/>
          <pc:sldMk cId="3308217837" sldId="325"/>
        </pc:sldMkLst>
        <pc:spChg chg="mod">
          <ac:chgData name="Steph Matthews" userId="0ca37de3-794e-45c9-9930-568b493b2a6a" providerId="ADAL" clId="{FA5ADCBE-ADB1-427D-83FA-101A797223DD}" dt="2026-08-26T18:13:35.346" v="21" actId="20577"/>
          <ac:spMkLst>
            <pc:docMk/>
            <pc:sldMk cId="3308217837" sldId="325"/>
            <ac:spMk id="4" creationId="{B1E38101-8225-4249-AF09-42CB0E134141}"/>
          </ac:spMkLst>
        </pc:spChg>
        <pc:picChg chg="add">
          <ac:chgData name="Steph Matthews" userId="0ca37de3-794e-45c9-9930-568b493b2a6a" providerId="ADAL" clId="{FA5ADCBE-ADB1-427D-83FA-101A797223DD}" dt="2026-08-26T18:13:27.612" v="0" actId="22"/>
          <ac:picMkLst>
            <pc:docMk/>
            <pc:sldMk cId="3308217837" sldId="325"/>
            <ac:picMk id="3" creationId="{7030E080-F1BA-44D5-E21B-10F14E0D182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57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a:t>
            </a:fld>
            <a:endParaRPr lang="en-US"/>
          </a:p>
        </p:txBody>
      </p:sp>
    </p:spTree>
    <p:extLst>
      <p:ext uri="{BB962C8B-B14F-4D97-AF65-F5344CB8AC3E}">
        <p14:creationId xmlns:p14="http://schemas.microsoft.com/office/powerpoint/2010/main" val="81770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the young leaders can get feedback from the children.</a:t>
            </a:r>
          </a:p>
          <a:p>
            <a:pPr marL="171450" indent="-171450">
              <a:buFont typeface="Arial" panose="020B0604020202020204" pitchFamily="34" charset="0"/>
              <a:buChar char="•"/>
            </a:pPr>
            <a:r>
              <a:rPr lang="en-GB" dirty="0"/>
              <a:t>Use the slide to share some simple tools for getting feedback during and after activities.</a:t>
            </a:r>
          </a:p>
          <a:p>
            <a:pPr marL="171450" indent="-171450">
              <a:buFont typeface="Arial" panose="020B0604020202020204" pitchFamily="34" charset="0"/>
              <a:buChar char="•"/>
            </a:pPr>
            <a:r>
              <a:rPr lang="en-GB" dirty="0"/>
              <a:t>Share an example of how you use these to gather pupils’ feedback in school and/or ask young leaders for one or two examples.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1A0F1-6387-944A-8EDE-D156E59E7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92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56B6-C237-7893-1B8E-2D1356385B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2CB2F-651C-8764-932D-77B8D7172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E6BC9-9795-E565-627C-090FE8F240C7}"/>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guide the young leaders through the task.</a:t>
            </a:r>
          </a:p>
          <a:p>
            <a:pPr marL="171450" indent="-171450">
              <a:buFont typeface="Arial" panose="020B0604020202020204" pitchFamily="34" charset="0"/>
              <a:buChar char="•"/>
            </a:pPr>
            <a:r>
              <a:rPr lang="en-GB" dirty="0"/>
              <a:t>Work in small groups.</a:t>
            </a:r>
          </a:p>
          <a:p>
            <a:pPr marL="171450" indent="-171450">
              <a:buFont typeface="Arial" panose="020B0604020202020204" pitchFamily="34" charset="0"/>
              <a:buChar char="•"/>
            </a:pPr>
            <a:r>
              <a:rPr lang="en-GB" dirty="0"/>
              <a:t>Give each group one of the four tools and ask them to share ideas for how they could use their tool to get feedback from children during or after an activity session.</a:t>
            </a:r>
          </a:p>
          <a:p>
            <a:pPr marL="171450" indent="-171450">
              <a:buFont typeface="Arial" panose="020B0604020202020204" pitchFamily="34" charset="0"/>
              <a:buChar char="•"/>
            </a:pPr>
            <a:r>
              <a:rPr lang="en-GB" dirty="0"/>
              <a:t>Encourage them to consider practical and easy methods.</a:t>
            </a:r>
          </a:p>
          <a:p>
            <a:pPr marL="171450" indent="-171450">
              <a:buFont typeface="Arial" panose="020B0604020202020204" pitchFamily="34" charset="0"/>
              <a:buChar char="•"/>
            </a:pPr>
            <a:r>
              <a:rPr lang="en-GB" dirty="0"/>
              <a:t>Ask each group to demonstrate one idea. Keep it quick!</a:t>
            </a:r>
          </a:p>
          <a:p>
            <a:pPr marL="171450" indent="-171450">
              <a:buFont typeface="Arial" panose="020B0604020202020204" pitchFamily="34" charset="0"/>
              <a:buChar char="•"/>
            </a:pPr>
            <a:r>
              <a:rPr lang="en-GB" dirty="0"/>
              <a:t>Use the feedback tools handout (see downloads) to reinforce or add to their ideas.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Groups discuss how to use their feedback tool then share one idea verbally.</a:t>
            </a:r>
          </a:p>
          <a:p>
            <a:pPr marL="171450" indent="-171450">
              <a:buFont typeface="Arial" panose="020B0604020202020204" pitchFamily="34" charset="0"/>
              <a:buChar char="•"/>
            </a:pPr>
            <a:r>
              <a:rPr lang="en-GB" dirty="0"/>
              <a:t>Ask for verbal suggestions from the whole group.</a:t>
            </a:r>
          </a:p>
          <a:p>
            <a:pPr marL="171450" indent="-171450">
              <a:buFont typeface="Arial" panose="020B0604020202020204" pitchFamily="34" charset="0"/>
              <a:buChar char="•"/>
            </a:pPr>
            <a:r>
              <a:rPr lang="en-GB" dirty="0"/>
              <a:t>Spread flipcharts around the room – one for each tool. Young leaders visit the flipcharts in their own time and add ideas.</a:t>
            </a:r>
          </a:p>
          <a:p>
            <a:pPr marL="171450" indent="-171450">
              <a:buFont typeface="Arial" panose="020B0604020202020204" pitchFamily="34" charset="0"/>
              <a:buChar char="•"/>
            </a:pPr>
            <a:r>
              <a:rPr lang="en-GB" dirty="0"/>
              <a:t>Model your own ideas, with young leaders as ‘participants’, for example:</a:t>
            </a:r>
          </a:p>
          <a:p>
            <a:pPr marL="628650" lvl="1" indent="-171450">
              <a:buFont typeface="Arial" panose="020B0604020202020204" pitchFamily="34" charset="0"/>
              <a:buChar char="•"/>
            </a:pPr>
            <a:r>
              <a:rPr lang="en-GB" dirty="0"/>
              <a:t>Emojis – draw 3 emoji signs; children tap the relevant sign when they leave the session; three young leaders observe and keep count.</a:t>
            </a:r>
          </a:p>
          <a:p>
            <a:pPr marL="628650" lvl="1" indent="-171450">
              <a:buFont typeface="Arial" panose="020B0604020202020204" pitchFamily="34" charset="0"/>
              <a:buChar char="•"/>
            </a:pPr>
            <a:r>
              <a:rPr lang="en-GB" dirty="0"/>
              <a:t>Thumbs – young leaders shout ‘stop’ midway through an activity; with eyes closed (so they don’t copy peers) children show thumbs to reflect feelings.</a:t>
            </a:r>
          </a:p>
          <a:p>
            <a:pPr marL="628650" lvl="1" indent="-171450">
              <a:buFont typeface="Arial" panose="020B0604020202020204" pitchFamily="34" charset="0"/>
              <a:buChar char="•"/>
            </a:pPr>
            <a:r>
              <a:rPr lang="en-GB" dirty="0"/>
              <a:t>Traffic lights – young leaders spread coloured cones around the space at the end of the session; children move around the cones then stop next to the relevant colour when the music stops (Green = good, Yellow = okay, Red = bad).</a:t>
            </a:r>
          </a:p>
          <a:p>
            <a:pPr marL="628650" lvl="1" indent="-171450">
              <a:buFont typeface="Arial" panose="020B0604020202020204" pitchFamily="34" charset="0"/>
              <a:buChar char="•"/>
            </a:pPr>
            <a:r>
              <a:rPr lang="en-GB" dirty="0"/>
              <a:t>Bean bag votes – young leaders place targets/containers around the space – one for each activity; children throw a bean bag into the relevant target to show which activity they liked best.</a:t>
            </a:r>
          </a:p>
          <a:p>
            <a:pPr marL="171450" indent="-171450">
              <a:buFont typeface="Arial" panose="020B0604020202020204" pitchFamily="34" charset="0"/>
              <a:buChar char="•"/>
            </a:pPr>
            <a:endParaRPr lang="en-GB" dirty="0"/>
          </a:p>
          <a:p>
            <a:pPr marL="171450" lvl="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CDE55F16-B235-70F6-542A-D69A8B4ED0C7}"/>
              </a:ext>
            </a:extLst>
          </p:cNvPr>
          <p:cNvSpPr>
            <a:spLocks noGrp="1"/>
          </p:cNvSpPr>
          <p:nvPr>
            <p:ph type="sldNum" sz="quarter" idx="5"/>
          </p:nvPr>
        </p:nvSpPr>
        <p:spPr/>
        <p:txBody>
          <a:bodyPr/>
          <a:lstStyle/>
          <a:p>
            <a:fld id="{4501A0F1-6387-944A-8EDE-D156E59E7AFE}" type="slidenum">
              <a:rPr lang="en-US" smtClean="0"/>
              <a:t>11</a:t>
            </a:fld>
            <a:endParaRPr lang="en-US"/>
          </a:p>
        </p:txBody>
      </p:sp>
    </p:spTree>
    <p:extLst>
      <p:ext uri="{BB962C8B-B14F-4D97-AF65-F5344CB8AC3E}">
        <p14:creationId xmlns:p14="http://schemas.microsoft.com/office/powerpoint/2010/main" val="1470361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a:t>
            </a:r>
            <a:r>
              <a:rPr lang="en-GB" dirty="0"/>
              <a:t> TASK</a:t>
            </a:r>
          </a:p>
          <a:p>
            <a:endParaRPr lang="en-GB" dirty="0"/>
          </a:p>
          <a:p>
            <a:endParaRPr lang="en-GB" dirty="0"/>
          </a:p>
          <a:p>
            <a:r>
              <a:rPr lang="en-GB" dirty="0"/>
              <a:t>TEACHER NOTES</a:t>
            </a:r>
          </a:p>
          <a:p>
            <a:endParaRPr lang="en-GB" dirty="0"/>
          </a:p>
          <a:p>
            <a:pPr marL="171450" indent="-171450">
              <a:buFont typeface="Arial" panose="020B0604020202020204" pitchFamily="34" charset="0"/>
              <a:buChar char="•"/>
            </a:pPr>
            <a:r>
              <a:rPr lang="en-GB" dirty="0"/>
              <a:t>Use this to focus on the young leaders’ resilience – their ability to ‘bounce back’ and recover from setbacks.</a:t>
            </a:r>
          </a:p>
        </p:txBody>
      </p:sp>
      <p:sp>
        <p:nvSpPr>
          <p:cNvPr id="4" name="Slide Number Placeholder 3"/>
          <p:cNvSpPr>
            <a:spLocks noGrp="1"/>
          </p:cNvSpPr>
          <p:nvPr>
            <p:ph type="sldNum" sz="quarter" idx="5"/>
          </p:nvPr>
        </p:nvSpPr>
        <p:spPr/>
        <p:txBody>
          <a:bodyPr/>
          <a:lstStyle/>
          <a:p>
            <a:fld id="{4501A0F1-6387-944A-8EDE-D156E59E7AFE}" type="slidenum">
              <a:rPr lang="en-US" smtClean="0"/>
              <a:t>12</a:t>
            </a:fld>
            <a:endParaRPr lang="en-US"/>
          </a:p>
        </p:txBody>
      </p:sp>
    </p:spTree>
    <p:extLst>
      <p:ext uri="{BB962C8B-B14F-4D97-AF65-F5344CB8AC3E}">
        <p14:creationId xmlns:p14="http://schemas.microsoft.com/office/powerpoint/2010/main" val="3488859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BA99C-A87D-D592-985F-D700A5AAC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BE5EF-EE8F-5A59-EB5D-56F6FFE91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AB9A4-5FD2-A59D-1A28-38B776EAE7F8}"/>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Use the slide to introduce or reinforce the skill of resilience.</a:t>
            </a:r>
          </a:p>
          <a:p>
            <a:pPr marL="171450" indent="-171450">
              <a:buFont typeface="Arial" panose="020B0604020202020204" pitchFamily="34" charset="0"/>
              <a:buChar char="•"/>
            </a:pPr>
            <a:r>
              <a:rPr lang="en-GB" dirty="0"/>
              <a:t>Either share the definition upfront or ask the young leaders for their definitions before showing the slide.</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34CAD8EF-7F87-06A2-AA06-3ED0820D0123}"/>
              </a:ext>
            </a:extLst>
          </p:cNvPr>
          <p:cNvSpPr>
            <a:spLocks noGrp="1"/>
          </p:cNvSpPr>
          <p:nvPr>
            <p:ph type="sldNum" sz="quarter" idx="5"/>
          </p:nvPr>
        </p:nvSpPr>
        <p:spPr/>
        <p:txBody>
          <a:bodyPr/>
          <a:lstStyle/>
          <a:p>
            <a:fld id="{4501A0F1-6387-944A-8EDE-D156E59E7AFE}" type="slidenum">
              <a:rPr lang="en-US" smtClean="0"/>
              <a:t>13</a:t>
            </a:fld>
            <a:endParaRPr lang="en-US"/>
          </a:p>
        </p:txBody>
      </p:sp>
    </p:spTree>
    <p:extLst>
      <p:ext uri="{BB962C8B-B14F-4D97-AF65-F5344CB8AC3E}">
        <p14:creationId xmlns:p14="http://schemas.microsoft.com/office/powerpoint/2010/main" val="3871697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B519A-EBD6-3B3B-6537-CE1E1E9A5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98026-D454-6AD4-EAE8-1C1CE8CCD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D5BAE-E680-2183-7174-E6E1112C8266}"/>
              </a:ext>
            </a:extLst>
          </p:cNvPr>
          <p:cNvSpPr>
            <a:spLocks noGrp="1"/>
          </p:cNvSpPr>
          <p:nvPr>
            <p:ph type="body" idx="1"/>
          </p:nvPr>
        </p:nvSpPr>
        <p:spPr/>
        <p:txBody>
          <a:bodyPr/>
          <a:lstStyle/>
          <a:p>
            <a:r>
              <a:rPr lang="en-GB" b="1" dirty="0"/>
              <a:t>OPTIONAL </a:t>
            </a:r>
            <a:r>
              <a:rPr lang="en-GB" dirty="0"/>
              <a:t>TASK</a:t>
            </a:r>
          </a:p>
          <a:p>
            <a:endParaRPr lang="en-GB" dirty="0"/>
          </a:p>
          <a:p>
            <a:r>
              <a:rPr lang="en-GB" dirty="0"/>
              <a:t>PREP – Print slides 15 and 16 for use as handouts.</a:t>
            </a:r>
          </a:p>
          <a:p>
            <a:endParaRPr lang="en-GB" dirty="0"/>
          </a:p>
          <a:p>
            <a:r>
              <a:rPr lang="en-GB" dirty="0"/>
              <a:t>TEACHER NOTES</a:t>
            </a:r>
          </a:p>
          <a:p>
            <a:endParaRPr lang="en-GB" dirty="0"/>
          </a:p>
          <a:p>
            <a:pPr marL="171450" indent="-171450">
              <a:buFont typeface="Arial" panose="020B0604020202020204" pitchFamily="34" charset="0"/>
              <a:buChar char="•"/>
            </a:pPr>
            <a:r>
              <a:rPr lang="en-GB" dirty="0"/>
              <a:t>Sort the young leaders into an even number of small groups, e.g., 2 groups, 4 groups, 6 groups (maximum of 4 in a group).</a:t>
            </a:r>
          </a:p>
          <a:p>
            <a:pPr marL="171450" indent="-171450">
              <a:buFont typeface="Arial" panose="020B0604020202020204" pitchFamily="34" charset="0"/>
              <a:buChar char="•"/>
            </a:pPr>
            <a:r>
              <a:rPr lang="en-GB" dirty="0"/>
              <a:t>Give each group one of the scenarios (on the following slides) to consider. (Print the slides as handouts.)</a:t>
            </a:r>
          </a:p>
          <a:p>
            <a:pPr marL="171450" indent="-171450">
              <a:buFont typeface="Arial" panose="020B0604020202020204" pitchFamily="34" charset="0"/>
              <a:buChar char="•"/>
            </a:pPr>
            <a:r>
              <a:rPr lang="en-GB" dirty="0"/>
              <a:t>Give groups time to discuss their scenario.</a:t>
            </a:r>
          </a:p>
          <a:p>
            <a:pPr marL="171450" indent="-171450">
              <a:buFont typeface="Arial" panose="020B0604020202020204" pitchFamily="34" charset="0"/>
              <a:buChar char="•"/>
            </a:pPr>
            <a:r>
              <a:rPr lang="en-GB" dirty="0"/>
              <a:t>Pair groups so they present their scenarios and responses to each other (each will have a different scenario).</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Work through one or both scenarios as a whole group.</a:t>
            </a:r>
          </a:p>
          <a:p>
            <a:pPr marL="171450" indent="-171450">
              <a:buFont typeface="Arial" panose="020B0604020202020204" pitchFamily="34" charset="0"/>
              <a:buChar char="•"/>
            </a:pPr>
            <a:r>
              <a:rPr lang="en-GB" dirty="0"/>
              <a:t>Ask the young leaders to create their own scenario, based on their practical experience of leadership. (For example, group A creates a scenario for group B to discuss; group B creates a different scenario for group A to discuss.)</a:t>
            </a:r>
          </a:p>
          <a:p>
            <a:pPr marL="171450" indent="-171450">
              <a:buFont typeface="Arial" panose="020B0604020202020204" pitchFamily="34" charset="0"/>
              <a:buChar char="•"/>
            </a:pPr>
            <a:r>
              <a:rPr lang="en-GB" dirty="0"/>
              <a:t>Post the scenarios on separate tables. Give the young leaders sticky notes and ask them to write their individual responses then stick them next to the scenario.</a:t>
            </a:r>
          </a:p>
          <a:p>
            <a:pPr marL="171450" indent="-171450">
              <a:buFont typeface="Arial" panose="020B0604020202020204" pitchFamily="34" charset="0"/>
              <a:buChar char="•"/>
            </a:pPr>
            <a:r>
              <a:rPr lang="en-GB" dirty="0"/>
              <a:t>Ask the young leaders to create a short ‘play’ and act out their scenario and responses.</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C2191687-B2F1-701C-54A9-D2CF7EE28ACC}"/>
              </a:ext>
            </a:extLst>
          </p:cNvPr>
          <p:cNvSpPr>
            <a:spLocks noGrp="1"/>
          </p:cNvSpPr>
          <p:nvPr>
            <p:ph type="sldNum" sz="quarter" idx="5"/>
          </p:nvPr>
        </p:nvSpPr>
        <p:spPr/>
        <p:txBody>
          <a:bodyPr/>
          <a:lstStyle/>
          <a:p>
            <a:fld id="{4501A0F1-6387-944A-8EDE-D156E59E7AFE}" type="slidenum">
              <a:rPr lang="en-US" smtClean="0"/>
              <a:t>14</a:t>
            </a:fld>
            <a:endParaRPr lang="en-US"/>
          </a:p>
        </p:txBody>
      </p:sp>
    </p:spTree>
    <p:extLst>
      <p:ext uri="{BB962C8B-B14F-4D97-AF65-F5344CB8AC3E}">
        <p14:creationId xmlns:p14="http://schemas.microsoft.com/office/powerpoint/2010/main" val="1383300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FBCF4-FE51-D6B6-F5D0-379A4D9E5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33E19-E89D-ABFB-44D6-822BDF08E7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3A492A-234A-BDD7-7B47-FFCB9B48D5DD}"/>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Scenario 1 for task on slide 14.</a:t>
            </a:r>
          </a:p>
        </p:txBody>
      </p:sp>
      <p:sp>
        <p:nvSpPr>
          <p:cNvPr id="4" name="Slide Number Placeholder 3">
            <a:extLst>
              <a:ext uri="{FF2B5EF4-FFF2-40B4-BE49-F238E27FC236}">
                <a16:creationId xmlns:a16="http://schemas.microsoft.com/office/drawing/2014/main" id="{DFAB10EC-F977-B5D2-A396-6EF808C45D70}"/>
              </a:ext>
            </a:extLst>
          </p:cNvPr>
          <p:cNvSpPr>
            <a:spLocks noGrp="1"/>
          </p:cNvSpPr>
          <p:nvPr>
            <p:ph type="sldNum" sz="quarter" idx="5"/>
          </p:nvPr>
        </p:nvSpPr>
        <p:spPr/>
        <p:txBody>
          <a:bodyPr/>
          <a:lstStyle/>
          <a:p>
            <a:fld id="{4501A0F1-6387-944A-8EDE-D156E59E7AFE}" type="slidenum">
              <a:rPr lang="en-US" smtClean="0"/>
              <a:t>15</a:t>
            </a:fld>
            <a:endParaRPr lang="en-US"/>
          </a:p>
        </p:txBody>
      </p:sp>
    </p:spTree>
    <p:extLst>
      <p:ext uri="{BB962C8B-B14F-4D97-AF65-F5344CB8AC3E}">
        <p14:creationId xmlns:p14="http://schemas.microsoft.com/office/powerpoint/2010/main" val="3013224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EB01A-5A8E-1960-A4AA-053152208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1CCAB-33B7-5AB0-291B-EE92C2000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03A15-F5D6-938B-AF6B-3BFC15FA4880}"/>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Scenario 2 for task on slide 14.</a:t>
            </a:r>
          </a:p>
        </p:txBody>
      </p:sp>
      <p:sp>
        <p:nvSpPr>
          <p:cNvPr id="4" name="Slide Number Placeholder 3">
            <a:extLst>
              <a:ext uri="{FF2B5EF4-FFF2-40B4-BE49-F238E27FC236}">
                <a16:creationId xmlns:a16="http://schemas.microsoft.com/office/drawing/2014/main" id="{8C693D44-34D0-1E8C-78C6-23E593525754}"/>
              </a:ext>
            </a:extLst>
          </p:cNvPr>
          <p:cNvSpPr>
            <a:spLocks noGrp="1"/>
          </p:cNvSpPr>
          <p:nvPr>
            <p:ph type="sldNum" sz="quarter" idx="5"/>
          </p:nvPr>
        </p:nvSpPr>
        <p:spPr/>
        <p:txBody>
          <a:bodyPr/>
          <a:lstStyle/>
          <a:p>
            <a:fld id="{4501A0F1-6387-944A-8EDE-D156E59E7AFE}" type="slidenum">
              <a:rPr lang="en-US" smtClean="0"/>
              <a:t>16</a:t>
            </a:fld>
            <a:endParaRPr lang="en-US"/>
          </a:p>
        </p:txBody>
      </p:sp>
    </p:spTree>
    <p:extLst>
      <p:ext uri="{BB962C8B-B14F-4D97-AF65-F5344CB8AC3E}">
        <p14:creationId xmlns:p14="http://schemas.microsoft.com/office/powerpoint/2010/main" val="40840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E33C-54AF-984B-50B1-CB22854C1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6B132-51FA-105F-5FA5-C992A37754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BD0C3-1420-070C-FFF8-1159451CB4C9}"/>
              </a:ext>
            </a:extLst>
          </p:cNvPr>
          <p:cNvSpPr>
            <a:spLocks noGrp="1"/>
          </p:cNvSpPr>
          <p:nvPr>
            <p:ph type="body" idx="1"/>
          </p:nvPr>
        </p:nvSpPr>
        <p:spPr/>
        <p:txBody>
          <a:bodyPr/>
          <a:lstStyle/>
          <a:p>
            <a:r>
              <a:rPr lang="en-GB" b="1" dirty="0"/>
              <a:t>OPTIONAL </a:t>
            </a:r>
            <a:r>
              <a:rPr lang="en-GB" dirty="0"/>
              <a:t>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Use the slide to summarise, reinforce or extend the young leaders’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Recognise that having good problem-solving skills (another leadership skill) helps young leaders to be resilient as they can find different ways to do something if the original plan isn’t working.</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6C3FB6DD-A61B-A3AE-6A2B-96807E8EDB37}"/>
              </a:ext>
            </a:extLst>
          </p:cNvPr>
          <p:cNvSpPr>
            <a:spLocks noGrp="1"/>
          </p:cNvSpPr>
          <p:nvPr>
            <p:ph type="sldNum" sz="quarter" idx="5"/>
          </p:nvPr>
        </p:nvSpPr>
        <p:spPr/>
        <p:txBody>
          <a:bodyPr/>
          <a:lstStyle/>
          <a:p>
            <a:fld id="{4501A0F1-6387-944A-8EDE-D156E59E7AFE}" type="slidenum">
              <a:rPr lang="en-US" smtClean="0"/>
              <a:t>17</a:t>
            </a:fld>
            <a:endParaRPr lang="en-US"/>
          </a:p>
        </p:txBody>
      </p:sp>
    </p:spTree>
    <p:extLst>
      <p:ext uri="{BB962C8B-B14F-4D97-AF65-F5344CB8AC3E}">
        <p14:creationId xmlns:p14="http://schemas.microsoft.com/office/powerpoint/2010/main" val="404803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31C0E-A9D9-49B3-E591-BB01E14D3F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A60AE-F246-FCCC-C7AA-D0889E9F6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2EDFE-8693-979C-6BC1-67BE104CEB80}"/>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how the young leaders think they are doing as leaders. </a:t>
            </a:r>
          </a:p>
        </p:txBody>
      </p:sp>
      <p:sp>
        <p:nvSpPr>
          <p:cNvPr id="4" name="Slide Number Placeholder 3">
            <a:extLst>
              <a:ext uri="{FF2B5EF4-FFF2-40B4-BE49-F238E27FC236}">
                <a16:creationId xmlns:a16="http://schemas.microsoft.com/office/drawing/2014/main" id="{FF05D9AC-9422-2887-3932-C1532D40F9E0}"/>
              </a:ext>
            </a:extLst>
          </p:cNvPr>
          <p:cNvSpPr>
            <a:spLocks noGrp="1"/>
          </p:cNvSpPr>
          <p:nvPr>
            <p:ph type="sldNum" sz="quarter" idx="5"/>
          </p:nvPr>
        </p:nvSpPr>
        <p:spPr/>
        <p:txBody>
          <a:bodyPr/>
          <a:lstStyle/>
          <a:p>
            <a:fld id="{4501A0F1-6387-944A-8EDE-D156E59E7AFE}" type="slidenum">
              <a:rPr lang="en-US" smtClean="0"/>
              <a:t>18</a:t>
            </a:fld>
            <a:endParaRPr lang="en-US"/>
          </a:p>
        </p:txBody>
      </p:sp>
    </p:spTree>
    <p:extLst>
      <p:ext uri="{BB962C8B-B14F-4D97-AF65-F5344CB8AC3E}">
        <p14:creationId xmlns:p14="http://schemas.microsoft.com/office/powerpoint/2010/main" val="2789834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41437-C601-D086-A70F-E3F774207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D8A16-8C9F-238E-5367-53B076BDF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A32A8-372C-CE0E-499D-5237AC90C726}"/>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explain that to be good leaders, they need:</a:t>
            </a:r>
          </a:p>
          <a:p>
            <a:pPr marL="628650" lvl="1" indent="-171450">
              <a:buFont typeface="Arial" panose="020B0604020202020204" pitchFamily="34" charset="0"/>
              <a:buChar char="•"/>
            </a:pPr>
            <a:r>
              <a:rPr lang="en-GB" dirty="0"/>
              <a:t>Children to enjoy the activities (using instant feedback and the feedback tools to find out) – as per earlier section.</a:t>
            </a:r>
          </a:p>
          <a:p>
            <a:pPr marL="628650" lvl="1" indent="-171450">
              <a:buFont typeface="Arial" panose="020B0604020202020204" pitchFamily="34" charset="0"/>
              <a:buChar char="•"/>
            </a:pPr>
            <a:r>
              <a:rPr lang="en-GB" dirty="0"/>
              <a:t>To be responsible – so they are using their (and staff) time well.</a:t>
            </a:r>
          </a:p>
          <a:p>
            <a:pPr marL="628650" lvl="1" indent="-171450">
              <a:buFont typeface="Arial" panose="020B0604020202020204" pitchFamily="34" charset="0"/>
              <a:buChar char="•"/>
            </a:pPr>
            <a:r>
              <a:rPr lang="en-GB" dirty="0"/>
              <a:t>To work together as a team so everyone pulls their weight.</a:t>
            </a:r>
          </a:p>
          <a:p>
            <a:pPr marL="171450" lvl="0" indent="-171450">
              <a:buFont typeface="Arial" panose="020B0604020202020204" pitchFamily="34" charset="0"/>
              <a:buChar char="•"/>
            </a:pPr>
            <a:r>
              <a:rPr lang="en-GB" dirty="0"/>
              <a:t>Emphasise that they are learning to be good activity leaders. Practising will help them to progress.</a:t>
            </a:r>
          </a:p>
          <a:p>
            <a:pPr marL="171450" lvl="0" indent="-171450">
              <a:buFont typeface="Arial" panose="020B0604020202020204" pitchFamily="34" charset="0"/>
              <a:buChar char="•"/>
            </a:pPr>
            <a:r>
              <a:rPr lang="en-GB" dirty="0"/>
              <a:t>Reviewing helps them to evaluate (one of the leadership skills – see module 1 and goals and skills download), i.e., judge how well they are doing.</a:t>
            </a:r>
          </a:p>
        </p:txBody>
      </p:sp>
      <p:sp>
        <p:nvSpPr>
          <p:cNvPr id="4" name="Slide Number Placeholder 3">
            <a:extLst>
              <a:ext uri="{FF2B5EF4-FFF2-40B4-BE49-F238E27FC236}">
                <a16:creationId xmlns:a16="http://schemas.microsoft.com/office/drawing/2014/main" id="{DA74A2F8-09BF-AB4D-1DCE-9DD529793F0D}"/>
              </a:ext>
            </a:extLst>
          </p:cNvPr>
          <p:cNvSpPr>
            <a:spLocks noGrp="1"/>
          </p:cNvSpPr>
          <p:nvPr>
            <p:ph type="sldNum" sz="quarter" idx="5"/>
          </p:nvPr>
        </p:nvSpPr>
        <p:spPr/>
        <p:txBody>
          <a:bodyPr/>
          <a:lstStyle/>
          <a:p>
            <a:fld id="{4501A0F1-6387-944A-8EDE-D156E59E7AFE}" type="slidenum">
              <a:rPr lang="en-US" smtClean="0"/>
              <a:t>19</a:t>
            </a:fld>
            <a:endParaRPr lang="en-US"/>
          </a:p>
        </p:txBody>
      </p:sp>
    </p:spTree>
    <p:extLst>
      <p:ext uri="{BB962C8B-B14F-4D97-AF65-F5344CB8AC3E}">
        <p14:creationId xmlns:p14="http://schemas.microsoft.com/office/powerpoint/2010/main" val="275824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2</a:t>
            </a:fld>
            <a:endParaRPr lang="en-US"/>
          </a:p>
        </p:txBody>
      </p:sp>
    </p:spTree>
    <p:extLst>
      <p:ext uri="{BB962C8B-B14F-4D97-AF65-F5344CB8AC3E}">
        <p14:creationId xmlns:p14="http://schemas.microsoft.com/office/powerpoint/2010/main" val="487657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36BC-AA73-01E4-1439-B4BA7C887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514C5-573D-6240-CB35-EF89B3920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40D2B-C605-50CE-1750-4F9CC4757C3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guide the young leaders through the task.</a:t>
            </a:r>
          </a:p>
          <a:p>
            <a:pPr marL="171450" indent="-171450">
              <a:buFont typeface="Arial" panose="020B0604020202020204" pitchFamily="34" charset="0"/>
              <a:buChar char="•"/>
            </a:pPr>
            <a:r>
              <a:rPr lang="en-GB" dirty="0"/>
              <a:t>Work in 2 groups: group 1 focuses on responsibility; group 2 focuses on teamwork.</a:t>
            </a:r>
          </a:p>
          <a:p>
            <a:pPr marL="171450" indent="-171450">
              <a:buFont typeface="Arial" panose="020B0604020202020204" pitchFamily="34" charset="0"/>
              <a:buChar char="•"/>
            </a:pPr>
            <a:r>
              <a:rPr lang="en-GB" dirty="0"/>
              <a:t>They may discuss more than 3 tips but will focus on 3 each to feedback to the other group.</a:t>
            </a:r>
          </a:p>
          <a:p>
            <a:pPr marL="171450" indent="-171450">
              <a:buFont typeface="Arial" panose="020B0604020202020204" pitchFamily="34" charset="0"/>
              <a:buChar char="•"/>
            </a:pPr>
            <a:r>
              <a:rPr lang="en-GB" dirty="0"/>
              <a:t>Encourage them to focus on practical things they can do as young leaders in school.</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Increase or decrease the number of tips.</a:t>
            </a:r>
          </a:p>
          <a:p>
            <a:pPr marL="171450" indent="-171450">
              <a:buFont typeface="Arial" panose="020B0604020202020204" pitchFamily="34" charset="0"/>
              <a:buChar char="•"/>
            </a:pPr>
            <a:r>
              <a:rPr lang="en-GB" dirty="0"/>
              <a:t>Set up 2 stations – one for responsibility, one for teamwork – both groups visit both stations (with the second group adding new ideas to the first group’s list).</a:t>
            </a:r>
          </a:p>
          <a:p>
            <a:pPr marL="171450" indent="-171450">
              <a:buFont typeface="Arial" panose="020B0604020202020204" pitchFamily="34" charset="0"/>
              <a:buChar char="•"/>
            </a:pPr>
            <a:r>
              <a:rPr lang="en-GB" dirty="0"/>
              <a:t>Discuss in pairs then share in the whole group.</a:t>
            </a:r>
          </a:p>
          <a:p>
            <a:pPr marL="171450" indent="-171450">
              <a:buFont typeface="Arial" panose="020B0604020202020204" pitchFamily="34" charset="0"/>
              <a:buChar char="•"/>
            </a:pPr>
            <a:r>
              <a:rPr lang="en-GB" dirty="0"/>
              <a:t>Have 2 groups for each topic who combine their tips into one list before sharing.</a:t>
            </a:r>
          </a:p>
          <a:p>
            <a:pPr marL="171450" indent="-171450">
              <a:buFont typeface="Arial" panose="020B0604020202020204" pitchFamily="34" charset="0"/>
              <a:buChar char="•"/>
            </a:pPr>
            <a:r>
              <a:rPr lang="en-GB" dirty="0"/>
              <a:t>Print and cut up the examples (slide 21). In small groups, ask the young leaders to sort the separate tips into the two respective groups (responsibility and teamwork). To make it more active, the group members take turns to collect the separate tips from piles around the room.</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75811FEE-5BC1-FC90-C9B9-00F8C63DBF9C}"/>
              </a:ext>
            </a:extLst>
          </p:cNvPr>
          <p:cNvSpPr>
            <a:spLocks noGrp="1"/>
          </p:cNvSpPr>
          <p:nvPr>
            <p:ph type="sldNum" sz="quarter" idx="5"/>
          </p:nvPr>
        </p:nvSpPr>
        <p:spPr/>
        <p:txBody>
          <a:bodyPr/>
          <a:lstStyle/>
          <a:p>
            <a:fld id="{4501A0F1-6387-944A-8EDE-D156E59E7AFE}" type="slidenum">
              <a:rPr lang="en-US" smtClean="0"/>
              <a:t>20</a:t>
            </a:fld>
            <a:endParaRPr lang="en-US"/>
          </a:p>
        </p:txBody>
      </p:sp>
    </p:spTree>
    <p:extLst>
      <p:ext uri="{BB962C8B-B14F-4D97-AF65-F5344CB8AC3E}">
        <p14:creationId xmlns:p14="http://schemas.microsoft.com/office/powerpoint/2010/main" val="446175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D8FDB-4821-9D7E-8C84-7FDE98B3A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79FDFE-BAA1-9DCC-ECBB-9233EAFB9A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78D749-4822-391E-18E0-C79753E717EC}"/>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reinforce or add to the young leaders’ top tips.</a:t>
            </a:r>
          </a:p>
          <a:p>
            <a:pPr marL="171450" indent="-171450">
              <a:buFont typeface="Arial" panose="020B0604020202020204" pitchFamily="34" charset="0"/>
              <a:buChar char="•"/>
            </a:pPr>
            <a:r>
              <a:rPr lang="en-GB" dirty="0"/>
              <a:t>Remind the young leaders about the other leadership skills they are learning (see module 1 and personal goals download). These tips focus on responsibility (which also requires resilience) and teamwork (which also requires communication). </a:t>
            </a:r>
          </a:p>
        </p:txBody>
      </p:sp>
      <p:sp>
        <p:nvSpPr>
          <p:cNvPr id="4" name="Slide Number Placeholder 3">
            <a:extLst>
              <a:ext uri="{FF2B5EF4-FFF2-40B4-BE49-F238E27FC236}">
                <a16:creationId xmlns:a16="http://schemas.microsoft.com/office/drawing/2014/main" id="{7C9AE055-44AA-ADCD-8F73-4761CBF5078F}"/>
              </a:ext>
            </a:extLst>
          </p:cNvPr>
          <p:cNvSpPr>
            <a:spLocks noGrp="1"/>
          </p:cNvSpPr>
          <p:nvPr>
            <p:ph type="sldNum" sz="quarter" idx="5"/>
          </p:nvPr>
        </p:nvSpPr>
        <p:spPr/>
        <p:txBody>
          <a:bodyPr/>
          <a:lstStyle/>
          <a:p>
            <a:fld id="{4501A0F1-6387-944A-8EDE-D156E59E7AFE}" type="slidenum">
              <a:rPr lang="en-US" smtClean="0"/>
              <a:t>21</a:t>
            </a:fld>
            <a:endParaRPr lang="en-US"/>
          </a:p>
        </p:txBody>
      </p:sp>
    </p:spTree>
    <p:extLst>
      <p:ext uri="{BB962C8B-B14F-4D97-AF65-F5344CB8AC3E}">
        <p14:creationId xmlns:p14="http://schemas.microsoft.com/office/powerpoint/2010/main" val="4046892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Share the reviews (team and self) handout (see downloads).</a:t>
            </a:r>
          </a:p>
          <a:p>
            <a:pPr marL="171450" indent="-171450">
              <a:buFont typeface="Arial" panose="020B0604020202020204" pitchFamily="34" charset="0"/>
              <a:buChar char="•"/>
            </a:pPr>
            <a:r>
              <a:rPr lang="en-GB" dirty="0"/>
              <a:t>After they have run a few activities, encourage the young leaders to reflect on their progress as activity leaders.</a:t>
            </a:r>
          </a:p>
          <a:p>
            <a:pPr marL="171450" indent="-171450">
              <a:buFont typeface="Arial" panose="020B0604020202020204" pitchFamily="34" charset="0"/>
              <a:buChar char="•"/>
            </a:pPr>
            <a:r>
              <a:rPr lang="en-GB" dirty="0"/>
              <a:t>They can review as a team and individually. </a:t>
            </a:r>
          </a:p>
          <a:p>
            <a:pPr marL="171450" indent="-171450">
              <a:buFont typeface="Arial" panose="020B0604020202020204" pitchFamily="34" charset="0"/>
              <a:buChar char="•"/>
            </a:pPr>
            <a:r>
              <a:rPr lang="en-GB" dirty="0"/>
              <a:t>Remind the young leaders of the personal goals they set themselves at the start. Are they getting closer? Have they achieved them? Do they need to set themselves new goals? (See module 1 and downloads.)</a:t>
            </a:r>
          </a:p>
          <a:p>
            <a:pPr marL="171450" indent="-171450">
              <a:buFont typeface="Arial" panose="020B0604020202020204" pitchFamily="34" charset="0"/>
              <a:buChar char="•"/>
            </a:pPr>
            <a:r>
              <a:rPr lang="en-GB" dirty="0"/>
              <a:t>Encourage them to reflect on their leadership skills. Which skills have they used – and how? </a:t>
            </a:r>
          </a:p>
        </p:txBody>
      </p:sp>
      <p:sp>
        <p:nvSpPr>
          <p:cNvPr id="4" name="Slide Number Placeholder 3"/>
          <p:cNvSpPr>
            <a:spLocks noGrp="1"/>
          </p:cNvSpPr>
          <p:nvPr>
            <p:ph type="sldNum" sz="quarter" idx="5"/>
          </p:nvPr>
        </p:nvSpPr>
        <p:spPr/>
        <p:txBody>
          <a:bodyPr/>
          <a:lstStyle/>
          <a:p>
            <a:fld id="{4501A0F1-6387-944A-8EDE-D156E59E7AFE}" type="slidenum">
              <a:rPr lang="en-US" smtClean="0"/>
              <a:t>22</a:t>
            </a:fld>
            <a:endParaRPr lang="en-US"/>
          </a:p>
        </p:txBody>
      </p:sp>
    </p:spTree>
    <p:extLst>
      <p:ext uri="{BB962C8B-B14F-4D97-AF65-F5344CB8AC3E}">
        <p14:creationId xmlns:p14="http://schemas.microsoft.com/office/powerpoint/2010/main" val="3530520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Confirm how the </a:t>
            </a:r>
            <a:r>
              <a:rPr lang="en-GB"/>
              <a:t>young leaders will </a:t>
            </a:r>
            <a:r>
              <a:rPr lang="en-GB" dirty="0"/>
              <a:t>get started in your school. </a:t>
            </a:r>
          </a:p>
        </p:txBody>
      </p:sp>
      <p:sp>
        <p:nvSpPr>
          <p:cNvPr id="4" name="Slide Number Placeholder 3"/>
          <p:cNvSpPr>
            <a:spLocks noGrp="1"/>
          </p:cNvSpPr>
          <p:nvPr>
            <p:ph type="sldNum" sz="quarter" idx="5"/>
          </p:nvPr>
        </p:nvSpPr>
        <p:spPr/>
        <p:txBody>
          <a:bodyPr/>
          <a:lstStyle/>
          <a:p>
            <a:fld id="{4501A0F1-6387-944A-8EDE-D156E59E7AFE}" type="slidenum">
              <a:rPr lang="en-US" smtClean="0"/>
              <a:t>23</a:t>
            </a:fld>
            <a:endParaRPr lang="en-US"/>
          </a:p>
        </p:txBody>
      </p:sp>
    </p:spTree>
    <p:extLst>
      <p:ext uri="{BB962C8B-B14F-4D97-AF65-F5344CB8AC3E}">
        <p14:creationId xmlns:p14="http://schemas.microsoft.com/office/powerpoint/2010/main" val="3944872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slide – will be hidden during presentation.</a:t>
            </a:r>
          </a:p>
        </p:txBody>
      </p:sp>
      <p:sp>
        <p:nvSpPr>
          <p:cNvPr id="4" name="Slide Number Placeholder 3"/>
          <p:cNvSpPr>
            <a:spLocks noGrp="1"/>
          </p:cNvSpPr>
          <p:nvPr>
            <p:ph type="sldNum" sz="quarter" idx="5"/>
          </p:nvPr>
        </p:nvSpPr>
        <p:spPr/>
        <p:txBody>
          <a:bodyPr/>
          <a:lstStyle/>
          <a:p>
            <a:fld id="{4501A0F1-6387-944A-8EDE-D156E59E7AFE}" type="slidenum">
              <a:rPr lang="en-US" smtClean="0"/>
              <a:t>3</a:t>
            </a:fld>
            <a:endParaRPr lang="en-US"/>
          </a:p>
        </p:txBody>
      </p:sp>
    </p:spTree>
    <p:extLst>
      <p:ext uri="{BB962C8B-B14F-4D97-AF65-F5344CB8AC3E}">
        <p14:creationId xmlns:p14="http://schemas.microsoft.com/office/powerpoint/2010/main" val="2457788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0F24-8F93-ED73-37BC-705819C99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6C4F5-17CD-3D13-1713-744057446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4BF59-7616-1B53-596F-E878B174828B}"/>
              </a:ext>
            </a:extLst>
          </p:cNvPr>
          <p:cNvSpPr>
            <a:spLocks noGrp="1"/>
          </p:cNvSpPr>
          <p:nvPr>
            <p:ph type="body" idx="1"/>
          </p:nvPr>
        </p:nvSpPr>
        <p:spPr/>
        <p:txBody>
          <a:bodyPr/>
          <a:lstStyle/>
          <a:p>
            <a:r>
              <a:rPr lang="en-GB" dirty="0"/>
              <a:t>Teacher slide – will be hidden during presentation.</a:t>
            </a:r>
          </a:p>
        </p:txBody>
      </p:sp>
      <p:sp>
        <p:nvSpPr>
          <p:cNvPr id="4" name="Slide Number Placeholder 3">
            <a:extLst>
              <a:ext uri="{FF2B5EF4-FFF2-40B4-BE49-F238E27FC236}">
                <a16:creationId xmlns:a16="http://schemas.microsoft.com/office/drawing/2014/main" id="{C6B2C742-7D0D-7B89-8571-9077B281B1C2}"/>
              </a:ext>
            </a:extLst>
          </p:cNvPr>
          <p:cNvSpPr>
            <a:spLocks noGrp="1"/>
          </p:cNvSpPr>
          <p:nvPr>
            <p:ph type="sldNum" sz="quarter" idx="5"/>
          </p:nvPr>
        </p:nvSpPr>
        <p:spPr/>
        <p:txBody>
          <a:bodyPr/>
          <a:lstStyle/>
          <a:p>
            <a:fld id="{4501A0F1-6387-944A-8EDE-D156E59E7AFE}" type="slidenum">
              <a:rPr lang="en-US" smtClean="0"/>
              <a:t>4</a:t>
            </a:fld>
            <a:endParaRPr lang="en-US"/>
          </a:p>
        </p:txBody>
      </p:sp>
    </p:spTree>
    <p:extLst>
      <p:ext uri="{BB962C8B-B14F-4D97-AF65-F5344CB8AC3E}">
        <p14:creationId xmlns:p14="http://schemas.microsoft.com/office/powerpoint/2010/main" val="1489931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BB57-8995-1835-0CBA-048A458C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9ED62-0517-6C4C-17EB-11226BB9C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2517D-448A-3B00-E4EC-74FC08CE7135}"/>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Remind the young leaders that there are three stages to running fun physical activities: plan-do-review.</a:t>
            </a:r>
          </a:p>
          <a:p>
            <a:pPr marL="171450" indent="-171450">
              <a:buFont typeface="Arial" panose="020B0604020202020204" pitchFamily="34" charset="0"/>
              <a:buChar char="•"/>
            </a:pPr>
            <a:r>
              <a:rPr lang="en-GB" dirty="0"/>
              <a:t>This session will focus on review – this means evaluating whether they are effective as physical activity leaders.</a:t>
            </a:r>
          </a:p>
          <a:p>
            <a:pPr marL="171450" indent="-171450">
              <a:buFont typeface="Arial" panose="020B0604020202020204" pitchFamily="34" charset="0"/>
              <a:buChar char="•"/>
            </a:pPr>
            <a:r>
              <a:rPr lang="en-GB" dirty="0"/>
              <a:t>NB. Evaluating is one of the leadership skills.</a:t>
            </a:r>
          </a:p>
        </p:txBody>
      </p:sp>
      <p:sp>
        <p:nvSpPr>
          <p:cNvPr id="4" name="Slide Number Placeholder 3">
            <a:extLst>
              <a:ext uri="{FF2B5EF4-FFF2-40B4-BE49-F238E27FC236}">
                <a16:creationId xmlns:a16="http://schemas.microsoft.com/office/drawing/2014/main" id="{0435496B-6A79-1AA8-C540-C9CB6BFA6FA4}"/>
              </a:ext>
            </a:extLst>
          </p:cNvPr>
          <p:cNvSpPr>
            <a:spLocks noGrp="1"/>
          </p:cNvSpPr>
          <p:nvPr>
            <p:ph type="sldNum" sz="quarter" idx="5"/>
          </p:nvPr>
        </p:nvSpPr>
        <p:spPr/>
        <p:txBody>
          <a:bodyPr/>
          <a:lstStyle/>
          <a:p>
            <a:fld id="{4501A0F1-6387-944A-8EDE-D156E59E7AFE}" type="slidenum">
              <a:rPr lang="en-US" smtClean="0"/>
              <a:t>5</a:t>
            </a:fld>
            <a:endParaRPr lang="en-US"/>
          </a:p>
        </p:txBody>
      </p:sp>
    </p:spTree>
    <p:extLst>
      <p:ext uri="{BB962C8B-B14F-4D97-AF65-F5344CB8AC3E}">
        <p14:creationId xmlns:p14="http://schemas.microsoft.com/office/powerpoint/2010/main" val="958426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FFB10-FE0A-286B-D13A-3D450BCAF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A37EE-89B0-7AE3-869F-12AADF38C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28FB54-F8C9-C27F-02EB-A4454C7C2C08}"/>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how finding out how participants feel about the young leaders’ activities. </a:t>
            </a:r>
          </a:p>
        </p:txBody>
      </p:sp>
      <p:sp>
        <p:nvSpPr>
          <p:cNvPr id="4" name="Slide Number Placeholder 3">
            <a:extLst>
              <a:ext uri="{FF2B5EF4-FFF2-40B4-BE49-F238E27FC236}">
                <a16:creationId xmlns:a16="http://schemas.microsoft.com/office/drawing/2014/main" id="{F925C18E-0898-AB59-027A-2CAF0200B01A}"/>
              </a:ext>
            </a:extLst>
          </p:cNvPr>
          <p:cNvSpPr>
            <a:spLocks noGrp="1"/>
          </p:cNvSpPr>
          <p:nvPr>
            <p:ph type="sldNum" sz="quarter" idx="5"/>
          </p:nvPr>
        </p:nvSpPr>
        <p:spPr/>
        <p:txBody>
          <a:bodyPr/>
          <a:lstStyle/>
          <a:p>
            <a:fld id="{4501A0F1-6387-944A-8EDE-D156E59E7AFE}" type="slidenum">
              <a:rPr lang="en-US" smtClean="0"/>
              <a:t>6</a:t>
            </a:fld>
            <a:endParaRPr lang="en-US"/>
          </a:p>
        </p:txBody>
      </p:sp>
    </p:spTree>
    <p:extLst>
      <p:ext uri="{BB962C8B-B14F-4D97-AF65-F5344CB8AC3E}">
        <p14:creationId xmlns:p14="http://schemas.microsoft.com/office/powerpoint/2010/main" val="369840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F263-11C6-4145-1D9D-AAD93D556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8E125-C9A4-8C7C-1CBA-84EA91835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335EE-A3C8-29B5-48D1-B66D9377D263}"/>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remind the young leaders of their goal.</a:t>
            </a:r>
          </a:p>
          <a:p>
            <a:pPr marL="171450" indent="-171450">
              <a:buFont typeface="Arial" panose="020B0604020202020204" pitchFamily="34" charset="0"/>
              <a:buChar char="•"/>
            </a:pPr>
            <a:r>
              <a:rPr lang="en-GB" dirty="0"/>
              <a:t>They will be running different activities, but children will only be more active if they are enjoying them.</a:t>
            </a:r>
          </a:p>
          <a:p>
            <a:pPr marL="171450" indent="-171450">
              <a:buFont typeface="Arial" panose="020B0604020202020204" pitchFamily="34" charset="0"/>
              <a:buChar char="•"/>
            </a:pPr>
            <a:r>
              <a:rPr lang="en-GB" dirty="0"/>
              <a:t>As part of their review, they need to find out if/how much the children are enjoying the activities. </a:t>
            </a:r>
          </a:p>
          <a:p>
            <a:pPr marL="171450" indent="-171450">
              <a:buFont typeface="Arial" panose="020B0604020202020204" pitchFamily="34" charset="0"/>
              <a:buChar char="•"/>
            </a:pPr>
            <a:r>
              <a:rPr lang="en-GB" dirty="0"/>
              <a:t>(The animation will accentuate the enjoyment aspect.)</a:t>
            </a:r>
          </a:p>
        </p:txBody>
      </p:sp>
      <p:sp>
        <p:nvSpPr>
          <p:cNvPr id="4" name="Slide Number Placeholder 3">
            <a:extLst>
              <a:ext uri="{FF2B5EF4-FFF2-40B4-BE49-F238E27FC236}">
                <a16:creationId xmlns:a16="http://schemas.microsoft.com/office/drawing/2014/main" id="{296FF860-844B-A0A4-28F3-122554195BCC}"/>
              </a:ext>
            </a:extLst>
          </p:cNvPr>
          <p:cNvSpPr>
            <a:spLocks noGrp="1"/>
          </p:cNvSpPr>
          <p:nvPr>
            <p:ph type="sldNum" sz="quarter" idx="5"/>
          </p:nvPr>
        </p:nvSpPr>
        <p:spPr/>
        <p:txBody>
          <a:bodyPr/>
          <a:lstStyle/>
          <a:p>
            <a:fld id="{4501A0F1-6387-944A-8EDE-D156E59E7AFE}" type="slidenum">
              <a:rPr lang="en-US" smtClean="0"/>
              <a:t>7</a:t>
            </a:fld>
            <a:endParaRPr lang="en-US"/>
          </a:p>
        </p:txBody>
      </p:sp>
    </p:spTree>
    <p:extLst>
      <p:ext uri="{BB962C8B-B14F-4D97-AF65-F5344CB8AC3E}">
        <p14:creationId xmlns:p14="http://schemas.microsoft.com/office/powerpoint/2010/main" val="3322159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D7A37-D5CF-5A8A-0246-64C12644A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0C37A-3019-7BB2-71C2-88811AA9B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89F01-D13E-255B-A3F8-A4DB340496E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the young leaders can get instant feedback by watching and listening to the children as they take part.</a:t>
            </a:r>
          </a:p>
          <a:p>
            <a:pPr marL="171450" indent="-171450">
              <a:buFont typeface="Arial" panose="020B0604020202020204" pitchFamily="34" charset="0"/>
              <a:buChar char="•"/>
            </a:pPr>
            <a:r>
              <a:rPr lang="en-GB" dirty="0"/>
              <a:t>Use the slide to guide them through the task.</a:t>
            </a:r>
          </a:p>
          <a:p>
            <a:pPr marL="171450" indent="-171450">
              <a:buFont typeface="Arial" panose="020B0604020202020204" pitchFamily="34" charset="0"/>
              <a:buChar char="•"/>
            </a:pPr>
            <a:r>
              <a:rPr lang="en-GB" dirty="0"/>
              <a:t>Give the young leaders a moment to form a mental picture.</a:t>
            </a:r>
          </a:p>
          <a:p>
            <a:pPr marL="171450" indent="-171450">
              <a:buFont typeface="Arial" panose="020B0604020202020204" pitchFamily="34" charset="0"/>
              <a:buChar char="•"/>
            </a:pPr>
            <a:r>
              <a:rPr lang="en-GB" dirty="0"/>
              <a:t>Pass the ball randomly around the whole group so young leaders can add their examples.</a:t>
            </a:r>
          </a:p>
          <a:p>
            <a:pPr marL="171450" indent="-171450">
              <a:buFont typeface="Arial" panose="020B0604020202020204" pitchFamily="34" charset="0"/>
              <a:buChar char="•"/>
            </a:pPr>
            <a:r>
              <a:rPr lang="en-GB" dirty="0"/>
              <a:t>They may pass if they can’t think of one.</a:t>
            </a:r>
          </a:p>
          <a:p>
            <a:pPr marL="171450" indent="-171450">
              <a:buFont typeface="Arial" panose="020B0604020202020204" pitchFamily="34" charset="0"/>
              <a:buChar char="•"/>
            </a:pPr>
            <a:r>
              <a:rPr lang="en-GB" dirty="0"/>
              <a:t>Join in too to stimulate ideas (drawing from the examples on slide 9).</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Share examples in pairs before passing the ball.</a:t>
            </a:r>
          </a:p>
          <a:p>
            <a:pPr marL="171450" indent="-171450">
              <a:buFont typeface="Arial" panose="020B0604020202020204" pitchFamily="34" charset="0"/>
              <a:buChar char="•"/>
            </a:pPr>
            <a:r>
              <a:rPr lang="en-GB" dirty="0"/>
              <a:t>Work in small groups.</a:t>
            </a:r>
          </a:p>
          <a:p>
            <a:pPr marL="171450" indent="-171450">
              <a:buFont typeface="Arial" panose="020B0604020202020204" pitchFamily="34" charset="0"/>
              <a:buChar char="•"/>
            </a:pPr>
            <a:r>
              <a:rPr lang="en-GB" dirty="0"/>
              <a:t>Tap a balloon if they will struggle to coordinate catching.</a:t>
            </a:r>
          </a:p>
          <a:p>
            <a:pPr marL="171450" indent="-171450">
              <a:buFont typeface="Arial" panose="020B0604020202020204" pitchFamily="34" charset="0"/>
              <a:buChar char="•"/>
            </a:pPr>
            <a:r>
              <a:rPr lang="en-GB" dirty="0"/>
              <a:t>Use verbal volleyball – instead of ball-passing, they ‘bat’ their example around a circle.</a:t>
            </a:r>
          </a:p>
          <a:p>
            <a:pPr marL="171450" indent="-171450">
              <a:buFont typeface="Arial" panose="020B0604020202020204" pitchFamily="34" charset="0"/>
              <a:buChar char="•"/>
            </a:pPr>
            <a:r>
              <a:rPr lang="en-GB" dirty="0"/>
              <a:t>Use a flipchart relay race instead of ball-passing – young leaders run to a central (or team) board to add an example (write or draw).</a:t>
            </a:r>
          </a:p>
          <a:p>
            <a:pPr marL="171450" indent="-171450">
              <a:buFont typeface="Arial" panose="020B0604020202020204" pitchFamily="34" charset="0"/>
              <a:buChar char="•"/>
            </a:pPr>
            <a:r>
              <a:rPr lang="en-GB" dirty="0"/>
              <a:t>Ask small groups to make a poster (drawing) of what they might see and hear.</a:t>
            </a:r>
          </a:p>
          <a:p>
            <a:pPr marL="171450" indent="-171450">
              <a:buFont typeface="Arial" panose="020B0604020202020204" pitchFamily="34" charset="0"/>
              <a:buChar char="•"/>
            </a:pPr>
            <a:r>
              <a:rPr lang="en-GB" dirty="0"/>
              <a:t>If you have more time, ask small groups to act out their examples and/or make a 1-minute film using a tablet.</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C0EE1F12-3F78-F8E7-BCE1-39FCB2A2AFFD}"/>
              </a:ext>
            </a:extLst>
          </p:cNvPr>
          <p:cNvSpPr>
            <a:spLocks noGrp="1"/>
          </p:cNvSpPr>
          <p:nvPr>
            <p:ph type="sldNum" sz="quarter" idx="5"/>
          </p:nvPr>
        </p:nvSpPr>
        <p:spPr/>
        <p:txBody>
          <a:bodyPr/>
          <a:lstStyle/>
          <a:p>
            <a:fld id="{4501A0F1-6387-944A-8EDE-D156E59E7AFE}" type="slidenum">
              <a:rPr lang="en-US" smtClean="0"/>
              <a:t>8</a:t>
            </a:fld>
            <a:endParaRPr lang="en-US"/>
          </a:p>
        </p:txBody>
      </p:sp>
    </p:spTree>
    <p:extLst>
      <p:ext uri="{BB962C8B-B14F-4D97-AF65-F5344CB8AC3E}">
        <p14:creationId xmlns:p14="http://schemas.microsoft.com/office/powerpoint/2010/main" val="50323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F02E-CA55-F755-CC22-154983E9D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4BD6C-0D12-2B0C-6E6F-0B4ABEFFC9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38A29-65AF-0415-7C06-170A1032F1B4}"/>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and/or add to the young leaders’ examples.</a:t>
            </a:r>
          </a:p>
          <a:p>
            <a:pPr marL="171450" indent="-171450">
              <a:buFont typeface="Arial" panose="020B0604020202020204" pitchFamily="34" charset="0"/>
              <a:buChar char="•"/>
            </a:pPr>
            <a:r>
              <a:rPr lang="en-GB" dirty="0"/>
              <a:t>Remind the young leaders that different children might behave in different ways so looking and listening will only give them a general idea if their activities are working. </a:t>
            </a:r>
          </a:p>
          <a:p>
            <a:pPr marL="171450" indent="-171450">
              <a:buFont typeface="Arial" panose="020B0604020202020204" pitchFamily="34" charset="0"/>
              <a:buChar char="•"/>
            </a:pPr>
            <a:r>
              <a:rPr lang="en-GB" dirty="0"/>
              <a:t>They will also need to ask the children.</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578F96BE-8D14-25EA-12F2-3236FB147321}"/>
              </a:ext>
            </a:extLst>
          </p:cNvPr>
          <p:cNvSpPr>
            <a:spLocks noGrp="1"/>
          </p:cNvSpPr>
          <p:nvPr>
            <p:ph type="sldNum" sz="quarter" idx="5"/>
          </p:nvPr>
        </p:nvSpPr>
        <p:spPr/>
        <p:txBody>
          <a:bodyPr/>
          <a:lstStyle/>
          <a:p>
            <a:fld id="{4501A0F1-6387-944A-8EDE-D156E59E7AFE}" type="slidenum">
              <a:rPr lang="en-US" smtClean="0"/>
              <a:t>9</a:t>
            </a:fld>
            <a:endParaRPr lang="en-US"/>
          </a:p>
        </p:txBody>
      </p:sp>
    </p:spTree>
    <p:extLst>
      <p:ext uri="{BB962C8B-B14F-4D97-AF65-F5344CB8AC3E}">
        <p14:creationId xmlns:p14="http://schemas.microsoft.com/office/powerpoint/2010/main" val="728933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751356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0915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62569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49783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3238825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775548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4212019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2B17BD-68D3-514F-ABF1-840D43ACAF6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283717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2B17BD-68D3-514F-ABF1-840D43ACAF6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318516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17BD-68D3-514F-ABF1-840D43ACAF6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223359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3009944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31123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507250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3587725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22346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67692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09238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2B17BD-68D3-514F-ABF1-840D43ACAF6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5052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2B17BD-68D3-514F-ABF1-840D43ACAF6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05996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17BD-68D3-514F-ABF1-840D43ACAF6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161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4527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7646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B17BD-68D3-514F-ABF1-840D43ACAF6F}"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F06B1-8598-804A-8861-32FAC6A5F10B}" type="slidenum">
              <a:rPr lang="en-US" smtClean="0"/>
              <a:t>‹#›</a:t>
            </a:fld>
            <a:endParaRPr lang="en-US"/>
          </a:p>
        </p:txBody>
      </p:sp>
    </p:spTree>
    <p:extLst>
      <p:ext uri="{BB962C8B-B14F-4D97-AF65-F5344CB8AC3E}">
        <p14:creationId xmlns:p14="http://schemas.microsoft.com/office/powerpoint/2010/main" val="11836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B17BD-68D3-514F-ABF1-840D43ACAF6F}"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F06B1-8598-804A-8861-32FAC6A5F10B}" type="slidenum">
              <a:rPr lang="en-US" smtClean="0"/>
              <a:t>‹#›</a:t>
            </a:fld>
            <a:endParaRPr lang="en-US"/>
          </a:p>
        </p:txBody>
      </p:sp>
    </p:spTree>
    <p:extLst>
      <p:ext uri="{BB962C8B-B14F-4D97-AF65-F5344CB8AC3E}">
        <p14:creationId xmlns:p14="http://schemas.microsoft.com/office/powerpoint/2010/main" val="2401145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ver_art_1.png"/>
          <p:cNvPicPr>
            <a:picLocks noChangeAspect="1"/>
          </p:cNvPicPr>
          <p:nvPr/>
        </p:nvPicPr>
        <p:blipFill>
          <a:blip r:embed="rId3"/>
          <a:stretch>
            <a:fillRect/>
          </a:stretch>
        </p:blipFill>
        <p:spPr>
          <a:xfrm>
            <a:off x="0" y="0"/>
            <a:ext cx="12192000" cy="6858000"/>
          </a:xfrm>
          <a:prstGeom prst="rect">
            <a:avLst/>
          </a:prstGeom>
        </p:spPr>
      </p:pic>
      <p:pic>
        <p:nvPicPr>
          <p:cNvPr id="3" name="Picture 2" descr="cover_art_2.png"/>
          <p:cNvPicPr>
            <a:picLocks noChangeAspect="1"/>
          </p:cNvPicPr>
          <p:nvPr/>
        </p:nvPicPr>
        <p:blipFill>
          <a:blip r:embed="rId4"/>
          <a:stretch>
            <a:fillRect/>
          </a:stretch>
        </p:blipFill>
        <p:spPr>
          <a:xfrm>
            <a:off x="8415710" y="2241755"/>
            <a:ext cx="4272579" cy="4882946"/>
          </a:xfrm>
          <a:prstGeom prst="rect">
            <a:avLst/>
          </a:prstGeom>
        </p:spPr>
      </p:pic>
      <p:pic>
        <p:nvPicPr>
          <p:cNvPr id="4" name="Picture 3" descr="cover_art_3.png"/>
          <p:cNvPicPr>
            <a:picLocks noChangeAspect="1"/>
          </p:cNvPicPr>
          <p:nvPr/>
        </p:nvPicPr>
        <p:blipFill>
          <a:blip r:embed="rId5"/>
          <a:stretch>
            <a:fillRect/>
          </a:stretch>
        </p:blipFill>
        <p:spPr>
          <a:xfrm>
            <a:off x="496289" y="2499725"/>
            <a:ext cx="7615324" cy="1090127"/>
          </a:xfrm>
          <a:prstGeom prst="rect">
            <a:avLst/>
          </a:prstGeom>
        </p:spPr>
      </p:pic>
    </p:spTree>
    <p:extLst>
      <p:ext uri="{BB962C8B-B14F-4D97-AF65-F5344CB8AC3E}">
        <p14:creationId xmlns:p14="http://schemas.microsoft.com/office/powerpoint/2010/main" val="856621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E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0F571D-1ABD-D54A-FBCC-23087AAB9E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3"/>
          <a:srcRect/>
          <a:stretch/>
        </p:blipFill>
        <p:spPr>
          <a:xfrm>
            <a:off x="0" y="0"/>
            <a:ext cx="12192000" cy="6858000"/>
          </a:xfrm>
          <a:prstGeom prst="rect">
            <a:avLst/>
          </a:prstGeom>
        </p:spPr>
      </p:pic>
      <p:sp>
        <p:nvSpPr>
          <p:cNvPr id="17" name="TextBox 1">
            <a:extLst>
              <a:ext uri="{FF2B5EF4-FFF2-40B4-BE49-F238E27FC236}">
                <a16:creationId xmlns:a16="http://schemas.microsoft.com/office/drawing/2014/main" id="{9A0733F7-3199-F041-9913-589A7A9022BC}"/>
              </a:ext>
            </a:extLst>
          </p:cNvPr>
          <p:cNvSpPr txBox="1">
            <a:spLocks noGrp="1" noRot="1" noMove="1" noResize="1" noEditPoints="1" noAdjustHandles="1" noChangeArrowheads="1" noChangeShapeType="1"/>
          </p:cNvSpPr>
          <p:nvPr>
            <p:ph type="title" idx="4294967295"/>
          </p:nvPr>
        </p:nvSpPr>
        <p:spPr bwMode="auto">
          <a:xfrm>
            <a:off x="298477" y="411484"/>
            <a:ext cx="11212206" cy="757130"/>
          </a:xfrm>
          <a:prstGeom prst="rect">
            <a:avLst/>
          </a:prstGeom>
          <a:noFill/>
          <a:ln>
            <a:noFill/>
            <a:prstDash/>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Find out from the children</a:t>
            </a:r>
            <a:endParaRPr lang="en-GB" sz="4800" b="1" dirty="0">
              <a:solidFill>
                <a:srgbClr val="FF5C39"/>
              </a:solidFill>
              <a:latin typeface="Arial" panose="020B0604020202020204" pitchFamily="34" charset="0"/>
              <a:cs typeface="Arial" panose="020B0604020202020204" pitchFamily="34" charset="0"/>
            </a:endParaRPr>
          </a:p>
        </p:txBody>
      </p:sp>
      <p:sp>
        <p:nvSpPr>
          <p:cNvPr id="20" name="Rectangle 1" descr="Grey frame — place an image in this area">
            <a:extLst>
              <a:ext uri="{FF2B5EF4-FFF2-40B4-BE49-F238E27FC236}">
                <a16:creationId xmlns:a16="http://schemas.microsoft.com/office/drawing/2014/main" id="{9331AA5A-E750-2048-828E-FF9C41B70087}"/>
              </a:ext>
            </a:extLst>
          </p:cNvPr>
          <p:cNvSpPr>
            <a:spLocks noChangeArrowheads="1"/>
          </p:cNvSpPr>
          <p:nvPr/>
        </p:nvSpPr>
        <p:spPr bwMode="auto">
          <a:xfrm>
            <a:off x="810037" y="1853438"/>
            <a:ext cx="2414875" cy="2217214"/>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C4C9D79-A422-CB50-9351-BE9492550BA9}"/>
              </a:ext>
            </a:extLst>
          </p:cNvPr>
          <p:cNvSpPr txBox="1">
            <a:spLocks noChangeArrowheads="1"/>
          </p:cNvSpPr>
          <p:nvPr/>
        </p:nvSpPr>
        <p:spPr bwMode="auto">
          <a:xfrm>
            <a:off x="1101545" y="4158389"/>
            <a:ext cx="183185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E22AA"/>
                </a:solidFill>
                <a:effectLst/>
                <a:uLnTx/>
                <a:uFillTx/>
                <a:latin typeface="Arial" charset="0"/>
                <a:ea typeface="ＭＳ Ｐゴシック" charset="0"/>
                <a:cs typeface="Arial" charset="0"/>
              </a:rPr>
              <a:t>Emojis</a:t>
            </a:r>
          </a:p>
        </p:txBody>
      </p:sp>
      <p:sp>
        <p:nvSpPr>
          <p:cNvPr id="22" name="Rectangle 1" descr="Grey frame — place an image in this area">
            <a:extLst>
              <a:ext uri="{FF2B5EF4-FFF2-40B4-BE49-F238E27FC236}">
                <a16:creationId xmlns:a16="http://schemas.microsoft.com/office/drawing/2014/main" id="{DC49E35A-02F0-23A6-67F5-9BC51F9225A7}"/>
              </a:ext>
            </a:extLst>
          </p:cNvPr>
          <p:cNvSpPr>
            <a:spLocks noChangeArrowheads="1"/>
          </p:cNvSpPr>
          <p:nvPr/>
        </p:nvSpPr>
        <p:spPr bwMode="auto">
          <a:xfrm>
            <a:off x="3498616" y="1883733"/>
            <a:ext cx="2414875" cy="2217214"/>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1" descr="Grey frame — place an image in this area">
            <a:extLst>
              <a:ext uri="{FF2B5EF4-FFF2-40B4-BE49-F238E27FC236}">
                <a16:creationId xmlns:a16="http://schemas.microsoft.com/office/drawing/2014/main" id="{0ABA6C8D-D025-A358-7724-B860B66E1780}"/>
              </a:ext>
            </a:extLst>
          </p:cNvPr>
          <p:cNvSpPr>
            <a:spLocks noChangeArrowheads="1"/>
          </p:cNvSpPr>
          <p:nvPr/>
        </p:nvSpPr>
        <p:spPr bwMode="auto">
          <a:xfrm>
            <a:off x="6187195" y="1883732"/>
            <a:ext cx="2414875" cy="2217214"/>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1" descr="Grey frame — place an image in this area">
            <a:extLst>
              <a:ext uri="{FF2B5EF4-FFF2-40B4-BE49-F238E27FC236}">
                <a16:creationId xmlns:a16="http://schemas.microsoft.com/office/drawing/2014/main" id="{1737F8DC-0C62-9BA8-8207-C13BF353E946}"/>
              </a:ext>
            </a:extLst>
          </p:cNvPr>
          <p:cNvSpPr>
            <a:spLocks noChangeArrowheads="1"/>
          </p:cNvSpPr>
          <p:nvPr/>
        </p:nvSpPr>
        <p:spPr bwMode="auto">
          <a:xfrm>
            <a:off x="8875774" y="1883732"/>
            <a:ext cx="2414875" cy="2217214"/>
          </a:xfrm>
          <a:prstGeom prst="rect">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6E97F896-9BC0-2D11-86FD-8E028A75DECD}"/>
              </a:ext>
            </a:extLst>
          </p:cNvPr>
          <p:cNvSpPr txBox="1">
            <a:spLocks noChangeArrowheads="1"/>
          </p:cNvSpPr>
          <p:nvPr/>
        </p:nvSpPr>
        <p:spPr bwMode="auto">
          <a:xfrm>
            <a:off x="3790124" y="4218979"/>
            <a:ext cx="183185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1E22AA"/>
                </a:solidFill>
                <a:effectLst/>
                <a:uLnTx/>
                <a:uFillTx/>
                <a:latin typeface="Arial" charset="0"/>
                <a:ea typeface="ＭＳ Ｐゴシック" charset="0"/>
                <a:cs typeface="Arial" charset="0"/>
              </a:rPr>
              <a:t>Thumbs</a:t>
            </a:r>
          </a:p>
        </p:txBody>
      </p:sp>
      <p:sp>
        <p:nvSpPr>
          <p:cNvPr id="27" name="TextBox 26">
            <a:extLst>
              <a:ext uri="{FF2B5EF4-FFF2-40B4-BE49-F238E27FC236}">
                <a16:creationId xmlns:a16="http://schemas.microsoft.com/office/drawing/2014/main" id="{3B91002D-744D-F366-BEA5-5F71CB760FE5}"/>
              </a:ext>
            </a:extLst>
          </p:cNvPr>
          <p:cNvSpPr txBox="1">
            <a:spLocks noChangeArrowheads="1"/>
          </p:cNvSpPr>
          <p:nvPr/>
        </p:nvSpPr>
        <p:spPr bwMode="auto">
          <a:xfrm>
            <a:off x="6478703" y="4218979"/>
            <a:ext cx="183185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1E22AA"/>
                </a:solidFill>
                <a:effectLst/>
                <a:uLnTx/>
                <a:uFillTx/>
                <a:latin typeface="Arial" charset="0"/>
                <a:ea typeface="ＭＳ Ｐゴシック" charset="0"/>
                <a:cs typeface="Arial" charset="0"/>
              </a:rPr>
              <a:t>Bean bag votes</a:t>
            </a:r>
          </a:p>
        </p:txBody>
      </p:sp>
      <p:sp>
        <p:nvSpPr>
          <p:cNvPr id="28" name="TextBox 27">
            <a:extLst>
              <a:ext uri="{FF2B5EF4-FFF2-40B4-BE49-F238E27FC236}">
                <a16:creationId xmlns:a16="http://schemas.microsoft.com/office/drawing/2014/main" id="{CCF3221B-969F-A7D6-07E9-4F1CF5B0C677}"/>
              </a:ext>
            </a:extLst>
          </p:cNvPr>
          <p:cNvSpPr txBox="1">
            <a:spLocks noChangeArrowheads="1"/>
          </p:cNvSpPr>
          <p:nvPr/>
        </p:nvSpPr>
        <p:spPr bwMode="auto">
          <a:xfrm>
            <a:off x="9021527" y="4218979"/>
            <a:ext cx="212336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1E22AA"/>
                </a:solidFill>
                <a:effectLst/>
                <a:uLnTx/>
                <a:uFillTx/>
                <a:latin typeface="Arial" charset="0"/>
                <a:ea typeface="ＭＳ Ｐゴシック" charset="0"/>
                <a:cs typeface="Arial" charset="0"/>
              </a:rPr>
              <a:t>Traffic Light Cones</a:t>
            </a:r>
          </a:p>
        </p:txBody>
      </p:sp>
      <p:pic>
        <p:nvPicPr>
          <p:cNvPr id="29" name="Picture 28" descr="slide 11 emojis image simple orange outline smile "/>
          <p:cNvPicPr>
            <a:picLocks noChangeAspect="1"/>
          </p:cNvPicPr>
          <p:nvPr/>
        </p:nvPicPr>
        <p:blipFill>
          <a:blip r:embed="rId4"/>
          <a:stretch>
            <a:fillRect/>
          </a:stretch>
        </p:blipFill>
        <p:spPr>
          <a:xfrm>
            <a:off x="1081920" y="1926590"/>
            <a:ext cx="1871109" cy="2070910"/>
          </a:xfrm>
          <a:prstGeom prst="rect">
            <a:avLst/>
          </a:prstGeom>
        </p:spPr>
      </p:pic>
      <p:pic>
        <p:nvPicPr>
          <p:cNvPr id="30" name="Picture 29" descr="slide 11 thumbs image three orange hand gestures t"/>
          <p:cNvPicPr>
            <a:picLocks noChangeAspect="1"/>
          </p:cNvPicPr>
          <p:nvPr/>
        </p:nvPicPr>
        <p:blipFill>
          <a:blip r:embed="rId5"/>
          <a:stretch>
            <a:fillRect/>
          </a:stretch>
        </p:blipFill>
        <p:spPr>
          <a:xfrm>
            <a:off x="3670598" y="1956885"/>
            <a:ext cx="2070910" cy="2070910"/>
          </a:xfrm>
          <a:prstGeom prst="rect">
            <a:avLst/>
          </a:prstGeom>
        </p:spPr>
      </p:pic>
      <p:pic>
        <p:nvPicPr>
          <p:cNvPr id="31" name="Picture 30" descr="slide 11 bean bags image colorful small square fab"/>
          <p:cNvPicPr>
            <a:picLocks noChangeAspect="1"/>
          </p:cNvPicPr>
          <p:nvPr/>
        </p:nvPicPr>
        <p:blipFill>
          <a:blip r:embed="rId6"/>
          <a:stretch>
            <a:fillRect/>
          </a:stretch>
        </p:blipFill>
        <p:spPr>
          <a:xfrm>
            <a:off x="6260347" y="2314029"/>
            <a:ext cx="2268571" cy="1356620"/>
          </a:xfrm>
          <a:prstGeom prst="rect">
            <a:avLst/>
          </a:prstGeom>
        </p:spPr>
      </p:pic>
      <p:pic>
        <p:nvPicPr>
          <p:cNvPr id="32" name="Picture 31" descr="slide 11 traffic light cones image three low sport"/>
          <p:cNvPicPr>
            <a:picLocks noChangeAspect="1"/>
          </p:cNvPicPr>
          <p:nvPr/>
        </p:nvPicPr>
        <p:blipFill>
          <a:blip r:embed="rId7"/>
          <a:stretch>
            <a:fillRect/>
          </a:stretch>
        </p:blipFill>
        <p:spPr>
          <a:xfrm>
            <a:off x="9047756" y="1956884"/>
            <a:ext cx="2070910" cy="2070910"/>
          </a:xfrm>
          <a:prstGeom prst="rect">
            <a:avLst/>
          </a:prstGeom>
        </p:spPr>
      </p:pic>
      <p:sp>
        <p:nvSpPr>
          <p:cNvPr id="33" name="TextBox 32">
            <a:extLst>
              <a:ext uri="{FF2B5EF4-FFF2-40B4-BE49-F238E27FC236}">
                <a16:creationId xmlns:a16="http://schemas.microsoft.com/office/drawing/2014/main" id="{BA93AEFD-3D00-275C-61DC-9119F004E57A}"/>
              </a:ext>
            </a:extLst>
          </p:cNvPr>
          <p:cNvSpPr txBox="1">
            <a:spLocks noChangeArrowheads="1"/>
          </p:cNvSpPr>
          <p:nvPr/>
        </p:nvSpPr>
        <p:spPr bwMode="auto">
          <a:xfrm>
            <a:off x="209630" y="1221318"/>
            <a:ext cx="586729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22AA"/>
                </a:solidFill>
                <a:effectLst/>
                <a:uLnTx/>
                <a:uFillTx/>
                <a:latin typeface="Arial" charset="0"/>
                <a:ea typeface="ＭＳ Ｐゴシック" charset="0"/>
                <a:cs typeface="Arial" charset="0"/>
              </a:rPr>
              <a:t>Use simple tools to get feedback</a:t>
            </a:r>
          </a:p>
        </p:txBody>
      </p:sp>
    </p:spTree>
    <p:extLst>
      <p:ext uri="{BB962C8B-B14F-4D97-AF65-F5344CB8AC3E}">
        <p14:creationId xmlns:p14="http://schemas.microsoft.com/office/powerpoint/2010/main" val="102106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0598A-DD30-557A-0EE8-C59E712C9FD6}"/>
            </a:ext>
          </a:extLst>
        </p:cNvPr>
        <p:cNvGrpSpPr/>
        <p:nvPr/>
      </p:nvGrpSpPr>
      <p:grpSpPr>
        <a:xfrm>
          <a:off x="0" y="0"/>
          <a:ext cx="0" cy="0"/>
          <a:chOff x="0" y="0"/>
          <a:chExt cx="0" cy="0"/>
        </a:xfrm>
      </p:grpSpPr>
      <p:pic>
        <p:nvPicPr>
          <p:cNvPr id="17" name="Picture 1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42EEF217-81BF-5EB1-8A4E-03C3E54BD18C}"/>
              </a:ext>
            </a:extLst>
          </p:cNvPr>
          <p:cNvSpPr txBox="1">
            <a:spLocks noChangeArrowheads="1"/>
          </p:cNvSpPr>
          <p:nvPr/>
        </p:nvSpPr>
        <p:spPr bwMode="auto">
          <a:xfrm>
            <a:off x="298477" y="634504"/>
            <a:ext cx="1165799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How could you use these tools?</a:t>
            </a:r>
          </a:p>
        </p:txBody>
      </p:sp>
      <p:sp>
        <p:nvSpPr>
          <p:cNvPr id="14" name="Content Placeholder 13">
            <a:extLst>
              <a:ext uri="{FF2B5EF4-FFF2-40B4-BE49-F238E27FC236}">
                <a16:creationId xmlns:a16="http://schemas.microsoft.com/office/drawing/2014/main" id="{C57F266A-99EE-5B50-A7AD-325C6E4C358A}"/>
              </a:ext>
            </a:extLst>
          </p:cNvPr>
          <p:cNvSpPr>
            <a:spLocks noGrp="1"/>
          </p:cNvSpPr>
          <p:nvPr>
            <p:ph sz="half" idx="1"/>
          </p:nvPr>
        </p:nvSpPr>
        <p:spPr>
          <a:xfrm>
            <a:off x="838200" y="1825625"/>
            <a:ext cx="5669280" cy="4351338"/>
          </a:xfrm>
        </p:spPr>
        <p:txBody>
          <a:bodyPr>
            <a:normAutofit/>
          </a:bodyPr>
          <a:lstStyle/>
          <a:p>
            <a:pPr marL="0" indent="0">
              <a:lnSpc>
                <a:spcPct val="100000"/>
              </a:lnSpc>
              <a:buNone/>
            </a:pPr>
            <a:r>
              <a:rPr lang="en-GB" dirty="0">
                <a:latin typeface="Arial" panose="020B0604020202020204" pitchFamily="34" charset="0"/>
                <a:cs typeface="Arial" panose="020B0604020202020204" pitchFamily="34" charset="0"/>
              </a:rPr>
              <a:t>In your group, think about the</a:t>
            </a:r>
            <a:r>
              <a:rPr lang="en-GB" b="1" dirty="0">
                <a:latin typeface="Arial" panose="020B0604020202020204" pitchFamily="34" charset="0"/>
                <a:cs typeface="Arial" panose="020B0604020202020204" pitchFamily="34" charset="0"/>
              </a:rPr>
              <a:t> tool </a:t>
            </a:r>
            <a:r>
              <a:rPr lang="en-GB" dirty="0">
                <a:latin typeface="Arial" panose="020B0604020202020204" pitchFamily="34" charset="0"/>
                <a:cs typeface="Arial" panose="020B0604020202020204" pitchFamily="34" charset="0"/>
              </a:rPr>
              <a:t>you have been given.</a:t>
            </a:r>
            <a:endParaRPr lang="en-GB" b="1" dirty="0">
              <a:latin typeface="Arial" panose="020B0604020202020204" pitchFamily="34" charset="0"/>
              <a:cs typeface="Arial" panose="020B0604020202020204" pitchFamily="34" charset="0"/>
            </a:endParaRPr>
          </a:p>
          <a:p>
            <a:pPr marL="0" indent="0">
              <a:lnSpc>
                <a:spcPct val="100000"/>
              </a:lnSpc>
              <a:buNone/>
            </a:pPr>
            <a:endParaRPr lang="en-GB" sz="100"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How could you use this to get </a:t>
            </a:r>
            <a:r>
              <a:rPr lang="en-GB" b="1" dirty="0">
                <a:latin typeface="Arial" panose="020B0604020202020204" pitchFamily="34" charset="0"/>
                <a:cs typeface="Arial" panose="020B0604020202020204" pitchFamily="34" charset="0"/>
              </a:rPr>
              <a:t>feedback from the children </a:t>
            </a:r>
            <a:r>
              <a:rPr lang="en-GB" dirty="0">
                <a:latin typeface="Arial" panose="020B0604020202020204" pitchFamily="34" charset="0"/>
                <a:cs typeface="Arial" panose="020B0604020202020204" pitchFamily="34" charset="0"/>
              </a:rPr>
              <a:t>during or after an activity session?</a:t>
            </a:r>
          </a:p>
          <a:p>
            <a:pPr marL="0" indent="0">
              <a:lnSpc>
                <a:spcPct val="100000"/>
              </a:lnSpc>
              <a:buNone/>
            </a:pPr>
            <a:endParaRPr lang="en-GB" sz="100" dirty="0">
              <a:latin typeface="Arial" panose="020B0604020202020204" pitchFamily="34" charset="0"/>
              <a:cs typeface="Arial" panose="020B0604020202020204" pitchFamily="34" charset="0"/>
            </a:endParaRPr>
          </a:p>
          <a:p>
            <a:pPr marL="0" indent="0">
              <a:lnSpc>
                <a:spcPct val="100000"/>
              </a:lnSpc>
              <a:buNone/>
            </a:pPr>
            <a:r>
              <a:rPr lang="en-GB" b="1" dirty="0">
                <a:latin typeface="Arial" panose="020B0604020202020204" pitchFamily="34" charset="0"/>
                <a:cs typeface="Arial" panose="020B0604020202020204" pitchFamily="34" charset="0"/>
              </a:rPr>
              <a:t>Demonstrate</a:t>
            </a:r>
            <a:r>
              <a:rPr lang="en-GB" dirty="0">
                <a:latin typeface="Arial" panose="020B0604020202020204" pitchFamily="34" charset="0"/>
                <a:cs typeface="Arial" panose="020B0604020202020204" pitchFamily="34" charset="0"/>
              </a:rPr>
              <a:t> one </a:t>
            </a:r>
            <a:r>
              <a:rPr lang="en-GB" b="1" dirty="0">
                <a:latin typeface="Arial" panose="020B0604020202020204" pitchFamily="34" charset="0"/>
                <a:cs typeface="Arial" panose="020B0604020202020204" pitchFamily="34" charset="0"/>
              </a:rPr>
              <a:t>quick</a:t>
            </a:r>
            <a:r>
              <a:rPr lang="en-GB" dirty="0">
                <a:latin typeface="Arial" panose="020B0604020202020204" pitchFamily="34" charset="0"/>
                <a:cs typeface="Arial" panose="020B0604020202020204" pitchFamily="34" charset="0"/>
              </a:rPr>
              <a:t> idea. </a:t>
            </a:r>
          </a:p>
        </p:txBody>
      </p:sp>
      <p:pic>
        <p:nvPicPr>
          <p:cNvPr id="2" name="Picture 1" descr="slide 11 emojis image simple orange outline smile ">
            <a:extLst>
              <a:ext uri="{FF2B5EF4-FFF2-40B4-BE49-F238E27FC236}">
                <a16:creationId xmlns:a16="http://schemas.microsoft.com/office/drawing/2014/main" id="{B19B9926-7870-F266-2F91-67E376965CBE}"/>
              </a:ext>
            </a:extLst>
          </p:cNvPr>
          <p:cNvPicPr>
            <a:picLocks noChangeAspect="1"/>
          </p:cNvPicPr>
          <p:nvPr/>
        </p:nvPicPr>
        <p:blipFill>
          <a:blip r:embed="rId4"/>
          <a:stretch>
            <a:fillRect/>
          </a:stretch>
        </p:blipFill>
        <p:spPr>
          <a:xfrm>
            <a:off x="9715067" y="1410681"/>
            <a:ext cx="1871109" cy="2070910"/>
          </a:xfrm>
          <a:prstGeom prst="rect">
            <a:avLst/>
          </a:prstGeom>
        </p:spPr>
      </p:pic>
      <p:pic>
        <p:nvPicPr>
          <p:cNvPr id="3" name="Picture 2" descr="slide 11 thumbs image three orange hand gestures t">
            <a:extLst>
              <a:ext uri="{FF2B5EF4-FFF2-40B4-BE49-F238E27FC236}">
                <a16:creationId xmlns:a16="http://schemas.microsoft.com/office/drawing/2014/main" id="{8FAFA4FF-38BA-FEBE-0D43-4795B8F9DEEE}"/>
              </a:ext>
            </a:extLst>
          </p:cNvPr>
          <p:cNvPicPr>
            <a:picLocks noChangeAspect="1"/>
          </p:cNvPicPr>
          <p:nvPr/>
        </p:nvPicPr>
        <p:blipFill>
          <a:blip r:embed="rId5"/>
          <a:stretch>
            <a:fillRect/>
          </a:stretch>
        </p:blipFill>
        <p:spPr>
          <a:xfrm>
            <a:off x="7408630" y="1438091"/>
            <a:ext cx="2070910" cy="2070910"/>
          </a:xfrm>
          <a:prstGeom prst="rect">
            <a:avLst/>
          </a:prstGeom>
        </p:spPr>
      </p:pic>
      <p:pic>
        <p:nvPicPr>
          <p:cNvPr id="4" name="Picture 3" descr="slide 11 bean bags image colorful small square fab">
            <a:extLst>
              <a:ext uri="{FF2B5EF4-FFF2-40B4-BE49-F238E27FC236}">
                <a16:creationId xmlns:a16="http://schemas.microsoft.com/office/drawing/2014/main" id="{FB621652-F3EC-0C6F-BA20-A8DDB187ED69}"/>
              </a:ext>
            </a:extLst>
          </p:cNvPr>
          <p:cNvPicPr>
            <a:picLocks noChangeAspect="1"/>
          </p:cNvPicPr>
          <p:nvPr/>
        </p:nvPicPr>
        <p:blipFill>
          <a:blip r:embed="rId6"/>
          <a:stretch>
            <a:fillRect/>
          </a:stretch>
        </p:blipFill>
        <p:spPr>
          <a:xfrm>
            <a:off x="9516335" y="3699484"/>
            <a:ext cx="2268571" cy="1356620"/>
          </a:xfrm>
          <a:prstGeom prst="rect">
            <a:avLst/>
          </a:prstGeom>
        </p:spPr>
      </p:pic>
      <p:pic>
        <p:nvPicPr>
          <p:cNvPr id="5" name="Picture 4" descr="slide 11 traffic light cones image three low sport">
            <a:extLst>
              <a:ext uri="{FF2B5EF4-FFF2-40B4-BE49-F238E27FC236}">
                <a16:creationId xmlns:a16="http://schemas.microsoft.com/office/drawing/2014/main" id="{D22FDBC4-A41B-7607-046A-7A76FF267CB1}"/>
              </a:ext>
            </a:extLst>
          </p:cNvPr>
          <p:cNvPicPr>
            <a:picLocks noChangeAspect="1"/>
          </p:cNvPicPr>
          <p:nvPr/>
        </p:nvPicPr>
        <p:blipFill>
          <a:blip r:embed="rId7"/>
          <a:stretch>
            <a:fillRect/>
          </a:stretch>
        </p:blipFill>
        <p:spPr>
          <a:xfrm>
            <a:off x="7278830" y="3699484"/>
            <a:ext cx="2070910" cy="2070910"/>
          </a:xfrm>
          <a:prstGeom prst="rect">
            <a:avLst/>
          </a:prstGeom>
        </p:spPr>
      </p:pic>
    </p:spTree>
    <p:extLst>
      <p:ext uri="{BB962C8B-B14F-4D97-AF65-F5344CB8AC3E}">
        <p14:creationId xmlns:p14="http://schemas.microsoft.com/office/powerpoint/2010/main" val="3788665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2CB30-3FD5-56C8-ED85-2906B4083AE1}"/>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D94C6F7E-E469-3490-B67E-7796726DD47E}"/>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fontScale="92500"/>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a:solidFill>
                <a:schemeClr val="bg1"/>
              </a:solidFill>
              <a:latin typeface="+mj-lt"/>
              <a:ea typeface="+mj-ea"/>
              <a:cs typeface="+mj-cs"/>
            </a:endParaRPr>
          </a:p>
          <a:p>
            <a:pPr algn="l" eaLnBrk="1" hangingPunct="1">
              <a:lnSpc>
                <a:spcPct val="90000"/>
              </a:lnSpc>
              <a:spcBef>
                <a:spcPct val="0"/>
              </a:spcBef>
              <a:spcAft>
                <a:spcPts val="600"/>
              </a:spcAft>
            </a:pPr>
            <a:r>
              <a:rPr lang="en-US" sz="6000" b="1" kern="1200">
                <a:solidFill>
                  <a:srgbClr val="FFFFFF"/>
                </a:solidFill>
                <a:latin typeface="Arial" panose="020B0604020202020204" pitchFamily="34" charset="0"/>
                <a:ea typeface="+mj-ea"/>
                <a:cs typeface="Arial" panose="020B0604020202020204" pitchFamily="34" charset="0"/>
              </a:rPr>
              <a:t>How well do you bounce back?</a:t>
            </a:r>
          </a:p>
        </p:txBody>
      </p:sp>
    </p:spTree>
    <p:extLst>
      <p:ext uri="{BB962C8B-B14F-4D97-AF65-F5344CB8AC3E}">
        <p14:creationId xmlns:p14="http://schemas.microsoft.com/office/powerpoint/2010/main" val="365000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E021-317A-A4F0-F57C-1264D6BF9E6D}"/>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0CDBD41B-0A58-42A3-3703-452A8B0EFAD0}"/>
              </a:ext>
            </a:extLst>
          </p:cNvPr>
          <p:cNvSpPr txBox="1">
            <a:spLocks noChangeArrowheads="1"/>
          </p:cNvSpPr>
          <p:nvPr/>
        </p:nvSpPr>
        <p:spPr bwMode="auto">
          <a:xfrm>
            <a:off x="441939" y="573284"/>
            <a:ext cx="1035156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Bouncing back</a:t>
            </a:r>
          </a:p>
        </p:txBody>
      </p:sp>
      <p:sp>
        <p:nvSpPr>
          <p:cNvPr id="8" name="Content Placeholder 7">
            <a:extLst>
              <a:ext uri="{FF2B5EF4-FFF2-40B4-BE49-F238E27FC236}">
                <a16:creationId xmlns:a16="http://schemas.microsoft.com/office/drawing/2014/main" id="{30154104-7F3E-1AA1-C35D-7280FD37E21D}"/>
              </a:ext>
            </a:extLst>
          </p:cNvPr>
          <p:cNvSpPr>
            <a:spLocks noGrp="1"/>
          </p:cNvSpPr>
          <p:nvPr>
            <p:ph sz="half" idx="1"/>
          </p:nvPr>
        </p:nvSpPr>
        <p:spPr>
          <a:xfrm>
            <a:off x="441939" y="1547239"/>
            <a:ext cx="11071188" cy="4048343"/>
          </a:xfrm>
        </p:spPr>
        <p:txBody>
          <a:bodyPr>
            <a:noAutofit/>
          </a:bodyPr>
          <a:lstStyle/>
          <a:p>
            <a:pPr marL="0" indent="0">
              <a:lnSpc>
                <a:spcPct val="110000"/>
              </a:lnSpc>
              <a:buNone/>
            </a:pPr>
            <a:r>
              <a:rPr lang="en-GB" dirty="0">
                <a:latin typeface="Arial" panose="020B0604020202020204" pitchFamily="34" charset="0"/>
                <a:cs typeface="Arial" panose="020B0604020202020204" pitchFamily="34" charset="0"/>
              </a:rPr>
              <a:t>When you make a mistake…</a:t>
            </a:r>
          </a:p>
          <a:p>
            <a:pPr marL="0" indent="0">
              <a:lnSpc>
                <a:spcPct val="110000"/>
              </a:lnSpc>
              <a:buNone/>
            </a:pPr>
            <a:r>
              <a:rPr lang="en-GB" dirty="0">
                <a:latin typeface="Arial" panose="020B0604020202020204" pitchFamily="34" charset="0"/>
                <a:cs typeface="Arial" panose="020B0604020202020204" pitchFamily="34" charset="0"/>
              </a:rPr>
              <a:t>When activities go wrong…</a:t>
            </a:r>
          </a:p>
          <a:p>
            <a:pPr marL="0" indent="0">
              <a:lnSpc>
                <a:spcPct val="110000"/>
              </a:lnSpc>
              <a:buNone/>
            </a:pPr>
            <a:r>
              <a:rPr lang="en-GB" dirty="0">
                <a:latin typeface="Arial" panose="020B0604020202020204" pitchFamily="34" charset="0"/>
                <a:cs typeface="Arial" panose="020B0604020202020204" pitchFamily="34" charset="0"/>
              </a:rPr>
              <a:t>When children don’t like it…</a:t>
            </a:r>
          </a:p>
          <a:p>
            <a:pPr marL="0" indent="0">
              <a:lnSpc>
                <a:spcPct val="110000"/>
              </a:lnSpc>
              <a:buNone/>
            </a:pPr>
            <a:r>
              <a:rPr lang="en-GB" dirty="0">
                <a:latin typeface="Arial" panose="020B0604020202020204" pitchFamily="34" charset="0"/>
                <a:cs typeface="Arial" panose="020B0604020202020204" pitchFamily="34" charset="0"/>
              </a:rPr>
              <a:t>…you need to be </a:t>
            </a:r>
            <a:r>
              <a:rPr lang="en-GB" b="1" dirty="0">
                <a:latin typeface="Arial" panose="020B0604020202020204" pitchFamily="34" charset="0"/>
                <a:cs typeface="Arial" panose="020B0604020202020204" pitchFamily="34" charset="0"/>
              </a:rPr>
              <a:t>resilient</a:t>
            </a:r>
            <a:r>
              <a:rPr lang="en-GB" dirty="0">
                <a:latin typeface="Arial" panose="020B0604020202020204" pitchFamily="34" charset="0"/>
                <a:cs typeface="Arial" panose="020B0604020202020204" pitchFamily="34" charset="0"/>
              </a:rPr>
              <a:t>.</a:t>
            </a:r>
          </a:p>
          <a:p>
            <a:pPr marL="0" indent="0">
              <a:lnSpc>
                <a:spcPct val="110000"/>
              </a:lnSpc>
              <a:buNone/>
            </a:pPr>
            <a:endParaRPr lang="en-GB" sz="1600" dirty="0">
              <a:latin typeface="Arial" panose="020B0604020202020204" pitchFamily="34" charset="0"/>
              <a:cs typeface="Arial" panose="020B0604020202020204" pitchFamily="34" charset="0"/>
            </a:endParaRPr>
          </a:p>
          <a:p>
            <a:pPr marL="0" indent="0">
              <a:lnSpc>
                <a:spcPct val="110000"/>
              </a:lnSpc>
              <a:buNone/>
            </a:pPr>
            <a:r>
              <a:rPr lang="en-GB" dirty="0">
                <a:latin typeface="Arial" panose="020B0604020202020204" pitchFamily="34" charset="0"/>
                <a:cs typeface="Arial" panose="020B0604020202020204" pitchFamily="34" charset="0"/>
              </a:rPr>
              <a:t>Resilience means ‘bouncing back’ after setbacks.</a:t>
            </a:r>
          </a:p>
          <a:p>
            <a:pPr marL="0" indent="0">
              <a:lnSpc>
                <a:spcPct val="110000"/>
              </a:lnSpc>
              <a:buNone/>
            </a:pPr>
            <a:r>
              <a:rPr lang="en-GB" dirty="0">
                <a:latin typeface="Arial" panose="020B0604020202020204" pitchFamily="34" charset="0"/>
                <a:cs typeface="Arial" panose="020B0604020202020204" pitchFamily="34" charset="0"/>
              </a:rPr>
              <a:t>To have resilience you need to </a:t>
            </a:r>
            <a:r>
              <a:rPr lang="en-GB" b="1" dirty="0">
                <a:latin typeface="Arial" panose="020B0604020202020204" pitchFamily="34" charset="0"/>
                <a:cs typeface="Arial" panose="020B0604020202020204" pitchFamily="34" charset="0"/>
              </a:rPr>
              <a:t>persevere</a:t>
            </a:r>
            <a:r>
              <a:rPr lang="en-GB" dirty="0">
                <a:latin typeface="Arial" panose="020B0604020202020204" pitchFamily="34" charset="0"/>
                <a:cs typeface="Arial" panose="020B0604020202020204" pitchFamily="34" charset="0"/>
              </a:rPr>
              <a:t> and </a:t>
            </a:r>
            <a:r>
              <a:rPr lang="en-GB" b="1" dirty="0">
                <a:latin typeface="Arial" panose="020B0604020202020204" pitchFamily="34" charset="0"/>
                <a:cs typeface="Arial" panose="020B0604020202020204" pitchFamily="34" charset="0"/>
              </a:rPr>
              <a:t>learn</a:t>
            </a:r>
            <a:r>
              <a:rPr lang="en-GB" dirty="0">
                <a:latin typeface="Arial" panose="020B0604020202020204" pitchFamily="34" charset="0"/>
                <a:cs typeface="Arial" panose="020B0604020202020204" pitchFamily="34" charset="0"/>
              </a:rPr>
              <a:t> from experience. </a:t>
            </a:r>
          </a:p>
        </p:txBody>
      </p:sp>
      <p:pic>
        <p:nvPicPr>
          <p:cNvPr id="5" name="Picture 4">
            <a:extLst>
              <a:ext uri="{FF2B5EF4-FFF2-40B4-BE49-F238E27FC236}">
                <a16:creationId xmlns:a16="http://schemas.microsoft.com/office/drawing/2014/main" id="{839CF8B1-FF3A-E113-0BBA-75CD9CD4D79B}"/>
              </a:ext>
            </a:extLst>
          </p:cNvPr>
          <p:cNvPicPr>
            <a:picLocks noChangeAspect="1"/>
          </p:cNvPicPr>
          <p:nvPr/>
        </p:nvPicPr>
        <p:blipFill>
          <a:blip r:embed="rId4"/>
          <a:stretch>
            <a:fillRect/>
          </a:stretch>
        </p:blipFill>
        <p:spPr>
          <a:xfrm>
            <a:off x="5650008" y="573284"/>
            <a:ext cx="5143500" cy="3429000"/>
          </a:xfrm>
          <a:prstGeom prst="rect">
            <a:avLst/>
          </a:prstGeom>
        </p:spPr>
      </p:pic>
      <p:sp>
        <p:nvSpPr>
          <p:cNvPr id="10" name="AutoShape 2">
            <a:extLst>
              <a:ext uri="{FF2B5EF4-FFF2-40B4-BE49-F238E27FC236}">
                <a16:creationId xmlns:a16="http://schemas.microsoft.com/office/drawing/2014/main" id="{7A81BA69-AE95-5A81-F07F-9342231FE3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24204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120DF-271B-E51B-B5A8-BADD27649FAB}"/>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8AAF9741-BAAD-0BD1-A544-7C520D1019BD}"/>
              </a:ext>
            </a:extLst>
          </p:cNvPr>
          <p:cNvSpPr txBox="1">
            <a:spLocks noChangeArrowheads="1"/>
          </p:cNvSpPr>
          <p:nvPr/>
        </p:nvSpPr>
        <p:spPr bwMode="auto">
          <a:xfrm>
            <a:off x="441939" y="573284"/>
            <a:ext cx="1035156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What would you do if…</a:t>
            </a:r>
          </a:p>
        </p:txBody>
      </p:sp>
      <p:sp>
        <p:nvSpPr>
          <p:cNvPr id="8" name="Content Placeholder 7">
            <a:extLst>
              <a:ext uri="{FF2B5EF4-FFF2-40B4-BE49-F238E27FC236}">
                <a16:creationId xmlns:a16="http://schemas.microsoft.com/office/drawing/2014/main" id="{2ECA8858-C1F0-86D2-038D-D21CD39D9107}"/>
              </a:ext>
            </a:extLst>
          </p:cNvPr>
          <p:cNvSpPr>
            <a:spLocks noGrp="1"/>
          </p:cNvSpPr>
          <p:nvPr>
            <p:ph sz="half" idx="1"/>
          </p:nvPr>
        </p:nvSpPr>
        <p:spPr>
          <a:xfrm>
            <a:off x="441939" y="1344039"/>
            <a:ext cx="11163868" cy="4582628"/>
          </a:xfrm>
        </p:spPr>
        <p:txBody>
          <a:bodyPr>
            <a:normAutofit fontScale="92500" lnSpcReduction="20000"/>
          </a:bodyPr>
          <a:lstStyle/>
          <a:p>
            <a:pPr marL="0" indent="0">
              <a:lnSpc>
                <a:spcPct val="110000"/>
              </a:lnSpc>
              <a:buNone/>
            </a:pPr>
            <a:r>
              <a:rPr lang="en-GB" sz="3000" dirty="0">
                <a:latin typeface="Arial" panose="020B0604020202020204" pitchFamily="34" charset="0"/>
                <a:cs typeface="Arial" panose="020B0604020202020204" pitchFamily="34" charset="0"/>
              </a:rPr>
              <a:t>In your group…</a:t>
            </a:r>
          </a:p>
          <a:p>
            <a:pPr marL="0" indent="0">
              <a:lnSpc>
                <a:spcPct val="110000"/>
              </a:lnSpc>
              <a:buNone/>
            </a:pPr>
            <a:endParaRPr lang="en-GB" sz="3000" dirty="0">
              <a:latin typeface="Arial" panose="020B0604020202020204" pitchFamily="34" charset="0"/>
              <a:cs typeface="Arial" panose="020B0604020202020204" pitchFamily="34" charset="0"/>
            </a:endParaRPr>
          </a:p>
          <a:p>
            <a:pPr>
              <a:lnSpc>
                <a:spcPct val="110000"/>
              </a:lnSpc>
            </a:pPr>
            <a:r>
              <a:rPr lang="en-GB" sz="3000" dirty="0">
                <a:latin typeface="Arial" panose="020B0604020202020204" pitchFamily="34" charset="0"/>
                <a:cs typeface="Arial" panose="020B0604020202020204" pitchFamily="34" charset="0"/>
              </a:rPr>
              <a:t>Look at the </a:t>
            </a:r>
            <a:r>
              <a:rPr lang="en-GB" sz="3000" b="1" dirty="0">
                <a:latin typeface="Arial" panose="020B0604020202020204" pitchFamily="34" charset="0"/>
                <a:cs typeface="Arial" panose="020B0604020202020204" pitchFamily="34" charset="0"/>
              </a:rPr>
              <a:t>scenario</a:t>
            </a:r>
            <a:r>
              <a:rPr lang="en-GB" sz="3000" dirty="0">
                <a:latin typeface="Arial" panose="020B0604020202020204" pitchFamily="34" charset="0"/>
                <a:cs typeface="Arial" panose="020B0604020202020204" pitchFamily="34" charset="0"/>
              </a:rPr>
              <a:t> – this might be something that will happen when you are leading activities for children. </a:t>
            </a:r>
          </a:p>
          <a:p>
            <a:pPr>
              <a:lnSpc>
                <a:spcPct val="110000"/>
              </a:lnSpc>
            </a:pPr>
            <a:r>
              <a:rPr lang="en-GB" sz="3000" b="1" dirty="0">
                <a:latin typeface="Arial" panose="020B0604020202020204" pitchFamily="34" charset="0"/>
                <a:cs typeface="Arial" panose="020B0604020202020204" pitchFamily="34" charset="0"/>
              </a:rPr>
              <a:t>Discuss</a:t>
            </a:r>
            <a:r>
              <a:rPr lang="en-GB" sz="3000" dirty="0">
                <a:latin typeface="Arial" panose="020B0604020202020204" pitchFamily="34" charset="0"/>
                <a:cs typeface="Arial" panose="020B0604020202020204" pitchFamily="34" charset="0"/>
              </a:rPr>
              <a:t> how you would deal with it.</a:t>
            </a:r>
          </a:p>
          <a:p>
            <a:pPr>
              <a:lnSpc>
                <a:spcPct val="110000"/>
              </a:lnSpc>
            </a:pPr>
            <a:r>
              <a:rPr lang="en-GB" sz="3000" dirty="0">
                <a:latin typeface="Arial" panose="020B0604020202020204" pitchFamily="34" charset="0"/>
                <a:cs typeface="Arial" panose="020B0604020202020204" pitchFamily="34" charset="0"/>
              </a:rPr>
              <a:t>How would you show </a:t>
            </a:r>
            <a:r>
              <a:rPr lang="en-GB" sz="3000" b="1" dirty="0">
                <a:latin typeface="Arial" panose="020B0604020202020204" pitchFamily="34" charset="0"/>
                <a:cs typeface="Arial" panose="020B0604020202020204" pitchFamily="34" charset="0"/>
              </a:rPr>
              <a:t>resilience</a:t>
            </a:r>
            <a:r>
              <a:rPr lang="en-GB" sz="3000" dirty="0">
                <a:latin typeface="Arial" panose="020B0604020202020204" pitchFamily="34" charset="0"/>
                <a:cs typeface="Arial" panose="020B0604020202020204" pitchFamily="34" charset="0"/>
              </a:rPr>
              <a:t>?</a:t>
            </a:r>
          </a:p>
          <a:p>
            <a:pPr lvl="1">
              <a:lnSpc>
                <a:spcPct val="110000"/>
              </a:lnSpc>
            </a:pPr>
            <a:r>
              <a:rPr lang="en-GB" sz="3000" dirty="0">
                <a:latin typeface="Arial" panose="020B0604020202020204" pitchFamily="34" charset="0"/>
                <a:cs typeface="Arial" panose="020B0604020202020204" pitchFamily="34" charset="0"/>
              </a:rPr>
              <a:t>What would help you to persevere?</a:t>
            </a:r>
          </a:p>
          <a:p>
            <a:pPr lvl="1">
              <a:lnSpc>
                <a:spcPct val="110000"/>
              </a:lnSpc>
            </a:pPr>
            <a:r>
              <a:rPr lang="en-GB" sz="3000" dirty="0">
                <a:latin typeface="Arial" panose="020B0604020202020204" pitchFamily="34" charset="0"/>
                <a:cs typeface="Arial" panose="020B0604020202020204" pitchFamily="34" charset="0"/>
              </a:rPr>
              <a:t>What could you learn from it that will help you next time?</a:t>
            </a:r>
          </a:p>
          <a:p>
            <a:pPr>
              <a:lnSpc>
                <a:spcPct val="110000"/>
              </a:lnSpc>
            </a:pPr>
            <a:r>
              <a:rPr lang="en-GB" sz="3000" b="1" dirty="0">
                <a:latin typeface="Arial" panose="020B0604020202020204" pitchFamily="34" charset="0"/>
                <a:cs typeface="Arial" panose="020B0604020202020204" pitchFamily="34" charset="0"/>
              </a:rPr>
              <a:t>Share</a:t>
            </a:r>
            <a:r>
              <a:rPr lang="en-GB" sz="3000" dirty="0">
                <a:latin typeface="Arial" panose="020B0604020202020204" pitchFamily="34" charset="0"/>
                <a:cs typeface="Arial" panose="020B0604020202020204" pitchFamily="34" charset="0"/>
              </a:rPr>
              <a:t> your thoughts with another group.</a:t>
            </a:r>
          </a:p>
          <a:p>
            <a:pPr marL="0" indent="0">
              <a:lnSpc>
                <a:spcPct val="110000"/>
              </a:lnSpc>
              <a:buNone/>
            </a:pPr>
            <a:endParaRPr lang="en-GB" sz="32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1CD5404-CDD0-8F68-10AD-A6FB0A66BFD8}"/>
              </a:ext>
            </a:extLst>
          </p:cNvPr>
          <p:cNvPicPr>
            <a:picLocks noChangeAspect="1"/>
          </p:cNvPicPr>
          <p:nvPr/>
        </p:nvPicPr>
        <p:blipFill>
          <a:blip r:embed="rId4"/>
          <a:stretch>
            <a:fillRect/>
          </a:stretch>
        </p:blipFill>
        <p:spPr>
          <a:xfrm>
            <a:off x="9472952" y="172634"/>
            <a:ext cx="2574794" cy="1716529"/>
          </a:xfrm>
          <a:prstGeom prst="rect">
            <a:avLst/>
          </a:prstGeom>
        </p:spPr>
      </p:pic>
    </p:spTree>
    <p:extLst>
      <p:ext uri="{BB962C8B-B14F-4D97-AF65-F5344CB8AC3E}">
        <p14:creationId xmlns:p14="http://schemas.microsoft.com/office/powerpoint/2010/main" val="2656711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D2F6D-8EA9-5D26-B29F-7B6168D4BABB}"/>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4B83EDF0-7079-7186-B9B3-4378252DAA1F}"/>
              </a:ext>
            </a:extLst>
          </p:cNvPr>
          <p:cNvSpPr txBox="1">
            <a:spLocks noChangeArrowheads="1"/>
          </p:cNvSpPr>
          <p:nvPr/>
        </p:nvSpPr>
        <p:spPr bwMode="auto">
          <a:xfrm>
            <a:off x="441939" y="573284"/>
            <a:ext cx="1035156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Scenario 1</a:t>
            </a:r>
          </a:p>
        </p:txBody>
      </p:sp>
      <p:sp>
        <p:nvSpPr>
          <p:cNvPr id="8" name="Content Placeholder 7">
            <a:extLst>
              <a:ext uri="{FF2B5EF4-FFF2-40B4-BE49-F238E27FC236}">
                <a16:creationId xmlns:a16="http://schemas.microsoft.com/office/drawing/2014/main" id="{D093035C-0F03-8317-B833-2386F99B8507}"/>
              </a:ext>
            </a:extLst>
          </p:cNvPr>
          <p:cNvSpPr>
            <a:spLocks noGrp="1"/>
          </p:cNvSpPr>
          <p:nvPr>
            <p:ph sz="half" idx="1"/>
          </p:nvPr>
        </p:nvSpPr>
        <p:spPr>
          <a:xfrm>
            <a:off x="441939" y="1792899"/>
            <a:ext cx="11163868" cy="4303101"/>
          </a:xfrm>
        </p:spPr>
        <p:txBody>
          <a:bodyPr>
            <a:noAutofit/>
          </a:bodyPr>
          <a:lstStyle/>
          <a:p>
            <a:pPr>
              <a:lnSpc>
                <a:spcPct val="110000"/>
              </a:lnSpc>
            </a:pPr>
            <a:r>
              <a:rPr lang="en-GB" dirty="0">
                <a:latin typeface="Arial" panose="020B0604020202020204" pitchFamily="34" charset="0"/>
                <a:cs typeface="Arial" panose="020B0604020202020204" pitchFamily="34" charset="0"/>
              </a:rPr>
              <a:t>You organised a lunchtime activity club for other children.</a:t>
            </a:r>
          </a:p>
          <a:p>
            <a:pPr>
              <a:lnSpc>
                <a:spcPct val="110000"/>
              </a:lnSpc>
            </a:pPr>
            <a:r>
              <a:rPr lang="en-GB" dirty="0">
                <a:latin typeface="Arial" panose="020B0604020202020204" pitchFamily="34" charset="0"/>
                <a:cs typeface="Arial" panose="020B0604020202020204" pitchFamily="34" charset="0"/>
              </a:rPr>
              <a:t>You spent a lot of time planning and preparing for it.</a:t>
            </a:r>
          </a:p>
          <a:p>
            <a:pPr>
              <a:lnSpc>
                <a:spcPct val="110000"/>
              </a:lnSpc>
            </a:pPr>
            <a:r>
              <a:rPr lang="en-GB" dirty="0">
                <a:latin typeface="Arial" panose="020B0604020202020204" pitchFamily="34" charset="0"/>
                <a:cs typeface="Arial" panose="020B0604020202020204" pitchFamily="34" charset="0"/>
              </a:rPr>
              <a:t>You are giving up your lunchtime to run it.</a:t>
            </a:r>
          </a:p>
          <a:p>
            <a:pPr>
              <a:lnSpc>
                <a:spcPct val="110000"/>
              </a:lnSpc>
            </a:pPr>
            <a:r>
              <a:rPr lang="en-GB" dirty="0">
                <a:latin typeface="Arial" panose="020B0604020202020204" pitchFamily="34" charset="0"/>
                <a:cs typeface="Arial" panose="020B0604020202020204" pitchFamily="34" charset="0"/>
              </a:rPr>
              <a:t>Only 8 children turned up in week 1.</a:t>
            </a:r>
          </a:p>
          <a:p>
            <a:pPr>
              <a:lnSpc>
                <a:spcPct val="110000"/>
              </a:lnSpc>
            </a:pPr>
            <a:r>
              <a:rPr lang="en-GB" dirty="0">
                <a:latin typeface="Arial" panose="020B0604020202020204" pitchFamily="34" charset="0"/>
                <a:cs typeface="Arial" panose="020B0604020202020204" pitchFamily="34" charset="0"/>
              </a:rPr>
              <a:t>Even fewer children turned up in week 2.</a:t>
            </a:r>
          </a:p>
          <a:p>
            <a:pPr marL="0" indent="0">
              <a:lnSpc>
                <a:spcPct val="110000"/>
              </a:lnSpc>
              <a:buNone/>
            </a:pPr>
            <a:endParaRPr lang="en-GB" sz="3200" dirty="0">
              <a:latin typeface="Arial" panose="020B0604020202020204" pitchFamily="34" charset="0"/>
              <a:cs typeface="Arial" panose="020B0604020202020204" pitchFamily="34" charset="0"/>
            </a:endParaRPr>
          </a:p>
          <a:p>
            <a:pPr marL="0" indent="0">
              <a:lnSpc>
                <a:spcPct val="110000"/>
              </a:lnSpc>
              <a:buNone/>
            </a:pPr>
            <a:r>
              <a:rPr lang="en-GB" b="1" dirty="0">
                <a:solidFill>
                  <a:srgbClr val="009FE3"/>
                </a:solidFill>
                <a:latin typeface="Arial" panose="020B0604020202020204" pitchFamily="34" charset="0"/>
                <a:cs typeface="Arial" panose="020B0604020202020204" pitchFamily="34" charset="0"/>
              </a:rPr>
              <a:t> How do you stay resilient?</a:t>
            </a:r>
          </a:p>
        </p:txBody>
      </p:sp>
      <p:pic>
        <p:nvPicPr>
          <p:cNvPr id="4" name="Picture 3">
            <a:extLst>
              <a:ext uri="{FF2B5EF4-FFF2-40B4-BE49-F238E27FC236}">
                <a16:creationId xmlns:a16="http://schemas.microsoft.com/office/drawing/2014/main" id="{2469E66E-8761-A7E7-7257-F241E733BDA2}"/>
              </a:ext>
            </a:extLst>
          </p:cNvPr>
          <p:cNvPicPr>
            <a:picLocks noChangeAspect="1"/>
          </p:cNvPicPr>
          <p:nvPr/>
        </p:nvPicPr>
        <p:blipFill>
          <a:blip r:embed="rId4"/>
          <a:stretch>
            <a:fillRect/>
          </a:stretch>
        </p:blipFill>
        <p:spPr>
          <a:xfrm>
            <a:off x="9472952" y="172634"/>
            <a:ext cx="2574794" cy="1716529"/>
          </a:xfrm>
          <a:prstGeom prst="rect">
            <a:avLst/>
          </a:prstGeom>
        </p:spPr>
      </p:pic>
    </p:spTree>
    <p:extLst>
      <p:ext uri="{BB962C8B-B14F-4D97-AF65-F5344CB8AC3E}">
        <p14:creationId xmlns:p14="http://schemas.microsoft.com/office/powerpoint/2010/main" val="206713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44F00-30E9-FB9D-3884-7A4F0B809D41}"/>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655435EC-DBE5-3981-ACED-9BB935A58008}"/>
              </a:ext>
            </a:extLst>
          </p:cNvPr>
          <p:cNvSpPr txBox="1">
            <a:spLocks noChangeArrowheads="1"/>
          </p:cNvSpPr>
          <p:nvPr/>
        </p:nvSpPr>
        <p:spPr bwMode="auto">
          <a:xfrm>
            <a:off x="441939" y="573284"/>
            <a:ext cx="1035156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Scenario 2</a:t>
            </a:r>
          </a:p>
        </p:txBody>
      </p:sp>
      <p:sp>
        <p:nvSpPr>
          <p:cNvPr id="8" name="Content Placeholder 7">
            <a:extLst>
              <a:ext uri="{FF2B5EF4-FFF2-40B4-BE49-F238E27FC236}">
                <a16:creationId xmlns:a16="http://schemas.microsoft.com/office/drawing/2014/main" id="{7135A435-9A7B-DC36-9359-A29748E8DDF8}"/>
              </a:ext>
            </a:extLst>
          </p:cNvPr>
          <p:cNvSpPr>
            <a:spLocks noGrp="1"/>
          </p:cNvSpPr>
          <p:nvPr>
            <p:ph sz="half" idx="1"/>
          </p:nvPr>
        </p:nvSpPr>
        <p:spPr>
          <a:xfrm>
            <a:off x="441939" y="1792899"/>
            <a:ext cx="11163868" cy="4303101"/>
          </a:xfrm>
        </p:spPr>
        <p:txBody>
          <a:bodyPr>
            <a:noAutofit/>
          </a:bodyPr>
          <a:lstStyle/>
          <a:p>
            <a:pPr>
              <a:lnSpc>
                <a:spcPct val="110000"/>
              </a:lnSpc>
            </a:pPr>
            <a:r>
              <a:rPr lang="en-GB" dirty="0">
                <a:latin typeface="Arial" panose="020B0604020202020204" pitchFamily="34" charset="0"/>
                <a:cs typeface="Arial" panose="020B0604020202020204" pitchFamily="34" charset="0"/>
              </a:rPr>
              <a:t>You organised an after-school basketball tournament.</a:t>
            </a:r>
          </a:p>
          <a:p>
            <a:pPr>
              <a:lnSpc>
                <a:spcPct val="110000"/>
              </a:lnSpc>
            </a:pPr>
            <a:r>
              <a:rPr lang="en-GB" dirty="0">
                <a:latin typeface="Arial" panose="020B0604020202020204" pitchFamily="34" charset="0"/>
                <a:cs typeface="Arial" panose="020B0604020202020204" pitchFamily="34" charset="0"/>
              </a:rPr>
              <a:t>You spent time sorting the teams so that they are fair.</a:t>
            </a:r>
          </a:p>
          <a:p>
            <a:pPr>
              <a:lnSpc>
                <a:spcPct val="110000"/>
              </a:lnSpc>
            </a:pPr>
            <a:r>
              <a:rPr lang="en-GB" dirty="0">
                <a:latin typeface="Arial" panose="020B0604020202020204" pitchFamily="34" charset="0"/>
                <a:cs typeface="Arial" panose="020B0604020202020204" pitchFamily="34" charset="0"/>
              </a:rPr>
              <a:t>You spent time planning the order of games.</a:t>
            </a:r>
          </a:p>
          <a:p>
            <a:pPr>
              <a:lnSpc>
                <a:spcPct val="110000"/>
              </a:lnSpc>
            </a:pPr>
            <a:r>
              <a:rPr lang="en-GB" dirty="0">
                <a:latin typeface="Arial" panose="020B0604020202020204" pitchFamily="34" charset="0"/>
                <a:cs typeface="Arial" panose="020B0604020202020204" pitchFamily="34" charset="0"/>
              </a:rPr>
              <a:t>On the day, children want to pick their own teams.</a:t>
            </a:r>
          </a:p>
          <a:p>
            <a:pPr>
              <a:lnSpc>
                <a:spcPct val="110000"/>
              </a:lnSpc>
            </a:pPr>
            <a:r>
              <a:rPr lang="en-GB" dirty="0">
                <a:latin typeface="Arial" panose="020B0604020202020204" pitchFamily="34" charset="0"/>
                <a:cs typeface="Arial" panose="020B0604020202020204" pitchFamily="34" charset="0"/>
              </a:rPr>
              <a:t>During games, those who aren’t playing are messing around.</a:t>
            </a:r>
          </a:p>
          <a:p>
            <a:pPr marL="0" indent="0">
              <a:lnSpc>
                <a:spcPct val="110000"/>
              </a:lnSpc>
              <a:buNone/>
            </a:pPr>
            <a:endParaRPr lang="en-GB" sz="3200" dirty="0">
              <a:latin typeface="Arial" panose="020B0604020202020204" pitchFamily="34" charset="0"/>
              <a:cs typeface="Arial" panose="020B0604020202020204" pitchFamily="34" charset="0"/>
            </a:endParaRPr>
          </a:p>
          <a:p>
            <a:pPr marL="0" indent="0">
              <a:lnSpc>
                <a:spcPct val="110000"/>
              </a:lnSpc>
              <a:buNone/>
            </a:pPr>
            <a:r>
              <a:rPr lang="en-GB" b="1" dirty="0">
                <a:solidFill>
                  <a:srgbClr val="009FE3"/>
                </a:solidFill>
                <a:latin typeface="Arial" panose="020B0604020202020204" pitchFamily="34" charset="0"/>
                <a:cs typeface="Arial" panose="020B0604020202020204" pitchFamily="34" charset="0"/>
              </a:rPr>
              <a:t> How do you stay resilient?</a:t>
            </a:r>
          </a:p>
        </p:txBody>
      </p:sp>
      <p:pic>
        <p:nvPicPr>
          <p:cNvPr id="4" name="Picture 3">
            <a:extLst>
              <a:ext uri="{FF2B5EF4-FFF2-40B4-BE49-F238E27FC236}">
                <a16:creationId xmlns:a16="http://schemas.microsoft.com/office/drawing/2014/main" id="{F29FA668-566E-9BD6-EC28-26DD078290EB}"/>
              </a:ext>
            </a:extLst>
          </p:cNvPr>
          <p:cNvPicPr>
            <a:picLocks noChangeAspect="1"/>
          </p:cNvPicPr>
          <p:nvPr/>
        </p:nvPicPr>
        <p:blipFill>
          <a:blip r:embed="rId4"/>
          <a:stretch>
            <a:fillRect/>
          </a:stretch>
        </p:blipFill>
        <p:spPr>
          <a:xfrm>
            <a:off x="9472952" y="172634"/>
            <a:ext cx="2574794" cy="1716529"/>
          </a:xfrm>
          <a:prstGeom prst="rect">
            <a:avLst/>
          </a:prstGeom>
        </p:spPr>
      </p:pic>
    </p:spTree>
    <p:extLst>
      <p:ext uri="{BB962C8B-B14F-4D97-AF65-F5344CB8AC3E}">
        <p14:creationId xmlns:p14="http://schemas.microsoft.com/office/powerpoint/2010/main" val="1008120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6E8DB-6130-F45A-33F1-7D543098D318}"/>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8120503-61E0-2E4A-2BA5-F78EE71486CF}"/>
              </a:ext>
            </a:extLst>
          </p:cNvPr>
          <p:cNvSpPr txBox="1">
            <a:spLocks noChangeArrowheads="1"/>
          </p:cNvSpPr>
          <p:nvPr/>
        </p:nvSpPr>
        <p:spPr bwMode="auto">
          <a:xfrm>
            <a:off x="441939" y="573284"/>
            <a:ext cx="1035156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600" b="1">
                <a:solidFill>
                  <a:srgbClr val="1E22AA"/>
                </a:solidFill>
                <a:latin typeface="Arial" panose="020B0604020202020204" pitchFamily="34" charset="0"/>
                <a:cs typeface="Arial" panose="020B0604020202020204" pitchFamily="34" charset="0"/>
              </a:rPr>
              <a:t>Resilience is a leadership skill</a:t>
            </a:r>
          </a:p>
        </p:txBody>
      </p:sp>
      <p:sp>
        <p:nvSpPr>
          <p:cNvPr id="8" name="Content Placeholder 7">
            <a:extLst>
              <a:ext uri="{FF2B5EF4-FFF2-40B4-BE49-F238E27FC236}">
                <a16:creationId xmlns:a16="http://schemas.microsoft.com/office/drawing/2014/main" id="{255AF530-6FD6-1865-37F9-527775ECD64D}"/>
              </a:ext>
            </a:extLst>
          </p:cNvPr>
          <p:cNvSpPr>
            <a:spLocks noGrp="1"/>
          </p:cNvSpPr>
          <p:nvPr>
            <p:ph sz="half" idx="1"/>
          </p:nvPr>
        </p:nvSpPr>
        <p:spPr>
          <a:xfrm>
            <a:off x="441939" y="1419737"/>
            <a:ext cx="11163868" cy="4737477"/>
          </a:xfrm>
        </p:spPr>
        <p:txBody>
          <a:bodyPr>
            <a:normAutofit/>
          </a:bodyPr>
          <a:lstStyle/>
          <a:p>
            <a:pPr marL="0" indent="0">
              <a:lnSpc>
                <a:spcPct val="110000"/>
              </a:lnSpc>
              <a:buNone/>
            </a:pPr>
            <a:r>
              <a:rPr lang="en-GB" dirty="0">
                <a:latin typeface="Arial" panose="020B0604020202020204" pitchFamily="34" charset="0"/>
                <a:cs typeface="Arial" panose="020B0604020202020204" pitchFamily="34" charset="0"/>
              </a:rPr>
              <a:t>You can practise by… </a:t>
            </a:r>
          </a:p>
          <a:p>
            <a:pPr>
              <a:lnSpc>
                <a:spcPct val="110000"/>
              </a:lnSpc>
            </a:pPr>
            <a:r>
              <a:rPr lang="en-GB" dirty="0">
                <a:latin typeface="Arial" panose="020B0604020202020204" pitchFamily="34" charset="0"/>
                <a:cs typeface="Arial" panose="020B0604020202020204" pitchFamily="34" charset="0"/>
              </a:rPr>
              <a:t>Staying calm</a:t>
            </a:r>
          </a:p>
          <a:p>
            <a:pPr>
              <a:lnSpc>
                <a:spcPct val="110000"/>
              </a:lnSpc>
            </a:pPr>
            <a:r>
              <a:rPr lang="en-GB" dirty="0">
                <a:latin typeface="Arial" panose="020B0604020202020204" pitchFamily="34" charset="0"/>
                <a:cs typeface="Arial" panose="020B0604020202020204" pitchFamily="34" charset="0"/>
              </a:rPr>
              <a:t>Keeping going</a:t>
            </a:r>
          </a:p>
          <a:p>
            <a:pPr>
              <a:lnSpc>
                <a:spcPct val="110000"/>
              </a:lnSpc>
            </a:pPr>
            <a:r>
              <a:rPr lang="en-GB" dirty="0">
                <a:latin typeface="Arial" panose="020B0604020202020204" pitchFamily="34" charset="0"/>
                <a:cs typeface="Arial" panose="020B0604020202020204" pitchFamily="34" charset="0"/>
              </a:rPr>
              <a:t>Recognising what is and what is not working</a:t>
            </a:r>
          </a:p>
          <a:p>
            <a:pPr>
              <a:lnSpc>
                <a:spcPct val="110000"/>
              </a:lnSpc>
            </a:pPr>
            <a:r>
              <a:rPr lang="en-GB" dirty="0">
                <a:latin typeface="Arial" panose="020B0604020202020204" pitchFamily="34" charset="0"/>
                <a:cs typeface="Arial" panose="020B0604020202020204" pitchFamily="34" charset="0"/>
              </a:rPr>
              <a:t>Trying different ways to do the task</a:t>
            </a:r>
          </a:p>
          <a:p>
            <a:pPr>
              <a:lnSpc>
                <a:spcPct val="110000"/>
              </a:lnSpc>
            </a:pPr>
            <a:r>
              <a:rPr lang="en-GB" dirty="0">
                <a:latin typeface="Arial" panose="020B0604020202020204" pitchFamily="34" charset="0"/>
                <a:cs typeface="Arial" panose="020B0604020202020204" pitchFamily="34" charset="0"/>
              </a:rPr>
              <a:t>Asking for help if you have tried everything else</a:t>
            </a:r>
          </a:p>
          <a:p>
            <a:pPr>
              <a:lnSpc>
                <a:spcPct val="110000"/>
              </a:lnSpc>
            </a:pPr>
            <a:r>
              <a:rPr lang="en-GB" dirty="0">
                <a:latin typeface="Arial" panose="020B0604020202020204" pitchFamily="34" charset="0"/>
                <a:cs typeface="Arial" panose="020B0604020202020204" pitchFamily="34" charset="0"/>
              </a:rPr>
              <a:t>Being willing to try again in future</a:t>
            </a:r>
          </a:p>
        </p:txBody>
      </p:sp>
      <p:pic>
        <p:nvPicPr>
          <p:cNvPr id="4" name="Picture 3">
            <a:extLst>
              <a:ext uri="{FF2B5EF4-FFF2-40B4-BE49-F238E27FC236}">
                <a16:creationId xmlns:a16="http://schemas.microsoft.com/office/drawing/2014/main" id="{2B2DB4E5-5CD2-B954-A026-938366ED2FBE}"/>
              </a:ext>
            </a:extLst>
          </p:cNvPr>
          <p:cNvPicPr>
            <a:picLocks noChangeAspect="1"/>
          </p:cNvPicPr>
          <p:nvPr/>
        </p:nvPicPr>
        <p:blipFill>
          <a:blip r:embed="rId4"/>
          <a:stretch>
            <a:fillRect/>
          </a:stretch>
        </p:blipFill>
        <p:spPr>
          <a:xfrm>
            <a:off x="9472952" y="172634"/>
            <a:ext cx="2574794" cy="1716529"/>
          </a:xfrm>
          <a:prstGeom prst="rect">
            <a:avLst/>
          </a:prstGeom>
        </p:spPr>
      </p:pic>
    </p:spTree>
    <p:extLst>
      <p:ext uri="{BB962C8B-B14F-4D97-AF65-F5344CB8AC3E}">
        <p14:creationId xmlns:p14="http://schemas.microsoft.com/office/powerpoint/2010/main" val="4107083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8C471C-3917-D481-8F3D-44136B400271}"/>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44003D1C-84EA-C432-6957-F88AA2239CF0}"/>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fontScale="92500"/>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a:solidFill>
                <a:schemeClr val="bg1"/>
              </a:solidFill>
              <a:latin typeface="+mj-lt"/>
              <a:ea typeface="+mj-ea"/>
              <a:cs typeface="+mj-cs"/>
            </a:endParaRPr>
          </a:p>
          <a:p>
            <a:pPr algn="l" eaLnBrk="1" hangingPunct="1">
              <a:lnSpc>
                <a:spcPct val="90000"/>
              </a:lnSpc>
              <a:spcBef>
                <a:spcPct val="0"/>
              </a:spcBef>
              <a:spcAft>
                <a:spcPts val="600"/>
              </a:spcAft>
            </a:pPr>
            <a:r>
              <a:rPr lang="en-US" sz="6000" b="1" kern="1200">
                <a:solidFill>
                  <a:srgbClr val="FFFFFF"/>
                </a:solidFill>
                <a:latin typeface="Arial" panose="020B0604020202020204" pitchFamily="34" charset="0"/>
                <a:ea typeface="+mj-ea"/>
                <a:cs typeface="Arial" panose="020B0604020202020204" pitchFamily="34" charset="0"/>
              </a:rPr>
              <a:t>How do we think we are doing?</a:t>
            </a:r>
          </a:p>
        </p:txBody>
      </p:sp>
    </p:spTree>
    <p:extLst>
      <p:ext uri="{BB962C8B-B14F-4D97-AF65-F5344CB8AC3E}">
        <p14:creationId xmlns:p14="http://schemas.microsoft.com/office/powerpoint/2010/main" val="2007395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E1F8D-09A4-D2BB-FDE4-2847790C289B}"/>
            </a:ext>
          </a:extLst>
        </p:cNvPr>
        <p:cNvGrpSpPr/>
        <p:nvPr/>
      </p:nvGrpSpPr>
      <p:grpSpPr>
        <a:xfrm>
          <a:off x="0" y="0"/>
          <a:ext cx="0" cy="0"/>
          <a:chOff x="0" y="0"/>
          <a:chExt cx="0" cy="0"/>
        </a:xfrm>
      </p:grpSpPr>
      <p:pic>
        <p:nvPicPr>
          <p:cNvPr id="13" name="Picture 1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7ECA1C5-6DFC-B2F5-AA4A-D37DEE5188E8}"/>
              </a:ext>
            </a:extLst>
          </p:cNvPr>
          <p:cNvSpPr txBox="1">
            <a:spLocks noChangeArrowheads="1"/>
          </p:cNvSpPr>
          <p:nvPr/>
        </p:nvSpPr>
        <p:spPr bwMode="auto">
          <a:xfrm>
            <a:off x="441939" y="573284"/>
            <a:ext cx="10351569"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Evaluating: are you becoming good leaders?</a:t>
            </a:r>
          </a:p>
        </p:txBody>
      </p:sp>
      <p:sp>
        <p:nvSpPr>
          <p:cNvPr id="8" name="Content Placeholder 7">
            <a:extLst>
              <a:ext uri="{FF2B5EF4-FFF2-40B4-BE49-F238E27FC236}">
                <a16:creationId xmlns:a16="http://schemas.microsoft.com/office/drawing/2014/main" id="{AD7D3752-CE52-F77C-1DEA-9DCEA574753D}"/>
              </a:ext>
            </a:extLst>
          </p:cNvPr>
          <p:cNvSpPr>
            <a:spLocks noGrp="1"/>
          </p:cNvSpPr>
          <p:nvPr>
            <p:ph sz="half" idx="1"/>
          </p:nvPr>
        </p:nvSpPr>
        <p:spPr>
          <a:xfrm>
            <a:off x="709538" y="2458604"/>
            <a:ext cx="6553200" cy="3282021"/>
          </a:xfrm>
        </p:spPr>
        <p:txBody>
          <a:bodyPr>
            <a:normAutofit/>
          </a:bodyPr>
          <a:lstStyle/>
          <a:p>
            <a:pPr marL="0" indent="0">
              <a:lnSpc>
                <a:spcPct val="110000"/>
              </a:lnSpc>
              <a:buNone/>
            </a:pPr>
            <a:r>
              <a:rPr lang="en-GB" dirty="0">
                <a:latin typeface="Arial" panose="020B0604020202020204" pitchFamily="34" charset="0"/>
                <a:cs typeface="Arial" panose="020B0604020202020204" pitchFamily="34" charset="0"/>
              </a:rPr>
              <a:t>Do the children </a:t>
            </a:r>
            <a:r>
              <a:rPr lang="en-GB" b="1" dirty="0">
                <a:latin typeface="Arial" panose="020B0604020202020204" pitchFamily="34" charset="0"/>
                <a:cs typeface="Arial" panose="020B0604020202020204" pitchFamily="34" charset="0"/>
              </a:rPr>
              <a:t>enjoy</a:t>
            </a:r>
            <a:r>
              <a:rPr lang="en-GB" dirty="0">
                <a:latin typeface="Arial" panose="020B0604020202020204" pitchFamily="34" charset="0"/>
                <a:cs typeface="Arial" panose="020B0604020202020204" pitchFamily="34" charset="0"/>
              </a:rPr>
              <a:t> your activities?</a:t>
            </a:r>
          </a:p>
          <a:p>
            <a:pPr marL="0" indent="0">
              <a:lnSpc>
                <a:spcPct val="110000"/>
              </a:lnSpc>
              <a:buNone/>
            </a:pPr>
            <a:endParaRPr lang="en-GB" sz="2000" dirty="0">
              <a:latin typeface="Arial" panose="020B0604020202020204" pitchFamily="34" charset="0"/>
              <a:cs typeface="Arial" panose="020B0604020202020204" pitchFamily="34" charset="0"/>
            </a:endParaRPr>
          </a:p>
          <a:p>
            <a:pPr marL="0" indent="0">
              <a:lnSpc>
                <a:spcPct val="110000"/>
              </a:lnSpc>
              <a:buNone/>
            </a:pPr>
            <a:r>
              <a:rPr lang="en-GB" dirty="0">
                <a:latin typeface="Arial" panose="020B0604020202020204" pitchFamily="34" charset="0"/>
                <a:cs typeface="Arial" panose="020B0604020202020204" pitchFamily="34" charset="0"/>
              </a:rPr>
              <a:t>Are you </a:t>
            </a:r>
            <a:r>
              <a:rPr lang="en-GB" b="1" dirty="0">
                <a:latin typeface="Arial" panose="020B0604020202020204" pitchFamily="34" charset="0"/>
                <a:cs typeface="Arial" panose="020B0604020202020204" pitchFamily="34" charset="0"/>
              </a:rPr>
              <a:t>responsible</a:t>
            </a:r>
            <a:r>
              <a:rPr lang="en-GB" dirty="0">
                <a:latin typeface="Arial" panose="020B0604020202020204" pitchFamily="34" charset="0"/>
                <a:cs typeface="Arial" panose="020B0604020202020204" pitchFamily="34" charset="0"/>
              </a:rPr>
              <a:t>?</a:t>
            </a:r>
          </a:p>
          <a:p>
            <a:pPr marL="0" indent="0">
              <a:lnSpc>
                <a:spcPct val="110000"/>
              </a:lnSpc>
              <a:buNone/>
            </a:pPr>
            <a:endParaRPr lang="en-GB" sz="2000" dirty="0">
              <a:latin typeface="Arial" panose="020B0604020202020204" pitchFamily="34" charset="0"/>
              <a:cs typeface="Arial" panose="020B0604020202020204" pitchFamily="34" charset="0"/>
            </a:endParaRPr>
          </a:p>
          <a:p>
            <a:pPr marL="0" indent="0">
              <a:lnSpc>
                <a:spcPct val="110000"/>
              </a:lnSpc>
              <a:buNone/>
            </a:pPr>
            <a:r>
              <a:rPr lang="en-GB" dirty="0">
                <a:latin typeface="Arial" panose="020B0604020202020204" pitchFamily="34" charset="0"/>
                <a:cs typeface="Arial" panose="020B0604020202020204" pitchFamily="34" charset="0"/>
              </a:rPr>
              <a:t>Do you work well as a </a:t>
            </a:r>
            <a:r>
              <a:rPr lang="en-GB" b="1" dirty="0">
                <a:latin typeface="Arial" panose="020B0604020202020204" pitchFamily="34" charset="0"/>
                <a:cs typeface="Arial" panose="020B0604020202020204" pitchFamily="34" charset="0"/>
              </a:rPr>
              <a:t>team</a:t>
            </a:r>
            <a:r>
              <a:rPr lang="en-GB" dirty="0">
                <a:latin typeface="Arial" panose="020B0604020202020204" pitchFamily="34" charset="0"/>
                <a:cs typeface="Arial" panose="020B0604020202020204" pitchFamily="34" charset="0"/>
              </a:rPr>
              <a:t>?</a:t>
            </a:r>
          </a:p>
        </p:txBody>
      </p:sp>
      <p:pic>
        <p:nvPicPr>
          <p:cNvPr id="4" name="Picture 3">
            <a:extLst>
              <a:ext uri="{FF2B5EF4-FFF2-40B4-BE49-F238E27FC236}">
                <a16:creationId xmlns:a16="http://schemas.microsoft.com/office/drawing/2014/main" id="{5AF73C85-D57F-C194-F067-E5971EF20DC4}"/>
              </a:ext>
            </a:extLst>
          </p:cNvPr>
          <p:cNvPicPr>
            <a:picLocks noChangeAspect="1"/>
          </p:cNvPicPr>
          <p:nvPr/>
        </p:nvPicPr>
        <p:blipFill>
          <a:blip r:embed="rId4"/>
          <a:stretch>
            <a:fillRect/>
          </a:stretch>
        </p:blipFill>
        <p:spPr>
          <a:xfrm>
            <a:off x="6292152" y="1358114"/>
            <a:ext cx="6599094" cy="4399396"/>
          </a:xfrm>
          <a:prstGeom prst="rect">
            <a:avLst/>
          </a:prstGeom>
        </p:spPr>
      </p:pic>
    </p:spTree>
    <p:extLst>
      <p:ext uri="{BB962C8B-B14F-4D97-AF65-F5344CB8AC3E}">
        <p14:creationId xmlns:p14="http://schemas.microsoft.com/office/powerpoint/2010/main" val="1063154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1813173"/>
            <a:ext cx="10901363" cy="3231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FFFFFF"/>
                </a:solidFill>
                <a:latin typeface="Arial" panose="020B0604020202020204" pitchFamily="34" charset="0"/>
                <a:cs typeface="Arial" panose="020B0604020202020204" pitchFamily="34" charset="0"/>
              </a:rPr>
              <a:t>Getting started as a Youth Sport Trust</a:t>
            </a:r>
          </a:p>
          <a:p>
            <a:pPr eaLnBrk="1" hangingPunct="1"/>
            <a:r>
              <a:rPr lang="en-GB" sz="6000" b="1" dirty="0">
                <a:solidFill>
                  <a:srgbClr val="FFFFFF"/>
                </a:solidFill>
                <a:latin typeface="Arial" panose="020B0604020202020204" pitchFamily="34" charset="0"/>
                <a:cs typeface="Arial" panose="020B0604020202020204" pitchFamily="34" charset="0"/>
              </a:rPr>
              <a:t>Young Leader </a:t>
            </a: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Step 4 – Review</a:t>
            </a:r>
          </a:p>
        </p:txBody>
      </p:sp>
      <p:pic>
        <p:nvPicPr>
          <p:cNvPr id="3" name="Picture 2" descr="cover_art_3.png">
            <a:extLst>
              <a:ext uri="{FF2B5EF4-FFF2-40B4-BE49-F238E27FC236}">
                <a16:creationId xmlns:a16="http://schemas.microsoft.com/office/drawing/2014/main" id="{7030E080-F1BA-44D5-E21B-10F14E0D1824}"/>
              </a:ext>
            </a:extLst>
          </p:cNvPr>
          <p:cNvPicPr>
            <a:picLocks noChangeAspect="1"/>
          </p:cNvPicPr>
          <p:nvPr/>
        </p:nvPicPr>
        <p:blipFill>
          <a:blip r:embed="rId4"/>
          <a:stretch>
            <a:fillRect/>
          </a:stretch>
        </p:blipFill>
        <p:spPr>
          <a:xfrm>
            <a:off x="298476" y="460466"/>
            <a:ext cx="6232953" cy="892242"/>
          </a:xfrm>
          <a:prstGeom prst="rect">
            <a:avLst/>
          </a:prstGeom>
        </p:spPr>
      </p:pic>
    </p:spTree>
    <p:extLst>
      <p:ext uri="{BB962C8B-B14F-4D97-AF65-F5344CB8AC3E}">
        <p14:creationId xmlns:p14="http://schemas.microsoft.com/office/powerpoint/2010/main" val="3308217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3144F-F45B-624E-C2C6-1C7150F724FC}"/>
            </a:ext>
          </a:extLst>
        </p:cNvPr>
        <p:cNvGrpSpPr/>
        <p:nvPr/>
      </p:nvGrpSpPr>
      <p:grpSpPr>
        <a:xfrm>
          <a:off x="0" y="0"/>
          <a:ext cx="0" cy="0"/>
          <a:chOff x="0" y="0"/>
          <a:chExt cx="0" cy="0"/>
        </a:xfrm>
      </p:grpSpPr>
      <p:pic>
        <p:nvPicPr>
          <p:cNvPr id="21" name="Picture 2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1B749A3-32E9-318A-DD72-E4CD1484E85E}"/>
              </a:ext>
            </a:extLst>
          </p:cNvPr>
          <p:cNvSpPr txBox="1">
            <a:spLocks noChangeArrowheads="1"/>
          </p:cNvSpPr>
          <p:nvPr/>
        </p:nvSpPr>
        <p:spPr bwMode="auto">
          <a:xfrm>
            <a:off x="268425" y="236743"/>
            <a:ext cx="1035156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Practise to make progress</a:t>
            </a:r>
            <a:endParaRPr lang="en-GB" sz="4800" dirty="0">
              <a:solidFill>
                <a:srgbClr val="FF5C39"/>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2683A3BC-2593-EC08-9772-249229ADA80B}"/>
              </a:ext>
            </a:extLst>
          </p:cNvPr>
          <p:cNvSpPr>
            <a:spLocks noGrp="1"/>
          </p:cNvSpPr>
          <p:nvPr>
            <p:ph type="body" idx="1"/>
          </p:nvPr>
        </p:nvSpPr>
        <p:spPr>
          <a:xfrm>
            <a:off x="418306" y="1027478"/>
            <a:ext cx="5157787" cy="707886"/>
          </a:xfrm>
        </p:spPr>
        <p:txBody>
          <a:bodyPr>
            <a:normAutofit/>
          </a:bodyPr>
          <a:lstStyle/>
          <a:p>
            <a:r>
              <a:rPr lang="en-GB" sz="2800" dirty="0">
                <a:latin typeface="Arial" panose="020B0604020202020204" pitchFamily="34" charset="0"/>
                <a:cs typeface="Arial" panose="020B0604020202020204" pitchFamily="34" charset="0"/>
              </a:rPr>
              <a:t>Group 1</a:t>
            </a:r>
          </a:p>
        </p:txBody>
      </p:sp>
      <p:sp>
        <p:nvSpPr>
          <p:cNvPr id="9" name="Content Placeholder 8">
            <a:extLst>
              <a:ext uri="{FF2B5EF4-FFF2-40B4-BE49-F238E27FC236}">
                <a16:creationId xmlns:a16="http://schemas.microsoft.com/office/drawing/2014/main" id="{EEDC3A05-81E5-2C78-A2DC-F032CB8CA3E6}"/>
              </a:ext>
            </a:extLst>
          </p:cNvPr>
          <p:cNvSpPr>
            <a:spLocks noGrp="1"/>
          </p:cNvSpPr>
          <p:nvPr>
            <p:ph sz="half" idx="2"/>
          </p:nvPr>
        </p:nvSpPr>
        <p:spPr>
          <a:xfrm>
            <a:off x="507208" y="2072640"/>
            <a:ext cx="4947380" cy="3977639"/>
          </a:xfrm>
        </p:spPr>
        <p:txBody>
          <a:bodyPr>
            <a:normAutofit/>
          </a:bodyPr>
          <a:lstStyle/>
          <a:p>
            <a:pPr marL="0" indent="0">
              <a:buNone/>
            </a:pPr>
            <a:r>
              <a:rPr lang="en-GB" dirty="0">
                <a:latin typeface="Arial" panose="020B0604020202020204" pitchFamily="34" charset="0"/>
                <a:cs typeface="Arial" panose="020B0604020202020204" pitchFamily="34" charset="0"/>
              </a:rPr>
              <a:t>What will we be doing if we are </a:t>
            </a:r>
            <a:r>
              <a:rPr lang="en-GB" b="1" dirty="0">
                <a:latin typeface="Arial" panose="020B0604020202020204" pitchFamily="34" charset="0"/>
                <a:cs typeface="Arial" panose="020B0604020202020204" pitchFamily="34" charset="0"/>
              </a:rPr>
              <a:t>responsible</a:t>
            </a:r>
            <a:r>
              <a:rPr lang="en-GB" dirty="0">
                <a:latin typeface="Arial" panose="020B0604020202020204" pitchFamily="34" charset="0"/>
                <a:cs typeface="Arial" panose="020B0604020202020204" pitchFamily="34" charset="0"/>
              </a:rPr>
              <a:t>?</a:t>
            </a:r>
          </a:p>
          <a:p>
            <a:pPr marL="0" indent="0">
              <a:buNone/>
            </a:pPr>
            <a:endParaRPr lang="en-GB" sz="3200"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Write </a:t>
            </a:r>
            <a:r>
              <a:rPr lang="en-GB" b="1" dirty="0">
                <a:latin typeface="Arial" panose="020B0604020202020204" pitchFamily="34" charset="0"/>
                <a:cs typeface="Arial" panose="020B0604020202020204" pitchFamily="34" charset="0"/>
              </a:rPr>
              <a:t>3 top tips</a:t>
            </a:r>
            <a:r>
              <a:rPr lang="en-GB" dirty="0">
                <a:latin typeface="Arial" panose="020B0604020202020204" pitchFamily="34" charset="0"/>
                <a:cs typeface="Arial" panose="020B0604020202020204" pitchFamily="34" charset="0"/>
              </a:rPr>
              <a:t>.</a:t>
            </a:r>
          </a:p>
          <a:p>
            <a:pPr marL="0" indent="0">
              <a:buNone/>
            </a:pPr>
            <a:endParaRPr lang="en-GB" dirty="0">
              <a:latin typeface="Arial" panose="020B0604020202020204" pitchFamily="34" charset="0"/>
              <a:cs typeface="Arial" panose="020B0604020202020204" pitchFamily="34" charset="0"/>
            </a:endParaRPr>
          </a:p>
          <a:p>
            <a:pPr marL="0" indent="0">
              <a:buNone/>
            </a:pPr>
            <a:r>
              <a:rPr lang="en-GB" i="1" dirty="0">
                <a:latin typeface="Arial" panose="020B0604020202020204" pitchFamily="34" charset="0"/>
                <a:cs typeface="Arial" panose="020B0604020202020204" pitchFamily="34" charset="0"/>
              </a:rPr>
              <a:t>Example: Be punctual (arrive on time to set up).</a:t>
            </a:r>
          </a:p>
        </p:txBody>
      </p:sp>
      <p:sp>
        <p:nvSpPr>
          <p:cNvPr id="10" name="Text Placeholder 9">
            <a:extLst>
              <a:ext uri="{FF2B5EF4-FFF2-40B4-BE49-F238E27FC236}">
                <a16:creationId xmlns:a16="http://schemas.microsoft.com/office/drawing/2014/main" id="{17D4C63B-B060-5C05-B95C-D8A80914686E}"/>
              </a:ext>
            </a:extLst>
          </p:cNvPr>
          <p:cNvSpPr>
            <a:spLocks noGrp="1"/>
          </p:cNvSpPr>
          <p:nvPr>
            <p:ph type="body" sz="quarter" idx="3"/>
          </p:nvPr>
        </p:nvSpPr>
        <p:spPr>
          <a:xfrm>
            <a:off x="6105285" y="887065"/>
            <a:ext cx="5557522" cy="823912"/>
          </a:xfrm>
        </p:spPr>
        <p:txBody>
          <a:bodyPr>
            <a:normAutofit/>
          </a:bodyPr>
          <a:lstStyle/>
          <a:p>
            <a:pPr algn="l"/>
            <a:r>
              <a:rPr lang="en-GB" sz="2800" b="1" dirty="0">
                <a:solidFill>
                  <a:srgbClr val="1E22AA"/>
                </a:solidFill>
                <a:latin typeface="Arial" panose="020B0604020202020204" pitchFamily="34" charset="0"/>
                <a:cs typeface="Arial" panose="020B0604020202020204" pitchFamily="34" charset="0"/>
              </a:rPr>
              <a:t>Group 2 </a:t>
            </a:r>
          </a:p>
        </p:txBody>
      </p:sp>
      <p:sp>
        <p:nvSpPr>
          <p:cNvPr id="16" name="Content Placeholder 8">
            <a:extLst>
              <a:ext uri="{FF2B5EF4-FFF2-40B4-BE49-F238E27FC236}">
                <a16:creationId xmlns:a16="http://schemas.microsoft.com/office/drawing/2014/main" id="{767B4DC1-0109-ABDC-F952-E7F12486DD65}"/>
              </a:ext>
            </a:extLst>
          </p:cNvPr>
          <p:cNvSpPr txBox="1">
            <a:spLocks/>
          </p:cNvSpPr>
          <p:nvPr/>
        </p:nvSpPr>
        <p:spPr>
          <a:xfrm>
            <a:off x="6172201" y="2062066"/>
            <a:ext cx="5157787" cy="3977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a:latin typeface="Arial" panose="020B0604020202020204" pitchFamily="34" charset="0"/>
                <a:cs typeface="Arial" panose="020B0604020202020204" pitchFamily="34" charset="0"/>
              </a:rPr>
              <a:t>What will we be doing if we work well as a </a:t>
            </a:r>
            <a:r>
              <a:rPr lang="en-GB" b="1" dirty="0">
                <a:latin typeface="Arial" panose="020B0604020202020204" pitchFamily="34" charset="0"/>
                <a:cs typeface="Arial" panose="020B0604020202020204" pitchFamily="34" charset="0"/>
              </a:rPr>
              <a:t>team</a:t>
            </a:r>
            <a:r>
              <a:rPr lang="en-GB" dirty="0">
                <a:latin typeface="Arial" panose="020B0604020202020204" pitchFamily="34" charset="0"/>
                <a:cs typeface="Arial" panose="020B0604020202020204" pitchFamily="34" charset="0"/>
              </a:rPr>
              <a:t>?</a:t>
            </a:r>
          </a:p>
          <a:p>
            <a:pPr marL="0" indent="0">
              <a:buFont typeface="Arial"/>
              <a:buNone/>
            </a:pPr>
            <a:endParaRPr lang="en-GB" dirty="0">
              <a:latin typeface="Arial" panose="020B0604020202020204" pitchFamily="34" charset="0"/>
              <a:cs typeface="Arial" panose="020B0604020202020204" pitchFamily="34" charset="0"/>
            </a:endParaRPr>
          </a:p>
          <a:p>
            <a:pPr marL="0" indent="0">
              <a:buFont typeface="Arial"/>
              <a:buNone/>
            </a:pPr>
            <a:r>
              <a:rPr lang="en-GB" dirty="0">
                <a:latin typeface="Arial" panose="020B0604020202020204" pitchFamily="34" charset="0"/>
                <a:cs typeface="Arial" panose="020B0604020202020204" pitchFamily="34" charset="0"/>
              </a:rPr>
              <a:t>Write </a:t>
            </a:r>
            <a:r>
              <a:rPr lang="en-GB" b="1" dirty="0">
                <a:latin typeface="Arial" panose="020B0604020202020204" pitchFamily="34" charset="0"/>
                <a:cs typeface="Arial" panose="020B0604020202020204" pitchFamily="34" charset="0"/>
              </a:rPr>
              <a:t>3 top tips</a:t>
            </a:r>
            <a:r>
              <a:rPr lang="en-GB" dirty="0">
                <a:latin typeface="Arial" panose="020B0604020202020204" pitchFamily="34" charset="0"/>
                <a:cs typeface="Arial" panose="020B0604020202020204" pitchFamily="34" charset="0"/>
              </a:rPr>
              <a:t>.</a:t>
            </a:r>
          </a:p>
          <a:p>
            <a:pPr marL="0" indent="0">
              <a:buFont typeface="Arial"/>
              <a:buNone/>
            </a:pPr>
            <a:endParaRPr lang="en-GB" dirty="0">
              <a:latin typeface="Arial" panose="020B0604020202020204" pitchFamily="34" charset="0"/>
              <a:cs typeface="Arial" panose="020B0604020202020204" pitchFamily="34" charset="0"/>
            </a:endParaRPr>
          </a:p>
          <a:p>
            <a:pPr marL="0" indent="0">
              <a:buFont typeface="Arial"/>
              <a:buNone/>
            </a:pPr>
            <a:r>
              <a:rPr lang="en-GB" i="1" dirty="0">
                <a:latin typeface="Arial" panose="020B0604020202020204" pitchFamily="34" charset="0"/>
                <a:cs typeface="Arial" panose="020B0604020202020204" pitchFamily="34" charset="0"/>
              </a:rPr>
              <a:t>Example: Communicate (listen to each other’s ideas).</a:t>
            </a:r>
          </a:p>
        </p:txBody>
      </p:sp>
      <p:pic>
        <p:nvPicPr>
          <p:cNvPr id="18" name="Graphic 17" descr="Checklist with solid fill">
            <a:extLst>
              <a:ext uri="{FF2B5EF4-FFF2-40B4-BE49-F238E27FC236}">
                <a16:creationId xmlns:a16="http://schemas.microsoft.com/office/drawing/2014/main" id="{DD390B58-1474-3330-0FC5-763DB61236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25240" y="3413337"/>
            <a:ext cx="914400" cy="914400"/>
          </a:xfrm>
          <a:prstGeom prst="rect">
            <a:avLst/>
          </a:prstGeom>
        </p:spPr>
      </p:pic>
      <p:pic>
        <p:nvPicPr>
          <p:cNvPr id="20" name="Graphic 19" descr="Cheers outline">
            <a:extLst>
              <a:ext uri="{FF2B5EF4-FFF2-40B4-BE49-F238E27FC236}">
                <a16:creationId xmlns:a16="http://schemas.microsoft.com/office/drawing/2014/main" id="{A06816D4-EF8E-4C83-9A70-CAD1755BF67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97974" y="3372395"/>
            <a:ext cx="914400" cy="914400"/>
          </a:xfrm>
          <a:prstGeom prst="rect">
            <a:avLst/>
          </a:prstGeom>
        </p:spPr>
      </p:pic>
      <p:cxnSp>
        <p:nvCxnSpPr>
          <p:cNvPr id="3" name="Straight Connector 2">
            <a:extLst>
              <a:ext uri="{FF2B5EF4-FFF2-40B4-BE49-F238E27FC236}">
                <a16:creationId xmlns:a16="http://schemas.microsoft.com/office/drawing/2014/main" id="{89A8617F-78E1-E494-ED0A-42E6B99BDD43}"/>
              </a:ext>
            </a:extLst>
          </p:cNvPr>
          <p:cNvCxnSpPr/>
          <p:nvPr/>
        </p:nvCxnSpPr>
        <p:spPr>
          <a:xfrm>
            <a:off x="5664994" y="1900518"/>
            <a:ext cx="0" cy="3930004"/>
          </a:xfrm>
          <a:prstGeom prst="line">
            <a:avLst/>
          </a:prstGeom>
          <a:ln>
            <a:solidFill>
              <a:srgbClr val="009FE3"/>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28089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32E2F-B5B8-B0D5-B2F5-008A283DB8E6}"/>
            </a:ext>
          </a:extLst>
        </p:cNvPr>
        <p:cNvGrpSpPr/>
        <p:nvPr/>
      </p:nvGrpSpPr>
      <p:grpSpPr>
        <a:xfrm>
          <a:off x="0" y="0"/>
          <a:ext cx="0" cy="0"/>
          <a:chOff x="0" y="0"/>
          <a:chExt cx="0" cy="0"/>
        </a:xfrm>
      </p:grpSpPr>
      <p:pic>
        <p:nvPicPr>
          <p:cNvPr id="17" name="Picture 1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6B3C9DA0-DB2D-9FF8-430E-6463C77BFCA5}"/>
              </a:ext>
            </a:extLst>
          </p:cNvPr>
          <p:cNvSpPr txBox="1">
            <a:spLocks noChangeArrowheads="1"/>
          </p:cNvSpPr>
          <p:nvPr/>
        </p:nvSpPr>
        <p:spPr bwMode="auto">
          <a:xfrm>
            <a:off x="268425" y="236743"/>
            <a:ext cx="1035156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dirty="0">
                <a:solidFill>
                  <a:srgbClr val="1E22AA"/>
                </a:solidFill>
                <a:latin typeface="Arial" panose="020B0604020202020204" pitchFamily="34" charset="0"/>
                <a:cs typeface="Arial" panose="020B0604020202020204" pitchFamily="34" charset="0"/>
              </a:rPr>
              <a:t>Did your top tips include…?</a:t>
            </a:r>
            <a:endParaRPr lang="en-GB" sz="4800" dirty="0">
              <a:solidFill>
                <a:srgbClr val="FF5C39"/>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856CC53B-FE49-ED2B-BAC8-B3EE89C27AB6}"/>
              </a:ext>
            </a:extLst>
          </p:cNvPr>
          <p:cNvSpPr>
            <a:spLocks noGrp="1"/>
          </p:cNvSpPr>
          <p:nvPr>
            <p:ph type="body" idx="1"/>
          </p:nvPr>
        </p:nvSpPr>
        <p:spPr>
          <a:xfrm>
            <a:off x="418306" y="1027478"/>
            <a:ext cx="5157787" cy="707886"/>
          </a:xfrm>
        </p:spPr>
        <p:txBody>
          <a:bodyPr>
            <a:normAutofit/>
          </a:bodyPr>
          <a:lstStyle/>
          <a:p>
            <a:r>
              <a:rPr lang="en-GB" sz="2800" dirty="0">
                <a:latin typeface="Arial" panose="020B0604020202020204" pitchFamily="34" charset="0"/>
                <a:cs typeface="Arial" panose="020B0604020202020204" pitchFamily="34" charset="0"/>
              </a:rPr>
              <a:t>Responsible </a:t>
            </a:r>
          </a:p>
        </p:txBody>
      </p:sp>
      <p:sp>
        <p:nvSpPr>
          <p:cNvPr id="9" name="Content Placeholder 8">
            <a:extLst>
              <a:ext uri="{FF2B5EF4-FFF2-40B4-BE49-F238E27FC236}">
                <a16:creationId xmlns:a16="http://schemas.microsoft.com/office/drawing/2014/main" id="{01B602C4-41A3-BDFC-3983-577AAB573BF1}"/>
              </a:ext>
            </a:extLst>
          </p:cNvPr>
          <p:cNvSpPr>
            <a:spLocks noGrp="1"/>
          </p:cNvSpPr>
          <p:nvPr>
            <p:ph sz="half" idx="2"/>
          </p:nvPr>
        </p:nvSpPr>
        <p:spPr>
          <a:xfrm>
            <a:off x="248677" y="1813561"/>
            <a:ext cx="5497044" cy="3977639"/>
          </a:xfrm>
        </p:spPr>
        <p:txBody>
          <a:bodyPr>
            <a:normAutofit/>
          </a:bodyPr>
          <a:lstStyle/>
          <a:p>
            <a:r>
              <a:rPr lang="en-GB" dirty="0">
                <a:latin typeface="Arial" panose="020B0604020202020204" pitchFamily="34" charset="0"/>
                <a:cs typeface="Arial" panose="020B0604020202020204" pitchFamily="34" charset="0"/>
              </a:rPr>
              <a:t>Keep to time</a:t>
            </a:r>
          </a:p>
          <a:p>
            <a:r>
              <a:rPr lang="en-GB" dirty="0">
                <a:latin typeface="Arial" panose="020B0604020202020204" pitchFamily="34" charset="0"/>
                <a:cs typeface="Arial" panose="020B0604020202020204" pitchFamily="34" charset="0"/>
              </a:rPr>
              <a:t>Make notes or reminders</a:t>
            </a:r>
          </a:p>
          <a:p>
            <a:r>
              <a:rPr lang="en-GB" dirty="0">
                <a:latin typeface="Arial" panose="020B0604020202020204" pitchFamily="34" charset="0"/>
                <a:cs typeface="Arial" panose="020B0604020202020204" pitchFamily="34" charset="0"/>
              </a:rPr>
              <a:t>Have correct equipment</a:t>
            </a:r>
          </a:p>
          <a:p>
            <a:r>
              <a:rPr lang="en-GB" dirty="0">
                <a:latin typeface="Arial" panose="020B0604020202020204" pitchFamily="34" charset="0"/>
                <a:cs typeface="Arial" panose="020B0604020202020204" pitchFamily="34" charset="0"/>
              </a:rPr>
              <a:t>Check/ follow instructions</a:t>
            </a:r>
          </a:p>
          <a:p>
            <a:r>
              <a:rPr lang="en-GB" dirty="0">
                <a:latin typeface="Arial" panose="020B0604020202020204" pitchFamily="34" charset="0"/>
                <a:cs typeface="Arial" panose="020B0604020202020204" pitchFamily="34" charset="0"/>
              </a:rPr>
              <a:t>Complete tasks</a:t>
            </a:r>
          </a:p>
          <a:p>
            <a:r>
              <a:rPr lang="en-GB" dirty="0">
                <a:latin typeface="Arial" panose="020B0604020202020204" pitchFamily="34" charset="0"/>
                <a:cs typeface="Arial" panose="020B0604020202020204" pitchFamily="34" charset="0"/>
              </a:rPr>
              <a:t>Tidy up</a:t>
            </a:r>
          </a:p>
          <a:p>
            <a:r>
              <a:rPr lang="en-GB" dirty="0">
                <a:latin typeface="Arial" panose="020B0604020202020204" pitchFamily="34" charset="0"/>
                <a:cs typeface="Arial" panose="020B0604020202020204" pitchFamily="34" charset="0"/>
              </a:rPr>
              <a:t>Be resilient </a:t>
            </a: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i="1" dirty="0">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6447F81A-8962-6E48-14E2-032CD7A44A1A}"/>
              </a:ext>
            </a:extLst>
          </p:cNvPr>
          <p:cNvSpPr>
            <a:spLocks noGrp="1"/>
          </p:cNvSpPr>
          <p:nvPr>
            <p:ph type="body" sz="quarter" idx="3"/>
          </p:nvPr>
        </p:nvSpPr>
        <p:spPr>
          <a:xfrm>
            <a:off x="6216172" y="874979"/>
            <a:ext cx="5557522" cy="823912"/>
          </a:xfrm>
        </p:spPr>
        <p:txBody>
          <a:bodyPr>
            <a:normAutofit/>
          </a:bodyPr>
          <a:lstStyle/>
          <a:p>
            <a:pPr algn="l"/>
            <a:r>
              <a:rPr lang="en-GB" sz="2800" b="1" dirty="0">
                <a:solidFill>
                  <a:srgbClr val="1E22AA"/>
                </a:solidFill>
                <a:latin typeface="Arial" panose="020B0604020202020204" pitchFamily="34" charset="0"/>
                <a:cs typeface="Arial" panose="020B0604020202020204" pitchFamily="34" charset="0"/>
              </a:rPr>
              <a:t>Teamwork</a:t>
            </a:r>
            <a:endParaRPr lang="en-GB" dirty="0">
              <a:latin typeface="Arial" panose="020B0604020202020204" pitchFamily="34" charset="0"/>
              <a:cs typeface="Arial" panose="020B0604020202020204" pitchFamily="34" charset="0"/>
            </a:endParaRPr>
          </a:p>
        </p:txBody>
      </p:sp>
      <p:sp>
        <p:nvSpPr>
          <p:cNvPr id="16" name="Content Placeholder 8">
            <a:extLst>
              <a:ext uri="{FF2B5EF4-FFF2-40B4-BE49-F238E27FC236}">
                <a16:creationId xmlns:a16="http://schemas.microsoft.com/office/drawing/2014/main" id="{0E600BF5-6E9C-F2AA-D002-F8C56FDF7883}"/>
              </a:ext>
            </a:extLst>
          </p:cNvPr>
          <p:cNvSpPr txBox="1">
            <a:spLocks/>
          </p:cNvSpPr>
          <p:nvPr/>
        </p:nvSpPr>
        <p:spPr>
          <a:xfrm>
            <a:off x="6096000" y="2034403"/>
            <a:ext cx="5157787" cy="3977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i="1" dirty="0">
              <a:latin typeface="Arial" panose="020B0604020202020204" pitchFamily="34" charset="0"/>
              <a:cs typeface="Arial" panose="020B0604020202020204" pitchFamily="34" charset="0"/>
            </a:endParaRPr>
          </a:p>
        </p:txBody>
      </p:sp>
      <p:sp>
        <p:nvSpPr>
          <p:cNvPr id="2" name="Content Placeholder 8">
            <a:extLst>
              <a:ext uri="{FF2B5EF4-FFF2-40B4-BE49-F238E27FC236}">
                <a16:creationId xmlns:a16="http://schemas.microsoft.com/office/drawing/2014/main" id="{A47AEBCB-1FDE-6475-53FA-EE20C5A8E74B}"/>
              </a:ext>
            </a:extLst>
          </p:cNvPr>
          <p:cNvSpPr txBox="1">
            <a:spLocks/>
          </p:cNvSpPr>
          <p:nvPr/>
        </p:nvSpPr>
        <p:spPr>
          <a:xfrm>
            <a:off x="6235278" y="1813561"/>
            <a:ext cx="5428828" cy="39776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Communicate:</a:t>
            </a:r>
          </a:p>
          <a:p>
            <a:pPr lvl="1"/>
            <a:r>
              <a:rPr lang="en-GB" sz="2800" dirty="0">
                <a:latin typeface="Arial" panose="020B0604020202020204" pitchFamily="34" charset="0"/>
                <a:cs typeface="Arial" panose="020B0604020202020204" pitchFamily="34" charset="0"/>
              </a:rPr>
              <a:t>Speak clearly</a:t>
            </a:r>
          </a:p>
          <a:p>
            <a:pPr lvl="1"/>
            <a:r>
              <a:rPr lang="en-GB" sz="2800" dirty="0">
                <a:latin typeface="Arial" panose="020B0604020202020204" pitchFamily="34" charset="0"/>
                <a:cs typeface="Arial" panose="020B0604020202020204" pitchFamily="34" charset="0"/>
              </a:rPr>
              <a:t>Listen carefully</a:t>
            </a:r>
          </a:p>
          <a:p>
            <a:r>
              <a:rPr lang="en-GB" dirty="0">
                <a:latin typeface="Arial" panose="020B0604020202020204" pitchFamily="34" charset="0"/>
                <a:cs typeface="Arial" panose="020B0604020202020204" pitchFamily="34" charset="0"/>
              </a:rPr>
              <a:t>Respect each other</a:t>
            </a:r>
          </a:p>
          <a:p>
            <a:r>
              <a:rPr lang="en-GB" dirty="0">
                <a:latin typeface="Arial" panose="020B0604020202020204" pitchFamily="34" charset="0"/>
                <a:cs typeface="Arial" panose="020B0604020202020204" pitchFamily="34" charset="0"/>
              </a:rPr>
              <a:t>Agree plans and decisions</a:t>
            </a:r>
          </a:p>
          <a:p>
            <a:r>
              <a:rPr lang="en-GB" dirty="0">
                <a:latin typeface="Arial" panose="020B0604020202020204" pitchFamily="34" charset="0"/>
                <a:cs typeface="Arial" panose="020B0604020202020204" pitchFamily="34" charset="0"/>
              </a:rPr>
              <a:t>Help each other</a:t>
            </a:r>
          </a:p>
          <a:p>
            <a:r>
              <a:rPr lang="en-GB" dirty="0">
                <a:latin typeface="Arial" panose="020B0604020202020204" pitchFamily="34" charset="0"/>
                <a:cs typeface="Arial" panose="020B0604020202020204" pitchFamily="34" charset="0"/>
              </a:rPr>
              <a:t>Share ideas and resources</a:t>
            </a:r>
          </a:p>
          <a:p>
            <a:r>
              <a:rPr lang="en-GB" dirty="0">
                <a:latin typeface="Arial" panose="020B0604020202020204" pitchFamily="34" charset="0"/>
                <a:cs typeface="Arial" panose="020B0604020202020204" pitchFamily="34" charset="0"/>
              </a:rPr>
              <a:t>Share the workload</a:t>
            </a:r>
          </a:p>
          <a:p>
            <a:pPr marL="0" indent="0">
              <a:buNone/>
            </a:pPr>
            <a:endParaRPr lang="en-GB" sz="3200" dirty="0">
              <a:latin typeface="Arial" panose="020B0604020202020204" pitchFamily="34" charset="0"/>
              <a:cs typeface="Arial" panose="020B0604020202020204" pitchFamily="34" charset="0"/>
            </a:endParaRPr>
          </a:p>
          <a:p>
            <a:pPr marL="0" indent="0">
              <a:buNone/>
            </a:pPr>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a:p>
            <a:endParaRPr lang="en-GB" i="1" dirty="0">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8048E122-3EA4-9769-12C6-F35D198608CD}"/>
              </a:ext>
            </a:extLst>
          </p:cNvPr>
          <p:cNvCxnSpPr/>
          <p:nvPr/>
        </p:nvCxnSpPr>
        <p:spPr>
          <a:xfrm>
            <a:off x="5844288" y="1381421"/>
            <a:ext cx="0" cy="4409779"/>
          </a:xfrm>
          <a:prstGeom prst="line">
            <a:avLst/>
          </a:prstGeom>
          <a:ln>
            <a:solidFill>
              <a:srgbClr val="009FE3"/>
            </a:solidFill>
          </a:ln>
        </p:spPr>
        <p:style>
          <a:lnRef idx="1">
            <a:schemeClr val="accent2"/>
          </a:lnRef>
          <a:fillRef idx="0">
            <a:schemeClr val="accent2"/>
          </a:fillRef>
          <a:effectRef idx="0">
            <a:schemeClr val="accent2"/>
          </a:effectRef>
          <a:fontRef idx="minor">
            <a:schemeClr val="tx1"/>
          </a:fontRef>
        </p:style>
      </p:cxnSp>
      <p:pic>
        <p:nvPicPr>
          <p:cNvPr id="11" name="Graphic 10" descr="Checklist with solid fill">
            <a:extLst>
              <a:ext uri="{FF2B5EF4-FFF2-40B4-BE49-F238E27FC236}">
                <a16:creationId xmlns:a16="http://schemas.microsoft.com/office/drawing/2014/main" id="{9486A7C4-88F6-8930-00B2-4C581D2661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12381" y="1241691"/>
            <a:ext cx="914400" cy="914400"/>
          </a:xfrm>
          <a:prstGeom prst="rect">
            <a:avLst/>
          </a:prstGeom>
        </p:spPr>
      </p:pic>
      <p:pic>
        <p:nvPicPr>
          <p:cNvPr id="12" name="Graphic 11" descr="Cheers outline">
            <a:extLst>
              <a:ext uri="{FF2B5EF4-FFF2-40B4-BE49-F238E27FC236}">
                <a16:creationId xmlns:a16="http://schemas.microsoft.com/office/drawing/2014/main" id="{141B7A73-200F-04F4-573B-B904FA4BEF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17328" y="1158239"/>
            <a:ext cx="914400" cy="914400"/>
          </a:xfrm>
          <a:prstGeom prst="rect">
            <a:avLst/>
          </a:prstGeom>
        </p:spPr>
      </p:pic>
    </p:spTree>
    <p:extLst>
      <p:ext uri="{BB962C8B-B14F-4D97-AF65-F5344CB8AC3E}">
        <p14:creationId xmlns:p14="http://schemas.microsoft.com/office/powerpoint/2010/main" val="1165094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87377" y="551289"/>
            <a:ext cx="8953847" cy="67403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Take time to reflect</a:t>
            </a:r>
          </a:p>
          <a:p>
            <a:pPr eaLnBrk="1" hangingPunct="1"/>
            <a:endParaRPr lang="en-GB" sz="4800" dirty="0">
              <a:solidFill>
                <a:srgbClr val="009FE3"/>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Use the </a:t>
            </a:r>
            <a:r>
              <a:rPr lang="en-US" sz="2800" b="1" dirty="0">
                <a:solidFill>
                  <a:srgbClr val="1E22AA"/>
                </a:solidFill>
                <a:latin typeface="Arial" panose="020B0604020202020204" pitchFamily="34" charset="0"/>
                <a:cs typeface="Arial" panose="020B0604020202020204" pitchFamily="34" charset="0"/>
              </a:rPr>
              <a:t>team- and self-review</a:t>
            </a:r>
            <a:r>
              <a:rPr lang="en-US" sz="2800" dirty="0">
                <a:solidFill>
                  <a:srgbClr val="1E22AA"/>
                </a:solidFill>
                <a:latin typeface="Arial" panose="020B0604020202020204" pitchFamily="34" charset="0"/>
                <a:cs typeface="Arial" panose="020B0604020202020204" pitchFamily="34" charset="0"/>
              </a:rPr>
              <a:t> handout.</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What are you doing </a:t>
            </a:r>
            <a:r>
              <a:rPr lang="en-US" sz="2800" b="1" dirty="0">
                <a:solidFill>
                  <a:srgbClr val="1E22AA"/>
                </a:solidFill>
                <a:latin typeface="Arial" panose="020B0604020202020204" pitchFamily="34" charset="0"/>
                <a:cs typeface="Arial" panose="020B0604020202020204" pitchFamily="34" charset="0"/>
              </a:rPr>
              <a:t>well</a:t>
            </a:r>
            <a:r>
              <a:rPr lang="en-US" sz="2800" dirty="0">
                <a:solidFill>
                  <a:srgbClr val="1E22AA"/>
                </a:solidFill>
                <a:latin typeface="Arial" panose="020B0604020202020204" pitchFamily="34" charset="0"/>
                <a:cs typeface="Arial" panose="020B0604020202020204" pitchFamily="34" charset="0"/>
              </a:rPr>
              <a:t>? (team + self)</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What will you try to do </a:t>
            </a:r>
            <a:r>
              <a:rPr lang="en-US" sz="2800" b="1" dirty="0">
                <a:solidFill>
                  <a:srgbClr val="1E22AA"/>
                </a:solidFill>
                <a:latin typeface="Arial" panose="020B0604020202020204" pitchFamily="34" charset="0"/>
                <a:cs typeface="Arial" panose="020B0604020202020204" pitchFamily="34" charset="0"/>
              </a:rPr>
              <a:t>even better</a:t>
            </a:r>
            <a:r>
              <a:rPr lang="en-US" sz="2800" dirty="0">
                <a:solidFill>
                  <a:srgbClr val="1E22AA"/>
                </a:solidFill>
                <a:latin typeface="Arial" panose="020B0604020202020204" pitchFamily="34" charset="0"/>
                <a:cs typeface="Arial" panose="020B0604020202020204" pitchFamily="34" charset="0"/>
              </a:rPr>
              <a:t>? (team + self)</a:t>
            </a:r>
          </a:p>
          <a:p>
            <a:pPr marL="457200" indent="-457200" eaLnBrk="1" hangingPunct="1">
              <a:buFont typeface="Arial" panose="020B0604020202020204" pitchFamily="34" charset="0"/>
              <a:buChar char="•"/>
            </a:pPr>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Are you getting closer to your </a:t>
            </a:r>
            <a:r>
              <a:rPr lang="en-US" sz="2800" b="1" dirty="0">
                <a:solidFill>
                  <a:srgbClr val="1E22AA"/>
                </a:solidFill>
                <a:latin typeface="Arial" panose="020B0604020202020204" pitchFamily="34" charset="0"/>
                <a:cs typeface="Arial" panose="020B0604020202020204" pitchFamily="34" charset="0"/>
              </a:rPr>
              <a:t>personal goal</a:t>
            </a:r>
            <a:r>
              <a:rPr lang="en-US" sz="2800" dirty="0">
                <a:solidFill>
                  <a:srgbClr val="1E22AA"/>
                </a:solidFill>
                <a:latin typeface="Arial" panose="020B0604020202020204" pitchFamily="34" charset="0"/>
                <a:cs typeface="Arial" panose="020B0604020202020204" pitchFamily="34" charset="0"/>
              </a:rPr>
              <a:t>?</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dirty="0">
                <a:solidFill>
                  <a:srgbClr val="1E22AA"/>
                </a:solidFill>
                <a:latin typeface="Arial" panose="020B0604020202020204" pitchFamily="34" charset="0"/>
                <a:cs typeface="Arial" panose="020B0604020202020204" pitchFamily="34" charset="0"/>
              </a:rPr>
              <a:t>What </a:t>
            </a:r>
            <a:r>
              <a:rPr lang="en-US" sz="2800" b="1" dirty="0">
                <a:solidFill>
                  <a:srgbClr val="1E22AA"/>
                </a:solidFill>
                <a:latin typeface="Arial" panose="020B0604020202020204" pitchFamily="34" charset="0"/>
                <a:cs typeface="Arial" panose="020B0604020202020204" pitchFamily="34" charset="0"/>
              </a:rPr>
              <a:t>leadership skills </a:t>
            </a:r>
            <a:r>
              <a:rPr lang="en-US" sz="2800" dirty="0">
                <a:solidFill>
                  <a:srgbClr val="1E22AA"/>
                </a:solidFill>
                <a:latin typeface="Arial" panose="020B0604020202020204" pitchFamily="34" charset="0"/>
                <a:cs typeface="Arial" panose="020B0604020202020204" pitchFamily="34" charset="0"/>
              </a:rPr>
              <a:t>have you used – and how?</a:t>
            </a:r>
          </a:p>
          <a:p>
            <a:pPr marL="457200" indent="-457200" eaLnBrk="1" hangingPunct="1">
              <a:buFont typeface="Arial" panose="020B0604020202020204" pitchFamily="34" charset="0"/>
              <a:buChar char="•"/>
            </a:pPr>
            <a:endParaRPr lang="en-US" sz="2800" dirty="0">
              <a:solidFill>
                <a:srgbClr val="1E22AA"/>
              </a:solidFill>
              <a:latin typeface="Arial" panose="020B0604020202020204" pitchFamily="34" charset="0"/>
              <a:cs typeface="Arial" panose="020B0604020202020204" pitchFamily="34" charset="0"/>
            </a:endParaRPr>
          </a:p>
          <a:p>
            <a:pPr eaLnBrk="1" hangingPunct="1"/>
            <a:endParaRPr lang="en-US" sz="2800" dirty="0">
              <a:solidFill>
                <a:srgbClr val="1E22AA"/>
              </a:solidFill>
              <a:latin typeface="Arial" panose="020B0604020202020204" pitchFamily="34" charset="0"/>
              <a:cs typeface="Arial" panose="020B0604020202020204" pitchFamily="34" charset="0"/>
            </a:endParaRPr>
          </a:p>
          <a:p>
            <a:pPr eaLnBrk="1" hangingPunct="1"/>
            <a:endParaRPr lang="en-US" sz="2800" dirty="0">
              <a:solidFill>
                <a:srgbClr val="1E22AA"/>
              </a:solidFill>
              <a:latin typeface="Arial" panose="020B0604020202020204" pitchFamily="34" charset="0"/>
              <a:cs typeface="Arial" panose="020B0604020202020204" pitchFamily="34" charset="0"/>
            </a:endParaRPr>
          </a:p>
        </p:txBody>
      </p:sp>
      <p:pic>
        <p:nvPicPr>
          <p:cNvPr id="3" name="Graphic 2" descr="Reflection outline">
            <a:extLst>
              <a:ext uri="{FF2B5EF4-FFF2-40B4-BE49-F238E27FC236}">
                <a16:creationId xmlns:a16="http://schemas.microsoft.com/office/drawing/2014/main" id="{65A83FEA-7C77-485A-F960-9DB623CC35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33636" y="440452"/>
            <a:ext cx="1080000" cy="1080000"/>
          </a:xfrm>
          <a:prstGeom prst="rect">
            <a:avLst/>
          </a:prstGeom>
        </p:spPr>
      </p:pic>
      <p:pic>
        <p:nvPicPr>
          <p:cNvPr id="4" name="Picture 3">
            <a:extLst>
              <a:ext uri="{FF2B5EF4-FFF2-40B4-BE49-F238E27FC236}">
                <a16:creationId xmlns:a16="http://schemas.microsoft.com/office/drawing/2014/main" id="{C85B6F30-3B9D-CD70-E608-8641D4FE9B6B}"/>
              </a:ext>
            </a:extLst>
          </p:cNvPr>
          <p:cNvPicPr>
            <a:picLocks noChangeAspect="1"/>
          </p:cNvPicPr>
          <p:nvPr/>
        </p:nvPicPr>
        <p:blipFill>
          <a:blip r:embed="rId5"/>
          <a:stretch>
            <a:fillRect/>
          </a:stretch>
        </p:blipFill>
        <p:spPr>
          <a:xfrm>
            <a:off x="8818609" y="440452"/>
            <a:ext cx="3199186" cy="4542211"/>
          </a:xfrm>
          <a:prstGeom prst="rect">
            <a:avLst/>
          </a:prstGeom>
        </p:spPr>
      </p:pic>
    </p:spTree>
    <p:extLst>
      <p:ext uri="{BB962C8B-B14F-4D97-AF65-F5344CB8AC3E}">
        <p14:creationId xmlns:p14="http://schemas.microsoft.com/office/powerpoint/2010/main" val="2735407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E2CF8-281D-A928-8D89-5C10A9694FC6}"/>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1C47F52F-F4FC-73FA-48EE-73384B0ACCE0}"/>
              </a:ext>
            </a:extLst>
          </p:cNvPr>
          <p:cNvSpPr txBox="1">
            <a:spLocks noChangeArrowheads="1"/>
          </p:cNvSpPr>
          <p:nvPr/>
        </p:nvSpPr>
        <p:spPr bwMode="auto">
          <a:xfrm>
            <a:off x="298476" y="2028616"/>
            <a:ext cx="10901363" cy="28007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a:solidFill>
                  <a:srgbClr val="FFFFFF"/>
                </a:solidFill>
                <a:latin typeface="Arial" panose="020B0604020202020204" pitchFamily="34" charset="0"/>
                <a:cs typeface="Arial" panose="020B0604020202020204" pitchFamily="34" charset="0"/>
              </a:rPr>
              <a:t>Congratulations!</a:t>
            </a:r>
          </a:p>
          <a:p>
            <a:pPr eaLnBrk="1" hangingPunct="1"/>
            <a:r>
              <a:rPr lang="en-GB" sz="3200" b="1">
                <a:solidFill>
                  <a:srgbClr val="FFFFFF"/>
                </a:solidFill>
                <a:latin typeface="Arial" panose="020B0604020202020204" pitchFamily="34" charset="0"/>
                <a:cs typeface="Arial" panose="020B0604020202020204" pitchFamily="34" charset="0"/>
              </a:rPr>
              <a:t>You have completed the course for young leaders.</a:t>
            </a:r>
            <a:endParaRPr lang="en-GB" sz="4400" b="1">
              <a:solidFill>
                <a:schemeClr val="bg1"/>
              </a:solidFill>
              <a:latin typeface="Arial" panose="020B0604020202020204" pitchFamily="34" charset="0"/>
              <a:cs typeface="Arial" panose="020B0604020202020204" pitchFamily="34" charset="0"/>
            </a:endParaRPr>
          </a:p>
          <a:p>
            <a:pPr eaLnBrk="1" hangingPunct="1"/>
            <a:endParaRPr lang="en-GB" sz="6000" b="1">
              <a:solidFill>
                <a:schemeClr val="bg1"/>
              </a:solidFill>
              <a:latin typeface="Arial" panose="020B0604020202020204" pitchFamily="34" charset="0"/>
              <a:cs typeface="Arial" panose="020B0604020202020204" pitchFamily="34" charset="0"/>
            </a:endParaRPr>
          </a:p>
          <a:p>
            <a:pPr eaLnBrk="1" hangingPunct="1"/>
            <a:r>
              <a:rPr lang="en-GB" sz="4000" b="1">
                <a:solidFill>
                  <a:srgbClr val="FFFFFF"/>
                </a:solidFill>
                <a:latin typeface="Arial" panose="020B0604020202020204" pitchFamily="34" charset="0"/>
                <a:cs typeface="Arial" panose="020B0604020202020204" pitchFamily="34" charset="0"/>
              </a:rPr>
              <a:t>It is time to put your ideas into action.</a:t>
            </a:r>
          </a:p>
        </p:txBody>
      </p:sp>
    </p:spTree>
    <p:extLst>
      <p:ext uri="{BB962C8B-B14F-4D97-AF65-F5344CB8AC3E}">
        <p14:creationId xmlns:p14="http://schemas.microsoft.com/office/powerpoint/2010/main" val="140588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35255" y="286136"/>
            <a:ext cx="11212206"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600" b="1">
                <a:solidFill>
                  <a:srgbClr val="1E22AA"/>
                </a:solidFill>
                <a:latin typeface="Arial" panose="020B0604020202020204" pitchFamily="34" charset="0"/>
                <a:cs typeface="Arial" panose="020B0604020202020204" pitchFamily="34" charset="0"/>
              </a:rPr>
              <a:t>Overview for teacher </a:t>
            </a:r>
          </a:p>
          <a:p>
            <a:pPr algn="l" eaLnBrk="1" hangingPunct="1"/>
            <a:endParaRPr lang="en-GB" sz="4800">
              <a:solidFill>
                <a:srgbClr val="009FE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85A52B-DB41-5CAC-2195-79A7BAD8ACA2}"/>
              </a:ext>
            </a:extLst>
          </p:cNvPr>
          <p:cNvSpPr>
            <a:spLocks noGrp="1"/>
          </p:cNvSpPr>
          <p:nvPr>
            <p:ph sz="half" idx="1"/>
          </p:nvPr>
        </p:nvSpPr>
        <p:spPr>
          <a:xfrm>
            <a:off x="644539" y="1015004"/>
            <a:ext cx="5181600" cy="5226770"/>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Aim: </a:t>
            </a:r>
            <a:r>
              <a:rPr lang="en-GB" sz="1900" dirty="0">
                <a:latin typeface="Arial" panose="020B0604020202020204" pitchFamily="34" charset="0"/>
                <a:cs typeface="Arial" panose="020B0604020202020204" pitchFamily="34" charset="0"/>
              </a:rPr>
              <a:t>Enable primary-age pupils to run fun and informal physical activities for other children in school.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Audience: </a:t>
            </a:r>
            <a:r>
              <a:rPr lang="en-GB" sz="1900" dirty="0">
                <a:latin typeface="Arial" panose="020B0604020202020204" pitchFamily="34" charset="0"/>
                <a:cs typeface="Arial" panose="020B0604020202020204" pitchFamily="34" charset="0"/>
              </a:rPr>
              <a:t>Pupils aged 8-11 years who are new to leading physical activities.</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Organisation:</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This introductory resource includes four bitesize modules, which use pupil-facing slides and interactive tasks to help young leaders to get started. The four steps are: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Purpose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Plan</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Do</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Review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8369C488-FE07-16BD-5CD8-0FCD419C5AE6}"/>
              </a:ext>
            </a:extLst>
          </p:cNvPr>
          <p:cNvSpPr>
            <a:spLocks noGrp="1"/>
          </p:cNvSpPr>
          <p:nvPr>
            <p:ph sz="half" idx="2"/>
          </p:nvPr>
        </p:nvSpPr>
        <p:spPr>
          <a:xfrm>
            <a:off x="6161394" y="1015004"/>
            <a:ext cx="5181600" cy="4351338"/>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Time:</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Each module includes approx. 30 mins of core tasks plus 15-30 mins of optional tasks.</a:t>
            </a:r>
          </a:p>
          <a:p>
            <a:pPr marL="0" indent="0">
              <a:lnSpc>
                <a:spcPct val="110000"/>
              </a:lnSpc>
              <a:spcBef>
                <a:spcPts val="0"/>
              </a:spcBef>
              <a:buNone/>
            </a:pPr>
            <a:endParaRPr lang="en-GB" sz="1900" b="1"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Preparation: </a:t>
            </a:r>
          </a:p>
          <a:p>
            <a:pPr>
              <a:lnSpc>
                <a:spcPct val="110000"/>
              </a:lnSpc>
              <a:spcBef>
                <a:spcPts val="0"/>
              </a:spcBef>
            </a:pPr>
            <a:r>
              <a:rPr lang="en-GB" sz="1900" dirty="0">
                <a:latin typeface="Arial" panose="020B0604020202020204" pitchFamily="34" charset="0"/>
                <a:cs typeface="Arial" panose="020B0604020202020204" pitchFamily="34" charset="0"/>
              </a:rPr>
              <a:t>Read the individual slide notes to support your delivery of the module to your pupils. </a:t>
            </a:r>
          </a:p>
          <a:p>
            <a:pPr>
              <a:lnSpc>
                <a:spcPct val="110000"/>
              </a:lnSpc>
              <a:spcBef>
                <a:spcPts val="0"/>
              </a:spcBef>
            </a:pPr>
            <a:r>
              <a:rPr lang="en-GB" sz="1900" dirty="0">
                <a:latin typeface="Arial" panose="020B0604020202020204" pitchFamily="34" charset="0"/>
                <a:cs typeface="Arial" panose="020B0604020202020204" pitchFamily="34" charset="0"/>
              </a:rPr>
              <a:t>Play the slides in slideshow mode to see how the animations work.</a:t>
            </a:r>
          </a:p>
          <a:p>
            <a:pPr>
              <a:lnSpc>
                <a:spcPct val="110000"/>
              </a:lnSpc>
              <a:spcBef>
                <a:spcPts val="0"/>
              </a:spcBef>
            </a:pPr>
            <a:r>
              <a:rPr lang="en-GB" sz="1900" dirty="0">
                <a:latin typeface="Arial" panose="020B0604020202020204" pitchFamily="34" charset="0"/>
                <a:cs typeface="Arial" panose="020B0604020202020204" pitchFamily="34" charset="0"/>
              </a:rPr>
              <a:t>Refer to slide 4 for a summary of the module, including required equipment and resources. </a:t>
            </a:r>
          </a:p>
          <a:p>
            <a:pPr>
              <a:lnSpc>
                <a:spcPct val="110000"/>
              </a:lnSpc>
              <a:spcBef>
                <a:spcPts val="0"/>
              </a:spcBef>
            </a:pPr>
            <a:r>
              <a:rPr lang="en-GB" sz="1900" dirty="0">
                <a:latin typeface="Arial" panose="020B0604020202020204" pitchFamily="34" charset="0"/>
                <a:cs typeface="Arial" panose="020B0604020202020204" pitchFamily="34" charset="0"/>
              </a:rPr>
              <a:t>Download the associated handouts to support pupils’ learning (optional).</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Inclusion: </a:t>
            </a:r>
            <a:r>
              <a:rPr lang="en-GB" sz="1900" dirty="0">
                <a:latin typeface="Arial" panose="020B0604020202020204" pitchFamily="34" charset="0"/>
                <a:cs typeface="Arial" panose="020B0604020202020204" pitchFamily="34" charset="0"/>
              </a:rPr>
              <a:t>The slide notes suggest alternatives to help you to include pupils with different needs and abilities.</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1515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1B2D42-0FF5-316C-91F9-FB4E3BEACB50}"/>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B0BBBEA0-5661-B8D8-5F26-0892D2780A84}"/>
              </a:ext>
            </a:extLst>
          </p:cNvPr>
          <p:cNvSpPr txBox="1">
            <a:spLocks noChangeArrowheads="1"/>
          </p:cNvSpPr>
          <p:nvPr/>
        </p:nvSpPr>
        <p:spPr bwMode="auto">
          <a:xfrm>
            <a:off x="285951" y="302844"/>
            <a:ext cx="11212206"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3200" b="1">
                <a:solidFill>
                  <a:srgbClr val="1E22AA"/>
                </a:solidFill>
                <a:latin typeface="Arial" panose="020B0604020202020204" pitchFamily="34" charset="0"/>
                <a:cs typeface="Arial" panose="020B0604020202020204" pitchFamily="34" charset="0"/>
              </a:rPr>
              <a:t>Module 4 summary: review</a:t>
            </a:r>
          </a:p>
          <a:p>
            <a:pPr algn="l" eaLnBrk="1" hangingPunct="1"/>
            <a:endParaRPr lang="en-GB" sz="4800">
              <a:solidFill>
                <a:srgbClr val="009FE3"/>
              </a:solidFill>
              <a:latin typeface="Arial" panose="020B0604020202020204" pitchFamily="34" charset="0"/>
              <a:cs typeface="Arial" panose="020B0604020202020204" pitchFamily="34" charset="0"/>
            </a:endParaRPr>
          </a:p>
        </p:txBody>
      </p:sp>
      <p:graphicFrame>
        <p:nvGraphicFramePr>
          <p:cNvPr id="10" name="Content Placeholder 9">
            <a:extLst>
              <a:ext uri="{FF2B5EF4-FFF2-40B4-BE49-F238E27FC236}">
                <a16:creationId xmlns:a16="http://schemas.microsoft.com/office/drawing/2014/main" id="{C91849A6-EBCA-151D-B794-8DDC73C650A3}"/>
              </a:ext>
            </a:extLst>
          </p:cNvPr>
          <p:cNvGraphicFramePr>
            <a:graphicFrameLocks noGrp="1"/>
          </p:cNvGraphicFramePr>
          <p:nvPr>
            <p:ph idx="1"/>
            <p:extLst>
              <p:ext uri="{D42A27DB-BD31-4B8C-83A1-F6EECF244321}">
                <p14:modId xmlns:p14="http://schemas.microsoft.com/office/powerpoint/2010/main" val="3625558333"/>
              </p:ext>
            </p:extLst>
          </p:nvPr>
        </p:nvGraphicFramePr>
        <p:xfrm>
          <a:off x="450936" y="1102349"/>
          <a:ext cx="11047221" cy="4504360"/>
        </p:xfrm>
        <a:graphic>
          <a:graphicData uri="http://schemas.openxmlformats.org/drawingml/2006/table">
            <a:tbl>
              <a:tblPr firstRow="1" bandRow="1">
                <a:tableStyleId>{5940675A-B579-460E-94D1-54222C63F5DA}</a:tableStyleId>
              </a:tblPr>
              <a:tblGrid>
                <a:gridCol w="2492679">
                  <a:extLst>
                    <a:ext uri="{9D8B030D-6E8A-4147-A177-3AD203B41FA5}">
                      <a16:colId xmlns:a16="http://schemas.microsoft.com/office/drawing/2014/main" val="2218606978"/>
                    </a:ext>
                  </a:extLst>
                </a:gridCol>
                <a:gridCol w="5874707">
                  <a:extLst>
                    <a:ext uri="{9D8B030D-6E8A-4147-A177-3AD203B41FA5}">
                      <a16:colId xmlns:a16="http://schemas.microsoft.com/office/drawing/2014/main" val="2475180158"/>
                    </a:ext>
                  </a:extLst>
                </a:gridCol>
                <a:gridCol w="2679835">
                  <a:extLst>
                    <a:ext uri="{9D8B030D-6E8A-4147-A177-3AD203B41FA5}">
                      <a16:colId xmlns:a16="http://schemas.microsoft.com/office/drawing/2014/main" val="2308152279"/>
                    </a:ext>
                  </a:extLst>
                </a:gridCol>
              </a:tblGrid>
              <a:tr h="663880">
                <a:tc gridSpan="3">
                  <a:txBody>
                    <a:bodyPr/>
                    <a:lstStyle/>
                    <a:p>
                      <a:r>
                        <a:rPr lang="en-GB" sz="1800" b="1" dirty="0">
                          <a:latin typeface="Arial" panose="020B0604020202020204" pitchFamily="34" charset="0"/>
                          <a:cs typeface="Arial" panose="020B0604020202020204" pitchFamily="34" charset="0"/>
                        </a:rPr>
                        <a:t>Aim: </a:t>
                      </a:r>
                      <a:r>
                        <a:rPr lang="en-GB" sz="1800" dirty="0">
                          <a:latin typeface="Arial" panose="020B0604020202020204" pitchFamily="34" charset="0"/>
                          <a:cs typeface="Arial" panose="020B0604020202020204" pitchFamily="34" charset="0"/>
                        </a:rPr>
                        <a:t>Help young leaders to recognise how to evaluate if they are being effective.</a:t>
                      </a:r>
                    </a:p>
                  </a:txBody>
                  <a:tcPr/>
                </a:tc>
                <a:tc hMerge="1">
                  <a:txBody>
                    <a:bodyPr/>
                    <a:lstStyle/>
                    <a:p>
                      <a:endParaRPr lang="en-GB" sz="2000">
                        <a:latin typeface="Arial" panose="020B0604020202020204" pitchFamily="34" charset="0"/>
                        <a:cs typeface="Arial" panose="020B0604020202020204" pitchFamily="34" charset="0"/>
                      </a:endParaRPr>
                    </a:p>
                  </a:txBody>
                  <a:tcPr/>
                </a:tc>
                <a:tc hMerge="1">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4534559"/>
                  </a:ext>
                </a:extLst>
              </a:tr>
              <a:tr h="536170">
                <a:tc>
                  <a:txBody>
                    <a:bodyPr/>
                    <a:lstStyle/>
                    <a:p>
                      <a:r>
                        <a:rPr lang="en-GB" sz="1800" dirty="0">
                          <a:latin typeface="Arial" panose="020B0604020202020204" pitchFamily="34" charset="0"/>
                          <a:cs typeface="Arial" panose="020B0604020202020204" pitchFamily="34" charset="0"/>
                        </a:rPr>
                        <a:t>Plan-do-review</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the slide to remind the young leaders about plan-do-review; this session will focus on review.</a:t>
                      </a:r>
                    </a:p>
                  </a:txBody>
                  <a:tcPr/>
                </a:tc>
                <a:tc>
                  <a:txBody>
                    <a:bodyPr/>
                    <a:lstStyle/>
                    <a:p>
                      <a:endParaRPr lang="en-GB"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37285770"/>
                  </a:ext>
                </a:extLst>
              </a:tr>
              <a:tr h="536170">
                <a:tc>
                  <a:txBody>
                    <a:bodyPr/>
                    <a:lstStyle/>
                    <a:p>
                      <a:r>
                        <a:rPr lang="en-GB" sz="1800" dirty="0">
                          <a:latin typeface="Arial" panose="020B0604020202020204" pitchFamily="34" charset="0"/>
                          <a:cs typeface="Arial" panose="020B0604020202020204" pitchFamily="34" charset="0"/>
                        </a:rPr>
                        <a:t>How do the children feel?</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a ball-passing game to identify what children’s enjoyment (SMILES) might look and sound like.</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Explore practical feedback tools to suggest how young leaders might use them with the children.</a:t>
                      </a:r>
                    </a:p>
                    <a:p>
                      <a:pPr marL="285750" indent="-285750">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txBody>
                  <a:tcPr/>
                </a:tc>
                <a:tc>
                  <a:txBody>
                    <a:bodyPr/>
                    <a:lstStyle/>
                    <a:p>
                      <a:r>
                        <a:rPr lang="en-GB" sz="1800" dirty="0">
                          <a:latin typeface="Arial" panose="020B0604020202020204" pitchFamily="34" charset="0"/>
                          <a:cs typeface="Arial" panose="020B0604020202020204" pitchFamily="34" charset="0"/>
                        </a:rPr>
                        <a:t>Soft ball</a:t>
                      </a:r>
                    </a:p>
                    <a:p>
                      <a:r>
                        <a:rPr lang="en-GB" sz="1800" dirty="0">
                          <a:latin typeface="Arial" panose="020B0604020202020204" pitchFamily="34" charset="0"/>
                          <a:cs typeface="Arial" panose="020B0604020202020204" pitchFamily="34" charset="0"/>
                        </a:rPr>
                        <a:t>Paper, pens, cones, bean bags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Feedback tools handout (downloads)</a:t>
                      </a:r>
                    </a:p>
                  </a:txBody>
                  <a:tcPr/>
                </a:tc>
                <a:extLst>
                  <a:ext uri="{0D108BD9-81ED-4DB2-BD59-A6C34878D82A}">
                    <a16:rowId xmlns:a16="http://schemas.microsoft.com/office/drawing/2014/main" val="1428640346"/>
                  </a:ext>
                </a:extLst>
              </a:tr>
              <a:tr h="536170">
                <a:tc>
                  <a:txBody>
                    <a:bodyPr/>
                    <a:lstStyle/>
                    <a:p>
                      <a:r>
                        <a:rPr lang="en-GB" sz="1800" dirty="0">
                          <a:latin typeface="Arial" panose="020B0604020202020204" pitchFamily="34" charset="0"/>
                          <a:cs typeface="Arial" panose="020B0604020202020204" pitchFamily="34" charset="0"/>
                        </a:rPr>
                        <a:t>How do we think we are doing?</a:t>
                      </a:r>
                    </a:p>
                  </a:txBody>
                  <a:tcPr/>
                </a:tc>
                <a:tc>
                  <a:txBody>
                    <a:bodyPr/>
                    <a:lstStyle/>
                    <a:p>
                      <a:pPr marL="285750" indent="-285750">
                        <a:buFont typeface="Arial" panose="020B0604020202020204" pitchFamily="34" charset="0"/>
                        <a:buChar char="•"/>
                      </a:pPr>
                      <a:r>
                        <a:rPr lang="en-GB" sz="1800" b="1" dirty="0">
                          <a:latin typeface="Arial" panose="020B0604020202020204" pitchFamily="34" charset="0"/>
                          <a:cs typeface="Arial" panose="020B0604020202020204" pitchFamily="34" charset="0"/>
                        </a:rPr>
                        <a:t>Optional: </a:t>
                      </a:r>
                      <a:r>
                        <a:rPr lang="en-GB" sz="1800" dirty="0">
                          <a:latin typeface="Arial" panose="020B0604020202020204" pitchFamily="34" charset="0"/>
                          <a:cs typeface="Arial" panose="020B0604020202020204" pitchFamily="34" charset="0"/>
                        </a:rPr>
                        <a:t>Explore scenarios to develop resilience.</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Ask the young leaders to create top tips for responsibility and good teamwork.</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Encourage the young leaders to use the team- and self-review handout to identify what is going well and what could be improved.</a:t>
                      </a:r>
                    </a:p>
                  </a:txBody>
                  <a:tcPr/>
                </a:tc>
                <a:tc>
                  <a:txBody>
                    <a:bodyPr/>
                    <a:lstStyle/>
                    <a:p>
                      <a:r>
                        <a:rPr lang="en-GB" sz="1800" dirty="0">
                          <a:latin typeface="Arial" panose="020B0604020202020204" pitchFamily="34" charset="0"/>
                          <a:cs typeface="Arial" panose="020B0604020202020204" pitchFamily="34" charset="0"/>
                        </a:rPr>
                        <a:t>Scenario slides as handouts (optional)</a:t>
                      </a:r>
                    </a:p>
                    <a:p>
                      <a:r>
                        <a:rPr lang="en-GB" sz="1800" dirty="0">
                          <a:latin typeface="Arial" panose="020B0604020202020204" pitchFamily="34" charset="0"/>
                          <a:cs typeface="Arial" panose="020B0604020202020204" pitchFamily="34" charset="0"/>
                        </a:rPr>
                        <a:t>Paper and pens</a:t>
                      </a:r>
                    </a:p>
                    <a:p>
                      <a:r>
                        <a:rPr lang="en-GB" sz="1800" dirty="0">
                          <a:latin typeface="Arial" panose="020B0604020202020204" pitchFamily="34" charset="0"/>
                          <a:cs typeface="Arial" panose="020B0604020202020204" pitchFamily="34" charset="0"/>
                        </a:rPr>
                        <a:t>Self-review handout (downloads)</a:t>
                      </a:r>
                    </a:p>
                  </a:txBody>
                  <a:tcPr/>
                </a:tc>
                <a:extLst>
                  <a:ext uri="{0D108BD9-81ED-4DB2-BD59-A6C34878D82A}">
                    <a16:rowId xmlns:a16="http://schemas.microsoft.com/office/drawing/2014/main" val="3701794867"/>
                  </a:ext>
                </a:extLst>
              </a:tr>
            </a:tbl>
          </a:graphicData>
        </a:graphic>
      </p:graphicFrame>
    </p:spTree>
    <p:extLst>
      <p:ext uri="{BB962C8B-B14F-4D97-AF65-F5344CB8AC3E}">
        <p14:creationId xmlns:p14="http://schemas.microsoft.com/office/powerpoint/2010/main" val="4122218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8D2DB-B9FF-AF66-5E28-08221BC81492}"/>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7CA3ACA1-DCB3-A2DD-9C00-11E66DAF8DD1}"/>
              </a:ext>
            </a:extLst>
          </p:cNvPr>
          <p:cNvSpPr txBox="1">
            <a:spLocks noChangeArrowheads="1"/>
          </p:cNvSpPr>
          <p:nvPr/>
        </p:nvSpPr>
        <p:spPr bwMode="auto">
          <a:xfrm>
            <a:off x="298476" y="634504"/>
            <a:ext cx="11169624"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a:solidFill>
                  <a:srgbClr val="1E22AA"/>
                </a:solidFill>
                <a:latin typeface="Arial" panose="020B0604020202020204" pitchFamily="34" charset="0"/>
                <a:cs typeface="Arial" panose="020B0604020202020204" pitchFamily="34" charset="0"/>
              </a:rPr>
              <a:t>As a young leader, you need to…</a:t>
            </a:r>
          </a:p>
          <a:p>
            <a:pPr algn="l" eaLnBrk="1" hangingPunct="1"/>
            <a:endParaRPr lang="en-GB" sz="4800" b="1">
              <a:solidFill>
                <a:srgbClr val="FF5C39"/>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C273D1D-3FB7-2097-0192-A5218CD714C3}"/>
              </a:ext>
            </a:extLst>
          </p:cNvPr>
          <p:cNvPicPr>
            <a:picLocks noChangeAspect="1"/>
          </p:cNvPicPr>
          <p:nvPr/>
        </p:nvPicPr>
        <p:blipFill>
          <a:blip r:embed="rId4"/>
          <a:stretch>
            <a:fillRect/>
          </a:stretch>
        </p:blipFill>
        <p:spPr>
          <a:xfrm>
            <a:off x="2410273" y="1455643"/>
            <a:ext cx="7371453" cy="4421050"/>
          </a:xfrm>
          <a:prstGeom prst="rect">
            <a:avLst/>
          </a:prstGeom>
        </p:spPr>
      </p:pic>
    </p:spTree>
    <p:extLst>
      <p:ext uri="{BB962C8B-B14F-4D97-AF65-F5344CB8AC3E}">
        <p14:creationId xmlns:p14="http://schemas.microsoft.com/office/powerpoint/2010/main" val="125323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DBCD28-8D80-6C50-1BA9-A6B04EA636CF}"/>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A5C2E494-D80A-6C74-4772-9D4584F7A76A}"/>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a:solidFill>
                <a:schemeClr val="bg1"/>
              </a:solidFill>
              <a:latin typeface="+mj-lt"/>
              <a:ea typeface="+mj-ea"/>
              <a:cs typeface="+mj-cs"/>
            </a:endParaRPr>
          </a:p>
          <a:p>
            <a:pPr algn="l" eaLnBrk="1" hangingPunct="1">
              <a:lnSpc>
                <a:spcPct val="90000"/>
              </a:lnSpc>
              <a:spcBef>
                <a:spcPct val="0"/>
              </a:spcBef>
              <a:spcAft>
                <a:spcPts val="600"/>
              </a:spcAft>
            </a:pPr>
            <a:r>
              <a:rPr lang="en-US" sz="6000" b="1">
                <a:solidFill>
                  <a:srgbClr val="FFFFFF"/>
                </a:solidFill>
                <a:latin typeface="Arial" panose="020B0604020202020204" pitchFamily="34" charset="0"/>
                <a:ea typeface="+mj-ea"/>
                <a:cs typeface="Arial" panose="020B0604020202020204" pitchFamily="34" charset="0"/>
              </a:rPr>
              <a:t>How do the children feel?</a:t>
            </a:r>
            <a:endParaRPr lang="en-US" sz="4800" b="1" kern="120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048809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D78ED-2FBD-F5F7-A8C5-64DD06A5F85F}"/>
            </a:ext>
          </a:extLst>
        </p:cNvPr>
        <p:cNvGrpSpPr/>
        <p:nvPr/>
      </p:nvGrpSpPr>
      <p:grpSpPr>
        <a:xfrm>
          <a:off x="0" y="0"/>
          <a:ext cx="0" cy="0"/>
          <a:chOff x="0" y="0"/>
          <a:chExt cx="0" cy="0"/>
        </a:xfrm>
      </p:grpSpPr>
      <p:pic>
        <p:nvPicPr>
          <p:cNvPr id="22" name="Picture 21" descr="content.png"/>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3F2E28D-8AE9-7E93-4E54-592A60308198}"/>
              </a:ext>
            </a:extLst>
          </p:cNvPr>
          <p:cNvSpPr txBox="1">
            <a:spLocks noChangeArrowheads="1"/>
          </p:cNvSpPr>
          <p:nvPr/>
        </p:nvSpPr>
        <p:spPr bwMode="auto">
          <a:xfrm>
            <a:off x="315025" y="324109"/>
            <a:ext cx="1121220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800" b="1">
                <a:solidFill>
                  <a:srgbClr val="1E22AA"/>
                </a:solidFill>
                <a:latin typeface="Arial" panose="020B0604020202020204" pitchFamily="34" charset="0"/>
                <a:cs typeface="Arial" panose="020B0604020202020204" pitchFamily="34" charset="0"/>
              </a:rPr>
              <a:t>Your goal as young leaders</a:t>
            </a:r>
          </a:p>
          <a:p>
            <a:pPr algn="l" eaLnBrk="1" hangingPunct="1"/>
            <a:endParaRPr lang="en-GB" sz="4800">
              <a:solidFill>
                <a:srgbClr val="009FE3"/>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B7714A53-71CF-28C3-38AC-E43B4204D459}"/>
              </a:ext>
            </a:extLst>
          </p:cNvPr>
          <p:cNvPicPr>
            <a:picLocks noChangeAspect="1"/>
          </p:cNvPicPr>
          <p:nvPr/>
        </p:nvPicPr>
        <p:blipFill>
          <a:blip r:embed="rId4"/>
          <a:stretch>
            <a:fillRect/>
          </a:stretch>
        </p:blipFill>
        <p:spPr>
          <a:xfrm>
            <a:off x="1420091" y="1531564"/>
            <a:ext cx="9351818" cy="3794872"/>
          </a:xfrm>
          <a:prstGeom prst="rect">
            <a:avLst/>
          </a:prstGeom>
        </p:spPr>
      </p:pic>
    </p:spTree>
    <p:extLst>
      <p:ext uri="{BB962C8B-B14F-4D97-AF65-F5344CB8AC3E}">
        <p14:creationId xmlns:p14="http://schemas.microsoft.com/office/powerpoint/2010/main" val="3303080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BF9F7-3310-2195-F9EA-92CB2F3B3E51}"/>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2A642D89-0553-8B37-9E32-7DF2EF48D459}"/>
              </a:ext>
            </a:extLst>
          </p:cNvPr>
          <p:cNvSpPr txBox="1">
            <a:spLocks noChangeArrowheads="1"/>
          </p:cNvSpPr>
          <p:nvPr/>
        </p:nvSpPr>
        <p:spPr bwMode="auto">
          <a:xfrm>
            <a:off x="188969" y="421313"/>
            <a:ext cx="12192000"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400" b="1">
                <a:solidFill>
                  <a:srgbClr val="1E22AA"/>
                </a:solidFill>
                <a:latin typeface="Arial" panose="020B0604020202020204" pitchFamily="34" charset="0"/>
                <a:cs typeface="Arial" panose="020B0604020202020204" pitchFamily="34" charset="0"/>
              </a:rPr>
              <a:t>Get instant feedback: Can you see SMILES?</a:t>
            </a:r>
          </a:p>
          <a:p>
            <a:pPr algn="l" eaLnBrk="1" hangingPunct="1"/>
            <a:endParaRPr lang="en-GB" sz="4400">
              <a:solidFill>
                <a:srgbClr val="009FE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3B90477-1534-ACAA-6533-3CD3AB4104EC}"/>
              </a:ext>
            </a:extLst>
          </p:cNvPr>
          <p:cNvSpPr>
            <a:spLocks noGrp="1"/>
          </p:cNvSpPr>
          <p:nvPr>
            <p:ph sz="half" idx="1"/>
          </p:nvPr>
        </p:nvSpPr>
        <p:spPr>
          <a:xfrm>
            <a:off x="838200" y="1825625"/>
            <a:ext cx="5181600" cy="4351338"/>
          </a:xfrm>
        </p:spPr>
        <p:txBody>
          <a:bodyPr>
            <a:noAutofit/>
          </a:bodyPr>
          <a:lstStyle/>
          <a:p>
            <a:pPr marL="0" indent="0">
              <a:lnSpc>
                <a:spcPct val="100000"/>
              </a:lnSpc>
              <a:buNone/>
            </a:pPr>
            <a:r>
              <a:rPr lang="en-GB" dirty="0">
                <a:latin typeface="Arial" panose="020B0604020202020204" pitchFamily="34" charset="0"/>
                <a:cs typeface="Arial" panose="020B0604020202020204" pitchFamily="34" charset="0"/>
              </a:rPr>
              <a:t>Imagine you are </a:t>
            </a:r>
            <a:r>
              <a:rPr lang="en-GB" b="1" dirty="0">
                <a:latin typeface="Arial" panose="020B0604020202020204" pitchFamily="34" charset="0"/>
                <a:cs typeface="Arial" panose="020B0604020202020204" pitchFamily="34" charset="0"/>
              </a:rPr>
              <a:t>making a film </a:t>
            </a:r>
            <a:r>
              <a:rPr lang="en-GB" dirty="0">
                <a:latin typeface="Arial" panose="020B0604020202020204" pitchFamily="34" charset="0"/>
                <a:cs typeface="Arial" panose="020B0604020202020204" pitchFamily="34" charset="0"/>
              </a:rPr>
              <a:t>of children playing your activities.</a:t>
            </a:r>
          </a:p>
          <a:p>
            <a:pPr marL="0" indent="0">
              <a:lnSpc>
                <a:spcPct val="100000"/>
              </a:lnSpc>
              <a:buNone/>
            </a:pPr>
            <a:endParaRPr lang="en-GB" sz="100"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What will you </a:t>
            </a:r>
            <a:r>
              <a:rPr lang="en-GB" b="1" dirty="0">
                <a:latin typeface="Arial" panose="020B0604020202020204" pitchFamily="34" charset="0"/>
                <a:cs typeface="Arial" panose="020B0604020202020204" pitchFamily="34" charset="0"/>
              </a:rPr>
              <a:t>see or hear </a:t>
            </a:r>
            <a:r>
              <a:rPr lang="en-GB" dirty="0">
                <a:latin typeface="Arial" panose="020B0604020202020204" pitchFamily="34" charset="0"/>
                <a:cs typeface="Arial" panose="020B0604020202020204" pitchFamily="34" charset="0"/>
              </a:rPr>
              <a:t>if the children are enjoying themselves.</a:t>
            </a:r>
          </a:p>
          <a:p>
            <a:pPr marL="0" indent="0">
              <a:lnSpc>
                <a:spcPct val="100000"/>
              </a:lnSpc>
              <a:buNone/>
            </a:pPr>
            <a:endParaRPr lang="en-GB" sz="100"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Pass the ball. When you receive it – share an </a:t>
            </a:r>
            <a:r>
              <a:rPr lang="en-GB" b="1" dirty="0">
                <a:latin typeface="Arial" panose="020B0604020202020204" pitchFamily="34" charset="0"/>
                <a:cs typeface="Arial" panose="020B0604020202020204" pitchFamily="34" charset="0"/>
              </a:rPr>
              <a:t>example</a:t>
            </a:r>
            <a:r>
              <a:rPr lang="en-GB" dirty="0">
                <a:latin typeface="Arial" panose="020B0604020202020204" pitchFamily="34" charset="0"/>
                <a:cs typeface="Arial" panose="020B0604020202020204" pitchFamily="34" charset="0"/>
              </a:rPr>
              <a:t>.</a:t>
            </a:r>
          </a:p>
        </p:txBody>
      </p:sp>
      <p:sp>
        <p:nvSpPr>
          <p:cNvPr id="9" name="Content Placeholder 14">
            <a:extLst>
              <a:ext uri="{FF2B5EF4-FFF2-40B4-BE49-F238E27FC236}">
                <a16:creationId xmlns:a16="http://schemas.microsoft.com/office/drawing/2014/main" id="{C22E5991-36D6-CE09-875B-47BD8A955404}"/>
              </a:ext>
            </a:extLst>
          </p:cNvPr>
          <p:cNvSpPr>
            <a:spLocks noGrp="1"/>
          </p:cNvSpPr>
          <p:nvPr>
            <p:ph sz="half" idx="2"/>
          </p:nvPr>
        </p:nvSpPr>
        <p:spPr>
          <a:xfrm>
            <a:off x="6710293" y="1761730"/>
            <a:ext cx="4281356" cy="3289964"/>
          </a:xfrm>
          <a:solidFill>
            <a:schemeClr val="bg1">
              <a:lumMod val="95000"/>
            </a:schemeClr>
          </a:solidFill>
          <a:ln>
            <a:solidFill>
              <a:srgbClr val="1E22AA"/>
            </a:solidFill>
          </a:ln>
        </p:spPr>
        <p:txBody>
          <a:bodyPr>
            <a:normAutofit/>
          </a:bodyPr>
          <a:lstStyle/>
          <a:p>
            <a:r>
              <a:rPr lang="en-GB" sz="3600" b="1" dirty="0">
                <a:solidFill>
                  <a:srgbClr val="009FE3"/>
                </a:solidFill>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afe</a:t>
            </a:r>
          </a:p>
          <a:p>
            <a:r>
              <a:rPr lang="en-GB" b="1" dirty="0">
                <a:solidFill>
                  <a:srgbClr val="009FE3"/>
                </a:solidFill>
                <a:latin typeface="Arial" panose="020B0604020202020204" pitchFamily="34" charset="0"/>
                <a:cs typeface="Arial" panose="020B0604020202020204" pitchFamily="34" charset="0"/>
              </a:rPr>
              <a:t>M</a:t>
            </a:r>
            <a:r>
              <a:rPr lang="en-GB" dirty="0">
                <a:latin typeface="Arial" panose="020B0604020202020204" pitchFamily="34" charset="0"/>
                <a:cs typeface="Arial" panose="020B0604020202020204" pitchFamily="34" charset="0"/>
              </a:rPr>
              <a:t>aximum participation</a:t>
            </a:r>
          </a:p>
          <a:p>
            <a:r>
              <a:rPr lang="en-GB" b="1" dirty="0">
                <a:solidFill>
                  <a:srgbClr val="009FE3"/>
                </a:solidFill>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ncluded</a:t>
            </a:r>
          </a:p>
          <a:p>
            <a:r>
              <a:rPr lang="en-GB" b="1" dirty="0">
                <a:solidFill>
                  <a:srgbClr val="009FE3"/>
                </a:solidFill>
                <a:latin typeface="Arial" panose="020B0604020202020204" pitchFamily="34" charset="0"/>
                <a:cs typeface="Arial" panose="020B0604020202020204" pitchFamily="34" charset="0"/>
              </a:rPr>
              <a:t>L</a:t>
            </a:r>
            <a:r>
              <a:rPr lang="en-GB" dirty="0">
                <a:latin typeface="Arial" panose="020B0604020202020204" pitchFamily="34" charset="0"/>
                <a:cs typeface="Arial" panose="020B0604020202020204" pitchFamily="34" charset="0"/>
              </a:rPr>
              <a:t>earning</a:t>
            </a:r>
          </a:p>
          <a:p>
            <a:r>
              <a:rPr lang="en-GB" b="1" dirty="0">
                <a:solidFill>
                  <a:srgbClr val="009FE3"/>
                </a:solidFill>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njoyment</a:t>
            </a:r>
          </a:p>
          <a:p>
            <a:r>
              <a:rPr lang="en-GB" b="1" dirty="0">
                <a:solidFill>
                  <a:srgbClr val="009FE3"/>
                </a:solidFill>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uccess</a:t>
            </a:r>
          </a:p>
        </p:txBody>
      </p:sp>
    </p:spTree>
    <p:extLst>
      <p:ext uri="{BB962C8B-B14F-4D97-AF65-F5344CB8AC3E}">
        <p14:creationId xmlns:p14="http://schemas.microsoft.com/office/powerpoint/2010/main" val="3903047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9F6E5-43AD-8820-084E-F1BEA90347C6}"/>
            </a:ext>
          </a:extLst>
        </p:cNvPr>
        <p:cNvGrpSpPr/>
        <p:nvPr/>
      </p:nvGrpSpPr>
      <p:grpSpPr>
        <a:xfrm>
          <a:off x="0" y="0"/>
          <a:ext cx="0" cy="0"/>
          <a:chOff x="0" y="0"/>
          <a:chExt cx="0" cy="0"/>
        </a:xfrm>
      </p:grpSpPr>
      <p:pic>
        <p:nvPicPr>
          <p:cNvPr id="24" name="Picture 23"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E8ECBD9-E347-225D-291A-E97EB0F00DC6}"/>
              </a:ext>
            </a:extLst>
          </p:cNvPr>
          <p:cNvSpPr txBox="1">
            <a:spLocks noChangeArrowheads="1"/>
          </p:cNvSpPr>
          <p:nvPr/>
        </p:nvSpPr>
        <p:spPr bwMode="auto">
          <a:xfrm>
            <a:off x="384048" y="384048"/>
            <a:ext cx="11018520" cy="804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8288" tIns="18288" rIns="18288" bIns="18288"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GB" sz="4000" b="1">
                <a:solidFill>
                  <a:srgbClr val="1E22AA"/>
                </a:solidFill>
                <a:latin typeface="Arial" panose="020B0604020202020204" pitchFamily="34" charset="0"/>
                <a:cs typeface="Arial" panose="020B0604020202020204" pitchFamily="34" charset="0"/>
              </a:rPr>
              <a:t>You might see or hear children…</a:t>
            </a:r>
          </a:p>
          <a:p>
            <a:pPr algn="l" eaLnBrk="1" hangingPunct="1"/>
            <a:endParaRPr lang="en-GB" sz="4800">
              <a:solidFill>
                <a:srgbClr val="009FE3"/>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C7C0165-1051-F950-A2BA-71EB701771BA}"/>
              </a:ext>
            </a:extLst>
          </p:cNvPr>
          <p:cNvSpPr txBox="1"/>
          <p:nvPr/>
        </p:nvSpPr>
        <p:spPr>
          <a:xfrm>
            <a:off x="640080" y="1603587"/>
            <a:ext cx="306324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Laughing</a:t>
            </a:r>
          </a:p>
        </p:txBody>
      </p:sp>
      <p:sp>
        <p:nvSpPr>
          <p:cNvPr id="12" name="TextBox 11">
            <a:extLst>
              <a:ext uri="{FF2B5EF4-FFF2-40B4-BE49-F238E27FC236}">
                <a16:creationId xmlns:a16="http://schemas.microsoft.com/office/drawing/2014/main" id="{0EDEFA26-DAFC-EA97-861F-0195C33E7777}"/>
              </a:ext>
            </a:extLst>
          </p:cNvPr>
          <p:cNvSpPr txBox="1"/>
          <p:nvPr/>
        </p:nvSpPr>
        <p:spPr>
          <a:xfrm>
            <a:off x="640080" y="3834723"/>
            <a:ext cx="306324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Joining in</a:t>
            </a:r>
          </a:p>
        </p:txBody>
      </p:sp>
      <p:sp>
        <p:nvSpPr>
          <p:cNvPr id="13" name="TextBox 12">
            <a:extLst>
              <a:ext uri="{FF2B5EF4-FFF2-40B4-BE49-F238E27FC236}">
                <a16:creationId xmlns:a16="http://schemas.microsoft.com/office/drawing/2014/main" id="{05A9626B-254D-4893-4FE0-D9A8B6A4DF58}"/>
              </a:ext>
            </a:extLst>
          </p:cNvPr>
          <p:cNvSpPr txBox="1"/>
          <p:nvPr/>
        </p:nvSpPr>
        <p:spPr>
          <a:xfrm>
            <a:off x="640080" y="2719155"/>
            <a:ext cx="3063240" cy="560153"/>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Smiling</a:t>
            </a:r>
          </a:p>
        </p:txBody>
      </p:sp>
      <p:sp>
        <p:nvSpPr>
          <p:cNvPr id="15" name="TextBox 14">
            <a:extLst>
              <a:ext uri="{FF2B5EF4-FFF2-40B4-BE49-F238E27FC236}">
                <a16:creationId xmlns:a16="http://schemas.microsoft.com/office/drawing/2014/main" id="{0A04666B-FE35-7897-C2E5-B9A27F1454F0}"/>
              </a:ext>
            </a:extLst>
          </p:cNvPr>
          <p:cNvSpPr txBox="1"/>
          <p:nvPr/>
        </p:nvSpPr>
        <p:spPr>
          <a:xfrm>
            <a:off x="7726679" y="3834723"/>
            <a:ext cx="324612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Mixing</a:t>
            </a:r>
          </a:p>
        </p:txBody>
      </p:sp>
      <p:sp>
        <p:nvSpPr>
          <p:cNvPr id="16" name="TextBox 15">
            <a:extLst>
              <a:ext uri="{FF2B5EF4-FFF2-40B4-BE49-F238E27FC236}">
                <a16:creationId xmlns:a16="http://schemas.microsoft.com/office/drawing/2014/main" id="{16F1897B-2BD0-DC1D-D0DD-066BE535E647}"/>
              </a:ext>
            </a:extLst>
          </p:cNvPr>
          <p:cNvSpPr txBox="1"/>
          <p:nvPr/>
        </p:nvSpPr>
        <p:spPr>
          <a:xfrm>
            <a:off x="3977639" y="3834723"/>
            <a:ext cx="3520440" cy="560153"/>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Focusing</a:t>
            </a:r>
          </a:p>
        </p:txBody>
      </p:sp>
      <p:sp>
        <p:nvSpPr>
          <p:cNvPr id="17" name="TextBox 16">
            <a:extLst>
              <a:ext uri="{FF2B5EF4-FFF2-40B4-BE49-F238E27FC236}">
                <a16:creationId xmlns:a16="http://schemas.microsoft.com/office/drawing/2014/main" id="{A19BFA2D-158B-A311-E370-99E9B18F2266}"/>
              </a:ext>
            </a:extLst>
          </p:cNvPr>
          <p:cNvSpPr txBox="1"/>
          <p:nvPr/>
        </p:nvSpPr>
        <p:spPr>
          <a:xfrm>
            <a:off x="3977639" y="2719155"/>
            <a:ext cx="352044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Encouraging</a:t>
            </a:r>
          </a:p>
        </p:txBody>
      </p:sp>
      <p:sp>
        <p:nvSpPr>
          <p:cNvPr id="18" name="TextBox 17">
            <a:extLst>
              <a:ext uri="{FF2B5EF4-FFF2-40B4-BE49-F238E27FC236}">
                <a16:creationId xmlns:a16="http://schemas.microsoft.com/office/drawing/2014/main" id="{CAF8C598-6006-FED5-BEAF-A5D40EFCA799}"/>
              </a:ext>
            </a:extLst>
          </p:cNvPr>
          <p:cNvSpPr txBox="1"/>
          <p:nvPr/>
        </p:nvSpPr>
        <p:spPr>
          <a:xfrm>
            <a:off x="1389888" y="4950291"/>
            <a:ext cx="3611880" cy="560153"/>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Sharing ideas</a:t>
            </a:r>
          </a:p>
        </p:txBody>
      </p:sp>
      <p:sp>
        <p:nvSpPr>
          <p:cNvPr id="19" name="TextBox 18">
            <a:extLst>
              <a:ext uri="{FF2B5EF4-FFF2-40B4-BE49-F238E27FC236}">
                <a16:creationId xmlns:a16="http://schemas.microsoft.com/office/drawing/2014/main" id="{AC2FCC81-8A55-DD0E-2FD6-66A8D463747D}"/>
              </a:ext>
            </a:extLst>
          </p:cNvPr>
          <p:cNvSpPr txBox="1"/>
          <p:nvPr/>
        </p:nvSpPr>
        <p:spPr>
          <a:xfrm>
            <a:off x="7726679" y="1603587"/>
            <a:ext cx="324612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Not giving up</a:t>
            </a:r>
          </a:p>
        </p:txBody>
      </p:sp>
      <p:sp>
        <p:nvSpPr>
          <p:cNvPr id="20" name="TextBox 19">
            <a:extLst>
              <a:ext uri="{FF2B5EF4-FFF2-40B4-BE49-F238E27FC236}">
                <a16:creationId xmlns:a16="http://schemas.microsoft.com/office/drawing/2014/main" id="{1A26B9A8-48D5-F49C-0F23-3E7E78E8D1CF}"/>
              </a:ext>
            </a:extLst>
          </p:cNvPr>
          <p:cNvSpPr txBox="1"/>
          <p:nvPr/>
        </p:nvSpPr>
        <p:spPr>
          <a:xfrm>
            <a:off x="5559552" y="4950291"/>
            <a:ext cx="4206240" cy="560153"/>
          </a:xfrm>
          <a:prstGeom prst="rect">
            <a:avLst/>
          </a:prstGeom>
          <a:solidFill>
            <a:srgbClr val="1E22A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Trying new things</a:t>
            </a:r>
          </a:p>
        </p:txBody>
      </p:sp>
      <p:sp>
        <p:nvSpPr>
          <p:cNvPr id="21" name="TextBox 20">
            <a:extLst>
              <a:ext uri="{FF2B5EF4-FFF2-40B4-BE49-F238E27FC236}">
                <a16:creationId xmlns:a16="http://schemas.microsoft.com/office/drawing/2014/main" id="{7913EB60-F6C5-22D9-E3EA-32315C1619C9}"/>
              </a:ext>
            </a:extLst>
          </p:cNvPr>
          <p:cNvSpPr txBox="1"/>
          <p:nvPr/>
        </p:nvSpPr>
        <p:spPr>
          <a:xfrm>
            <a:off x="7726679" y="2719155"/>
            <a:ext cx="3246120" cy="560153"/>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Celebrating</a:t>
            </a:r>
          </a:p>
        </p:txBody>
      </p:sp>
      <p:sp>
        <p:nvSpPr>
          <p:cNvPr id="2" name="TextBox 1">
            <a:extLst>
              <a:ext uri="{FF2B5EF4-FFF2-40B4-BE49-F238E27FC236}">
                <a16:creationId xmlns:a16="http://schemas.microsoft.com/office/drawing/2014/main" id="{1CA03146-E342-2560-4DBE-BAAF4A8443A7}"/>
              </a:ext>
            </a:extLst>
          </p:cNvPr>
          <p:cNvSpPr txBox="1"/>
          <p:nvPr/>
        </p:nvSpPr>
        <p:spPr>
          <a:xfrm>
            <a:off x="4417105" y="1603587"/>
            <a:ext cx="2641508" cy="560153"/>
          </a:xfrm>
          <a:prstGeom prst="rect">
            <a:avLst/>
          </a:prstGeom>
          <a:solidFill>
            <a:srgbClr val="009FE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73152" tIns="18288" rIns="73152" bIns="18288" rtlCol="0" anchor="ctr">
            <a:spAutoFit/>
          </a:bodyPr>
          <a:lstStyle/>
          <a:p>
            <a:pPr algn="ctr">
              <a:spcBef>
                <a:spcPts val="0"/>
              </a:spcBef>
              <a:spcAft>
                <a:spcPts val="0"/>
              </a:spcAft>
            </a:pPr>
            <a:r>
              <a:rPr lang="en-GB" sz="3400" b="0">
                <a:solidFill>
                  <a:srgbClr val="FFFFFF"/>
                </a:solidFill>
                <a:latin typeface="Arial"/>
              </a:rPr>
              <a:t>Helping</a:t>
            </a:r>
          </a:p>
        </p:txBody>
      </p:sp>
    </p:spTree>
    <p:extLst>
      <p:ext uri="{BB962C8B-B14F-4D97-AF65-F5344CB8AC3E}">
        <p14:creationId xmlns:p14="http://schemas.microsoft.com/office/powerpoint/2010/main" val="219812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YST 1">
      <a:dk1>
        <a:srgbClr val="0B25A9"/>
      </a:dk1>
      <a:lt1>
        <a:srgbClr val="FFFFFF"/>
      </a:lt1>
      <a:dk2>
        <a:srgbClr val="000000"/>
      </a:dk2>
      <a:lt2>
        <a:srgbClr val="FEFFFF"/>
      </a:lt2>
      <a:accent1>
        <a:srgbClr val="0A25A8"/>
      </a:accent1>
      <a:accent2>
        <a:srgbClr val="FE5B35"/>
      </a:accent2>
      <a:accent3>
        <a:srgbClr val="14C8D3"/>
      </a:accent3>
      <a:accent4>
        <a:srgbClr val="E62276"/>
      </a:accent4>
      <a:accent5>
        <a:srgbClr val="00B868"/>
      </a:accent5>
      <a:accent6>
        <a:srgbClr val="FCD90A"/>
      </a:accent6>
      <a:hlink>
        <a:srgbClr val="871D65"/>
      </a:hlink>
      <a:folHlink>
        <a:srgbClr val="00475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BE37EC86231348A751EEAD079AA5D8" ma:contentTypeVersion="3" ma:contentTypeDescription="Create a new document." ma:contentTypeScope="" ma:versionID="8fab08d3e1f7fd17d096e9e4cfe81417">
  <xsd:schema xmlns:xsd="http://www.w3.org/2001/XMLSchema" xmlns:xs="http://www.w3.org/2001/XMLSchema" xmlns:p="http://schemas.microsoft.com/office/2006/metadata/properties" xmlns:ns2="df0ceba7-64a0-4ce1-9f08-0fbfd2915a19" targetNamespace="http://schemas.microsoft.com/office/2006/metadata/properties" ma:root="true" ma:fieldsID="251c92e5780744b4f55e5b2041e1988d" ns2:_="">
    <xsd:import namespace="df0ceba7-64a0-4ce1-9f08-0fbfd2915a1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ceba7-64a0-4ce1-9f08-0fbfd2915a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FA4A7F-B6D6-4272-9451-86BC2C6A3C5B}">
  <ds:schemaRefs>
    <ds:schemaRef ds:uri="http://schemas.microsoft.com/sharepoint/v3/contenttype/forms"/>
  </ds:schemaRefs>
</ds:datastoreItem>
</file>

<file path=customXml/itemProps2.xml><?xml version="1.0" encoding="utf-8"?>
<ds:datastoreItem xmlns:ds="http://schemas.openxmlformats.org/officeDocument/2006/customXml" ds:itemID="{33259D06-1920-4AEF-A3E5-27B52769F5C3}">
  <ds:schemaRefs>
    <ds:schemaRef ds:uri="http://purl.org/dc/terms/"/>
    <ds:schemaRef ds:uri="http://schemas.microsoft.com/office/2006/documentManagement/types"/>
    <ds:schemaRef ds:uri="da9183be-f51d-464d-b7c3-94e26aab00b8"/>
    <ds:schemaRef ds:uri="http://schemas.microsoft.com/office/infopath/2007/PartnerControls"/>
    <ds:schemaRef ds:uri="http://purl.org/dc/elements/1.1/"/>
    <ds:schemaRef ds:uri="http://purl.org/dc/dcmitype/"/>
    <ds:schemaRef ds:uri="http://www.w3.org/XML/1998/namespace"/>
    <ds:schemaRef ds:uri="http://schemas.openxmlformats.org/package/2006/metadata/core-properties"/>
    <ds:schemaRef ds:uri="f177da4e-31c6-4ed7-84fc-6eb4e42ca75b"/>
    <ds:schemaRef ds:uri="http://schemas.microsoft.com/office/2006/metadata/properties"/>
  </ds:schemaRefs>
</ds:datastoreItem>
</file>

<file path=customXml/itemProps3.xml><?xml version="1.0" encoding="utf-8"?>
<ds:datastoreItem xmlns:ds="http://schemas.openxmlformats.org/officeDocument/2006/customXml" ds:itemID="{42182ADC-037D-49A6-B871-B8F54D9EBC00}"/>
</file>

<file path=docProps/app.xml><?xml version="1.0" encoding="utf-8"?>
<Properties xmlns="http://schemas.openxmlformats.org/officeDocument/2006/extended-properties" xmlns:vt="http://schemas.openxmlformats.org/officeDocument/2006/docPropsVTypes">
  <Template/>
  <TotalTime>1594</TotalTime>
  <Words>2637</Words>
  <Application>Microsoft Office PowerPoint</Application>
  <PresentationFormat>Widescreen</PresentationFormat>
  <Paragraphs>358</Paragraphs>
  <Slides>23</Slides>
  <Notes>23</Notes>
  <HiddenSlides>2</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Calibri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out from the children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Pickering</dc:creator>
  <cp:lastModifiedBy>Steph Matthews</cp:lastModifiedBy>
  <cp:revision>3</cp:revision>
  <dcterms:created xsi:type="dcterms:W3CDTF">2018-04-12T10:22:44Z</dcterms:created>
  <dcterms:modified xsi:type="dcterms:W3CDTF">2026-08-26T18:13:37Z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0x01010000BE37EC86231348A751EEAD079AA5D8</vt:lpwstr>
  </property>
  <property fmtid="{D5CDD505-2E9C-101B-9397-08002B2CF9AE}" pid="3" name="MediaServiceImageTags">
    <vt:lpwstr/>
  </property>
</Properties>
</file>