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4.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5.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292" r:id="rId6"/>
    <p:sldId id="268" r:id="rId7"/>
    <p:sldId id="293" r:id="rId8"/>
    <p:sldId id="291" r:id="rId9"/>
    <p:sldId id="257" r:id="rId10"/>
    <p:sldId id="260" r:id="rId11"/>
    <p:sldId id="294" r:id="rId12"/>
    <p:sldId id="269" r:id="rId13"/>
    <p:sldId id="270" r:id="rId14"/>
    <p:sldId id="267" r:id="rId15"/>
    <p:sldId id="272" r:id="rId16"/>
    <p:sldId id="271" r:id="rId17"/>
    <p:sldId id="275" r:id="rId18"/>
    <p:sldId id="274" r:id="rId19"/>
    <p:sldId id="276" r:id="rId20"/>
    <p:sldId id="273" r:id="rId21"/>
    <p:sldId id="277" r:id="rId22"/>
    <p:sldId id="278" r:id="rId23"/>
    <p:sldId id="279" r:id="rId24"/>
    <p:sldId id="280" r:id="rId25"/>
    <p:sldId id="281" r:id="rId26"/>
    <p:sldId id="282" r:id="rId27"/>
    <p:sldId id="283" r:id="rId28"/>
    <p:sldId id="266" r:id="rId29"/>
    <p:sldId id="299" r:id="rId30"/>
    <p:sldId id="287" r:id="rId31"/>
    <p:sldId id="296" r:id="rId32"/>
    <p:sldId id="258" r:id="rId33"/>
    <p:sldId id="300" r:id="rId34"/>
    <p:sldId id="298" r:id="rId35"/>
    <p:sldId id="285" r:id="rId36"/>
    <p:sldId id="288" r:id="rId37"/>
    <p:sldId id="289" r:id="rId38"/>
    <p:sldId id="265"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97" autoAdjust="0"/>
  </p:normalViewPr>
  <p:slideViewPr>
    <p:cSldViewPr snapToGrid="0">
      <p:cViewPr varScale="1">
        <p:scale>
          <a:sx n="53" d="100"/>
          <a:sy n="53"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Schools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8B-4105-814A-0F59724F33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8B-4105-814A-0F59724F33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08B-4105-814A-0F59724F33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08B-4105-814A-0F59724F339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08B-4105-814A-0F59724F3395}"/>
              </c:ext>
            </c:extLst>
          </c:dPt>
          <c:cat>
            <c:strRef>
              <c:f>Sheet1!$A$2:$A$6</c:f>
              <c:strCache>
                <c:ptCount val="5"/>
                <c:pt idx="0">
                  <c:v>A lot better</c:v>
                </c:pt>
                <c:pt idx="1">
                  <c:v>Better</c:v>
                </c:pt>
                <c:pt idx="2">
                  <c:v>The Same</c:v>
                </c:pt>
                <c:pt idx="3">
                  <c:v>Worse</c:v>
                </c:pt>
                <c:pt idx="4">
                  <c:v>A lot Worse</c:v>
                </c:pt>
              </c:strCache>
            </c:strRef>
          </c:cat>
          <c:val>
            <c:numRef>
              <c:f>Sheet1!$B$2:$B$6</c:f>
              <c:numCache>
                <c:formatCode>General</c:formatCode>
                <c:ptCount val="5"/>
                <c:pt idx="0">
                  <c:v>3.51</c:v>
                </c:pt>
                <c:pt idx="1">
                  <c:v>11.18</c:v>
                </c:pt>
                <c:pt idx="2">
                  <c:v>44.65</c:v>
                </c:pt>
                <c:pt idx="3">
                  <c:v>36.270000000000003</c:v>
                </c:pt>
                <c:pt idx="4">
                  <c:v>4.38</c:v>
                </c:pt>
              </c:numCache>
            </c:numRef>
          </c:val>
          <c:extLst>
            <c:ext xmlns:c16="http://schemas.microsoft.com/office/drawing/2014/chart" uri="{C3380CC4-5D6E-409C-BE32-E72D297353CC}">
              <c16:uniqueId val="{0000000A-A08B-4105-814A-0F59724F339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05"/>
          <c:y val="0.88372679851576685"/>
          <c:w val="0.9"/>
          <c:h val="0.1162732014842331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Sheet1!$C$1</c:f>
              <c:strCache>
                <c:ptCount val="1"/>
                <c:pt idx="0">
                  <c:v>Same</c:v>
                </c:pt>
              </c:strCache>
            </c:strRef>
          </c:tx>
          <c:spPr>
            <a:solidFill>
              <a:schemeClr val="accent2"/>
            </a:solidFill>
            <a:ln>
              <a:noFill/>
            </a:ln>
            <a:effectLst/>
          </c:spPr>
          <c:invertIfNegative val="0"/>
          <c:cat>
            <c:strRef>
              <c:f>Sheet1!$A$2:$A$5</c:f>
              <c:strCache>
                <c:ptCount val="4"/>
                <c:pt idx="1">
                  <c:v>Low Deprivation </c:v>
                </c:pt>
                <c:pt idx="2">
                  <c:v>High Deprivation</c:v>
                </c:pt>
                <c:pt idx="3">
                  <c:v>National</c:v>
                </c:pt>
              </c:strCache>
            </c:strRef>
          </c:cat>
          <c:val>
            <c:numRef>
              <c:f>Sheet1!$C$2:$C$5</c:f>
              <c:numCache>
                <c:formatCode>General</c:formatCode>
                <c:ptCount val="4"/>
                <c:pt idx="1">
                  <c:v>17</c:v>
                </c:pt>
                <c:pt idx="2">
                  <c:v>3</c:v>
                </c:pt>
                <c:pt idx="3">
                  <c:v>15</c:v>
                </c:pt>
              </c:numCache>
            </c:numRef>
          </c:val>
          <c:extLst>
            <c:ext xmlns:c16="http://schemas.microsoft.com/office/drawing/2014/chart" uri="{C3380CC4-5D6E-409C-BE32-E72D297353CC}">
              <c16:uniqueId val="{00000001-E8A1-4BAF-B80F-7490DC4311F7}"/>
            </c:ext>
          </c:extLst>
        </c:ser>
        <c:ser>
          <c:idx val="2"/>
          <c:order val="1"/>
          <c:tx>
            <c:strRef>
              <c:f>Sheet1!$D$1</c:f>
              <c:strCache>
                <c:ptCount val="1"/>
                <c:pt idx="0">
                  <c:v>Better</c:v>
                </c:pt>
              </c:strCache>
            </c:strRef>
          </c:tx>
          <c:spPr>
            <a:solidFill>
              <a:schemeClr val="accent3"/>
            </a:solidFill>
            <a:ln>
              <a:noFill/>
            </a:ln>
            <a:effectLst/>
          </c:spPr>
          <c:invertIfNegative val="0"/>
          <c:cat>
            <c:strRef>
              <c:f>Sheet1!$A$2:$A$5</c:f>
              <c:strCache>
                <c:ptCount val="4"/>
                <c:pt idx="1">
                  <c:v>Low Deprivation </c:v>
                </c:pt>
                <c:pt idx="2">
                  <c:v>High Deprivation</c:v>
                </c:pt>
                <c:pt idx="3">
                  <c:v>National</c:v>
                </c:pt>
              </c:strCache>
            </c:strRef>
          </c:cat>
          <c:val>
            <c:numRef>
              <c:f>Sheet1!$D$2:$D$5</c:f>
              <c:numCache>
                <c:formatCode>General</c:formatCode>
                <c:ptCount val="4"/>
                <c:pt idx="1">
                  <c:v>7</c:v>
                </c:pt>
                <c:pt idx="2">
                  <c:v>0</c:v>
                </c:pt>
                <c:pt idx="3">
                  <c:v>2</c:v>
                </c:pt>
              </c:numCache>
            </c:numRef>
          </c:val>
          <c:extLst>
            <c:ext xmlns:c16="http://schemas.microsoft.com/office/drawing/2014/chart" uri="{C3380CC4-5D6E-409C-BE32-E72D297353CC}">
              <c16:uniqueId val="{00000002-E8A1-4BAF-B80F-7490DC4311F7}"/>
            </c:ext>
          </c:extLst>
        </c:ser>
        <c:dLbls>
          <c:showLegendKey val="0"/>
          <c:showVal val="0"/>
          <c:showCatName val="0"/>
          <c:showSerName val="0"/>
          <c:showPercent val="0"/>
          <c:showBubbleSize val="0"/>
        </c:dLbls>
        <c:gapWidth val="150"/>
        <c:overlap val="100"/>
        <c:axId val="491853312"/>
        <c:axId val="491847904"/>
      </c:barChart>
      <c:catAx>
        <c:axId val="49185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91847904"/>
        <c:crosses val="autoZero"/>
        <c:auto val="1"/>
        <c:lblAlgn val="ctr"/>
        <c:lblOffset val="100"/>
        <c:noMultiLvlLbl val="0"/>
      </c:catAx>
      <c:valAx>
        <c:axId val="491847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185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05"/>
          <c:y val="0.88372679851576685"/>
          <c:w val="0.9"/>
          <c:h val="0.1162732014842331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05"/>
          <c:y val="0.88372679851576685"/>
          <c:w val="0.9"/>
          <c:h val="0.1162732014842331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Less</c:v>
                </c:pt>
              </c:strCache>
            </c:strRef>
          </c:tx>
          <c:spPr>
            <a:solidFill>
              <a:schemeClr val="accent1"/>
            </a:solidFill>
            <a:ln>
              <a:noFill/>
            </a:ln>
            <a:effectLst/>
          </c:spPr>
          <c:invertIfNegative val="0"/>
          <c:cat>
            <c:strRef>
              <c:f>Sheet1!$A$2:$A$5</c:f>
              <c:strCache>
                <c:ptCount val="3"/>
                <c:pt idx="1">
                  <c:v>Secondary</c:v>
                </c:pt>
                <c:pt idx="2">
                  <c:v>Primary</c:v>
                </c:pt>
              </c:strCache>
            </c:strRef>
          </c:cat>
          <c:val>
            <c:numRef>
              <c:f>Sheet1!$B$2:$B$5</c:f>
              <c:numCache>
                <c:formatCode>General</c:formatCode>
                <c:ptCount val="4"/>
                <c:pt idx="1">
                  <c:v>75</c:v>
                </c:pt>
                <c:pt idx="2">
                  <c:v>51</c:v>
                </c:pt>
              </c:numCache>
            </c:numRef>
          </c:val>
          <c:extLst>
            <c:ext xmlns:c16="http://schemas.microsoft.com/office/drawing/2014/chart" uri="{C3380CC4-5D6E-409C-BE32-E72D297353CC}">
              <c16:uniqueId val="{00000000-2A36-4D11-856C-A6EA7621BAEE}"/>
            </c:ext>
          </c:extLst>
        </c:ser>
        <c:ser>
          <c:idx val="1"/>
          <c:order val="1"/>
          <c:tx>
            <c:strRef>
              <c:f>Sheet1!$C$1</c:f>
              <c:strCache>
                <c:ptCount val="1"/>
                <c:pt idx="0">
                  <c:v>Same</c:v>
                </c:pt>
              </c:strCache>
            </c:strRef>
          </c:tx>
          <c:spPr>
            <a:solidFill>
              <a:schemeClr val="accent2"/>
            </a:solidFill>
            <a:ln>
              <a:noFill/>
            </a:ln>
            <a:effectLst/>
          </c:spPr>
          <c:invertIfNegative val="0"/>
          <c:cat>
            <c:strRef>
              <c:f>Sheet1!$A$2:$A$5</c:f>
              <c:strCache>
                <c:ptCount val="3"/>
                <c:pt idx="1">
                  <c:v>Secondary</c:v>
                </c:pt>
                <c:pt idx="2">
                  <c:v>Primary</c:v>
                </c:pt>
              </c:strCache>
            </c:strRef>
          </c:cat>
          <c:val>
            <c:numRef>
              <c:f>Sheet1!$C$2:$C$5</c:f>
              <c:numCache>
                <c:formatCode>General</c:formatCode>
                <c:ptCount val="4"/>
                <c:pt idx="1">
                  <c:v>15</c:v>
                </c:pt>
                <c:pt idx="2">
                  <c:v>26</c:v>
                </c:pt>
              </c:numCache>
            </c:numRef>
          </c:val>
          <c:extLst>
            <c:ext xmlns:c16="http://schemas.microsoft.com/office/drawing/2014/chart" uri="{C3380CC4-5D6E-409C-BE32-E72D297353CC}">
              <c16:uniqueId val="{00000001-2A36-4D11-856C-A6EA7621BAEE}"/>
            </c:ext>
          </c:extLst>
        </c:ser>
        <c:ser>
          <c:idx val="2"/>
          <c:order val="2"/>
          <c:tx>
            <c:strRef>
              <c:f>Sheet1!$D$1</c:f>
              <c:strCache>
                <c:ptCount val="1"/>
                <c:pt idx="0">
                  <c:v>More</c:v>
                </c:pt>
              </c:strCache>
            </c:strRef>
          </c:tx>
          <c:spPr>
            <a:solidFill>
              <a:schemeClr val="accent3"/>
            </a:solidFill>
            <a:ln>
              <a:noFill/>
            </a:ln>
            <a:effectLst/>
          </c:spPr>
          <c:invertIfNegative val="0"/>
          <c:cat>
            <c:strRef>
              <c:f>Sheet1!$A$2:$A$5</c:f>
              <c:strCache>
                <c:ptCount val="3"/>
                <c:pt idx="1">
                  <c:v>Secondary</c:v>
                </c:pt>
                <c:pt idx="2">
                  <c:v>Primary</c:v>
                </c:pt>
              </c:strCache>
            </c:strRef>
          </c:cat>
          <c:val>
            <c:numRef>
              <c:f>Sheet1!$D$2:$D$5</c:f>
              <c:numCache>
                <c:formatCode>General</c:formatCode>
                <c:ptCount val="4"/>
                <c:pt idx="1">
                  <c:v>10</c:v>
                </c:pt>
                <c:pt idx="2">
                  <c:v>23</c:v>
                </c:pt>
              </c:numCache>
            </c:numRef>
          </c:val>
          <c:extLst>
            <c:ext xmlns:c16="http://schemas.microsoft.com/office/drawing/2014/chart" uri="{C3380CC4-5D6E-409C-BE32-E72D297353CC}">
              <c16:uniqueId val="{00000002-2A36-4D11-856C-A6EA7621BAEE}"/>
            </c:ext>
          </c:extLst>
        </c:ser>
        <c:dLbls>
          <c:showLegendKey val="0"/>
          <c:showVal val="0"/>
          <c:showCatName val="0"/>
          <c:showSerName val="0"/>
          <c:showPercent val="0"/>
          <c:showBubbleSize val="0"/>
        </c:dLbls>
        <c:gapWidth val="150"/>
        <c:overlap val="100"/>
        <c:axId val="1836199711"/>
        <c:axId val="1836198463"/>
      </c:barChart>
      <c:catAx>
        <c:axId val="1836199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36198463"/>
        <c:crosses val="autoZero"/>
        <c:auto val="1"/>
        <c:lblAlgn val="ctr"/>
        <c:lblOffset val="100"/>
        <c:noMultiLvlLbl val="0"/>
      </c:catAx>
      <c:valAx>
        <c:axId val="18361984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36199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05"/>
          <c:y val="0.88372679851576685"/>
          <c:w val="0.9"/>
          <c:h val="0.1162732014842331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Schools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22-47E4-83AF-9CFCE0C444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922-47E4-83AF-9CFCE0C444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922-47E4-83AF-9CFCE0C4442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922-47E4-83AF-9CFCE0C4442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922-47E4-83AF-9CFCE0C44421}"/>
              </c:ext>
            </c:extLst>
          </c:dPt>
          <c:cat>
            <c:strRef>
              <c:f>Sheet1!$A$2:$A$6</c:f>
              <c:strCache>
                <c:ptCount val="5"/>
                <c:pt idx="0">
                  <c:v>A lot Better</c:v>
                </c:pt>
                <c:pt idx="1">
                  <c:v>Better</c:v>
                </c:pt>
                <c:pt idx="2">
                  <c:v>The Same</c:v>
                </c:pt>
                <c:pt idx="3">
                  <c:v>Worse</c:v>
                </c:pt>
                <c:pt idx="4">
                  <c:v>A lot Worse</c:v>
                </c:pt>
              </c:strCache>
            </c:strRef>
          </c:cat>
          <c:val>
            <c:numRef>
              <c:f>Sheet1!$B$2:$B$6</c:f>
              <c:numCache>
                <c:formatCode>General</c:formatCode>
                <c:ptCount val="5"/>
                <c:pt idx="0">
                  <c:v>1.62</c:v>
                </c:pt>
                <c:pt idx="1">
                  <c:v>6.04</c:v>
                </c:pt>
                <c:pt idx="2">
                  <c:v>27.96</c:v>
                </c:pt>
                <c:pt idx="3">
                  <c:v>56.63</c:v>
                </c:pt>
                <c:pt idx="4">
                  <c:v>7.74</c:v>
                </c:pt>
              </c:numCache>
            </c:numRef>
          </c:val>
          <c:extLst>
            <c:ext xmlns:c16="http://schemas.microsoft.com/office/drawing/2014/chart" uri="{C3380CC4-5D6E-409C-BE32-E72D297353CC}">
              <c16:uniqueId val="{0000000A-6922-47E4-83AF-9CFCE0C4442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Schools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3C-421D-B2D3-31F0DBECAD7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63C-421D-B2D3-31F0DBECAD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63C-421D-B2D3-31F0DBECAD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63C-421D-B2D3-31F0DBECAD7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63C-421D-B2D3-31F0DBECAD73}"/>
              </c:ext>
            </c:extLst>
          </c:dPt>
          <c:cat>
            <c:strRef>
              <c:f>Sheet1!$A$2:$A$6</c:f>
              <c:strCache>
                <c:ptCount val="5"/>
                <c:pt idx="0">
                  <c:v>A lot Better</c:v>
                </c:pt>
                <c:pt idx="1">
                  <c:v>Better</c:v>
                </c:pt>
                <c:pt idx="2">
                  <c:v>The Same</c:v>
                </c:pt>
                <c:pt idx="3">
                  <c:v>Worse</c:v>
                </c:pt>
                <c:pt idx="4">
                  <c:v>A lot Worse</c:v>
                </c:pt>
              </c:strCache>
            </c:strRef>
          </c:cat>
          <c:val>
            <c:numRef>
              <c:f>Sheet1!$B$2:$B$6</c:f>
              <c:numCache>
                <c:formatCode>General</c:formatCode>
                <c:ptCount val="5"/>
                <c:pt idx="0">
                  <c:v>0.64</c:v>
                </c:pt>
                <c:pt idx="1">
                  <c:v>4.68</c:v>
                </c:pt>
                <c:pt idx="2">
                  <c:v>35.020000000000003</c:v>
                </c:pt>
                <c:pt idx="3">
                  <c:v>54.36</c:v>
                </c:pt>
                <c:pt idx="4">
                  <c:v>5.29</c:v>
                </c:pt>
              </c:numCache>
            </c:numRef>
          </c:val>
          <c:extLst>
            <c:ext xmlns:c16="http://schemas.microsoft.com/office/drawing/2014/chart" uri="{C3380CC4-5D6E-409C-BE32-E72D297353CC}">
              <c16:uniqueId val="{0000000A-263C-421D-B2D3-31F0DBECAD7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05"/>
          <c:y val="0.88372679851576685"/>
          <c:w val="0.9"/>
          <c:h val="0.1162732014842331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05"/>
          <c:y val="0.88372679851576685"/>
          <c:w val="0.9"/>
          <c:h val="0.1162732014842331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06687207577313"/>
          <c:y val="6.7128777401341835E-2"/>
          <c:w val="0.76266080870325992"/>
          <c:h val="0.75032507242599866"/>
        </c:manualLayout>
      </c:layout>
      <c:barChart>
        <c:barDir val="bar"/>
        <c:grouping val="stacked"/>
        <c:varyColors val="0"/>
        <c:ser>
          <c:idx val="0"/>
          <c:order val="0"/>
          <c:tx>
            <c:strRef>
              <c:f>Sheet1!$B$1</c:f>
              <c:strCache>
                <c:ptCount val="1"/>
                <c:pt idx="0">
                  <c:v>Worse</c:v>
                </c:pt>
              </c:strCache>
            </c:strRef>
          </c:tx>
          <c:spPr>
            <a:solidFill>
              <a:schemeClr val="accent1"/>
            </a:solidFill>
            <a:ln>
              <a:noFill/>
            </a:ln>
            <a:effectLst/>
          </c:spPr>
          <c:invertIfNegative val="0"/>
          <c:cat>
            <c:strRef>
              <c:f>Sheet1!$A$2:$A$5</c:f>
              <c:strCache>
                <c:ptCount val="3"/>
                <c:pt idx="1">
                  <c:v>Special Schools</c:v>
                </c:pt>
                <c:pt idx="2">
                  <c:v>All Schools</c:v>
                </c:pt>
              </c:strCache>
            </c:strRef>
          </c:cat>
          <c:val>
            <c:numRef>
              <c:f>Sheet1!$B$2:$B$5</c:f>
              <c:numCache>
                <c:formatCode>General</c:formatCode>
                <c:ptCount val="4"/>
                <c:pt idx="1">
                  <c:v>56</c:v>
                </c:pt>
                <c:pt idx="2">
                  <c:v>66</c:v>
                </c:pt>
              </c:numCache>
            </c:numRef>
          </c:val>
          <c:extLst>
            <c:ext xmlns:c16="http://schemas.microsoft.com/office/drawing/2014/chart" uri="{C3380CC4-5D6E-409C-BE32-E72D297353CC}">
              <c16:uniqueId val="{00000000-BE91-4A38-A410-A90E6263C49F}"/>
            </c:ext>
          </c:extLst>
        </c:ser>
        <c:ser>
          <c:idx val="1"/>
          <c:order val="1"/>
          <c:tx>
            <c:strRef>
              <c:f>Sheet1!$C$1</c:f>
              <c:strCache>
                <c:ptCount val="1"/>
                <c:pt idx="0">
                  <c:v>Same</c:v>
                </c:pt>
              </c:strCache>
            </c:strRef>
          </c:tx>
          <c:spPr>
            <a:solidFill>
              <a:schemeClr val="accent2"/>
            </a:solidFill>
            <a:ln>
              <a:noFill/>
            </a:ln>
            <a:effectLst/>
          </c:spPr>
          <c:invertIfNegative val="0"/>
          <c:cat>
            <c:strRef>
              <c:f>Sheet1!$A$2:$A$5</c:f>
              <c:strCache>
                <c:ptCount val="3"/>
                <c:pt idx="1">
                  <c:v>Special Schools</c:v>
                </c:pt>
                <c:pt idx="2">
                  <c:v>All Schools</c:v>
                </c:pt>
              </c:strCache>
            </c:strRef>
          </c:cat>
          <c:val>
            <c:numRef>
              <c:f>Sheet1!$C$2:$C$5</c:f>
              <c:numCache>
                <c:formatCode>General</c:formatCode>
                <c:ptCount val="4"/>
                <c:pt idx="1">
                  <c:v>31</c:v>
                </c:pt>
                <c:pt idx="2">
                  <c:v>25</c:v>
                </c:pt>
              </c:numCache>
            </c:numRef>
          </c:val>
          <c:extLst>
            <c:ext xmlns:c16="http://schemas.microsoft.com/office/drawing/2014/chart" uri="{C3380CC4-5D6E-409C-BE32-E72D297353CC}">
              <c16:uniqueId val="{00000001-BE91-4A38-A410-A90E6263C49F}"/>
            </c:ext>
          </c:extLst>
        </c:ser>
        <c:ser>
          <c:idx val="2"/>
          <c:order val="2"/>
          <c:tx>
            <c:strRef>
              <c:f>Sheet1!$D$1</c:f>
              <c:strCache>
                <c:ptCount val="1"/>
                <c:pt idx="0">
                  <c:v>Better</c:v>
                </c:pt>
              </c:strCache>
            </c:strRef>
          </c:tx>
          <c:spPr>
            <a:solidFill>
              <a:schemeClr val="accent3"/>
            </a:solidFill>
            <a:ln>
              <a:noFill/>
            </a:ln>
            <a:effectLst/>
          </c:spPr>
          <c:invertIfNegative val="0"/>
          <c:cat>
            <c:strRef>
              <c:f>Sheet1!$A$2:$A$5</c:f>
              <c:strCache>
                <c:ptCount val="3"/>
                <c:pt idx="1">
                  <c:v>Special Schools</c:v>
                </c:pt>
                <c:pt idx="2">
                  <c:v>All Schools</c:v>
                </c:pt>
              </c:strCache>
            </c:strRef>
          </c:cat>
          <c:val>
            <c:numRef>
              <c:f>Sheet1!$D$2:$D$5</c:f>
              <c:numCache>
                <c:formatCode>General</c:formatCode>
                <c:ptCount val="4"/>
                <c:pt idx="1">
                  <c:v>13</c:v>
                </c:pt>
                <c:pt idx="2">
                  <c:v>9</c:v>
                </c:pt>
              </c:numCache>
            </c:numRef>
          </c:val>
          <c:extLst>
            <c:ext xmlns:c16="http://schemas.microsoft.com/office/drawing/2014/chart" uri="{C3380CC4-5D6E-409C-BE32-E72D297353CC}">
              <c16:uniqueId val="{00000002-BE91-4A38-A410-A90E6263C49F}"/>
            </c:ext>
          </c:extLst>
        </c:ser>
        <c:dLbls>
          <c:showLegendKey val="0"/>
          <c:showVal val="0"/>
          <c:showCatName val="0"/>
          <c:showSerName val="0"/>
          <c:showPercent val="0"/>
          <c:showBubbleSize val="0"/>
        </c:dLbls>
        <c:gapWidth val="150"/>
        <c:overlap val="100"/>
        <c:axId val="2095506831"/>
        <c:axId val="2095497263"/>
      </c:barChart>
      <c:catAx>
        <c:axId val="2095506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95497263"/>
        <c:crosses val="autoZero"/>
        <c:auto val="1"/>
        <c:lblAlgn val="ctr"/>
        <c:lblOffset val="100"/>
        <c:noMultiLvlLbl val="0"/>
      </c:catAx>
      <c:valAx>
        <c:axId val="20954972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5506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Schools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DA-4C3B-B07C-028AD81291E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EDA-4C3B-B07C-028AD81291E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EDA-4C3B-B07C-028AD81291E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EDA-4C3B-B07C-028AD81291E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EDA-4C3B-B07C-028AD81291E9}"/>
              </c:ext>
            </c:extLst>
          </c:dPt>
          <c:cat>
            <c:strRef>
              <c:f>Sheet1!$A$2:$A$6</c:f>
              <c:strCache>
                <c:ptCount val="5"/>
                <c:pt idx="0">
                  <c:v>Strongly Agree</c:v>
                </c:pt>
                <c:pt idx="1">
                  <c:v>Agree</c:v>
                </c:pt>
                <c:pt idx="2">
                  <c:v>Don't Know</c:v>
                </c:pt>
                <c:pt idx="3">
                  <c:v>Disagree</c:v>
                </c:pt>
                <c:pt idx="4">
                  <c:v>Strongly Disagree</c:v>
                </c:pt>
              </c:strCache>
            </c:strRef>
          </c:cat>
          <c:val>
            <c:numRef>
              <c:f>Sheet1!$B$2:$B$6</c:f>
              <c:numCache>
                <c:formatCode>General</c:formatCode>
                <c:ptCount val="5"/>
                <c:pt idx="0">
                  <c:v>14.02</c:v>
                </c:pt>
                <c:pt idx="1">
                  <c:v>52.06</c:v>
                </c:pt>
                <c:pt idx="2">
                  <c:v>12.96</c:v>
                </c:pt>
                <c:pt idx="3">
                  <c:v>19.760000000000002</c:v>
                </c:pt>
                <c:pt idx="4">
                  <c:v>1.21</c:v>
                </c:pt>
              </c:numCache>
            </c:numRef>
          </c:val>
          <c:extLst>
            <c:ext xmlns:c16="http://schemas.microsoft.com/office/drawing/2014/chart" uri="{C3380CC4-5D6E-409C-BE32-E72D297353CC}">
              <c16:uniqueId val="{0000000A-6EDA-4C3B-B07C-028AD81291E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Schools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84-44F4-8361-9128DB6E5A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84-44F4-8361-9128DB6E5AB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84-44F4-8361-9128DB6E5AB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384-44F4-8361-9128DB6E5AB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384-44F4-8361-9128DB6E5AB7}"/>
              </c:ext>
            </c:extLst>
          </c:dPt>
          <c:cat>
            <c:strRef>
              <c:f>Sheet1!$A$2:$A$6</c:f>
              <c:strCache>
                <c:ptCount val="5"/>
                <c:pt idx="0">
                  <c:v>A lot Better</c:v>
                </c:pt>
                <c:pt idx="1">
                  <c:v>Better</c:v>
                </c:pt>
                <c:pt idx="2">
                  <c:v>The Same</c:v>
                </c:pt>
                <c:pt idx="3">
                  <c:v>Worse</c:v>
                </c:pt>
                <c:pt idx="4">
                  <c:v>A lot Worse</c:v>
                </c:pt>
              </c:strCache>
            </c:strRef>
          </c:cat>
          <c:val>
            <c:numRef>
              <c:f>Sheet1!$B$2:$B$6</c:f>
              <c:numCache>
                <c:formatCode>General</c:formatCode>
                <c:ptCount val="5"/>
                <c:pt idx="0">
                  <c:v>0.38</c:v>
                </c:pt>
                <c:pt idx="1">
                  <c:v>1.17</c:v>
                </c:pt>
                <c:pt idx="2">
                  <c:v>31.05</c:v>
                </c:pt>
                <c:pt idx="3">
                  <c:v>59.2</c:v>
                </c:pt>
                <c:pt idx="4">
                  <c:v>8.1999999999999993</c:v>
                </c:pt>
              </c:numCache>
            </c:numRef>
          </c:val>
          <c:extLst>
            <c:ext xmlns:c16="http://schemas.microsoft.com/office/drawing/2014/chart" uri="{C3380CC4-5D6E-409C-BE32-E72D297353CC}">
              <c16:uniqueId val="{0000000A-1384-44F4-8361-9128DB6E5AB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05"/>
          <c:y val="0.88372679851576685"/>
          <c:w val="0.9"/>
          <c:h val="0.1162732014842331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05"/>
          <c:y val="0.88372679851576685"/>
          <c:w val="0.9"/>
          <c:h val="0.1162732014842331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Schools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D8-4957-BCE7-890100ABED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D8-4957-BCE7-890100ABEDB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6D8-4957-BCE7-890100ABEDB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6D8-4957-BCE7-890100ABEDB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6D8-4957-BCE7-890100ABEDB6}"/>
              </c:ext>
            </c:extLst>
          </c:dPt>
          <c:cat>
            <c:strRef>
              <c:f>Sheet1!$A$2:$A$6</c:f>
              <c:strCache>
                <c:ptCount val="5"/>
                <c:pt idx="0">
                  <c:v>A lot Better</c:v>
                </c:pt>
                <c:pt idx="1">
                  <c:v>Better</c:v>
                </c:pt>
                <c:pt idx="2">
                  <c:v>The Same</c:v>
                </c:pt>
                <c:pt idx="3">
                  <c:v>Worse</c:v>
                </c:pt>
                <c:pt idx="4">
                  <c:v>A lot Worse</c:v>
                </c:pt>
              </c:strCache>
            </c:strRef>
          </c:cat>
          <c:val>
            <c:numRef>
              <c:f>Sheet1!$B$2:$B$6</c:f>
              <c:numCache>
                <c:formatCode>General</c:formatCode>
                <c:ptCount val="5"/>
                <c:pt idx="0">
                  <c:v>0.3</c:v>
                </c:pt>
                <c:pt idx="1">
                  <c:v>1.28</c:v>
                </c:pt>
                <c:pt idx="2">
                  <c:v>14.7</c:v>
                </c:pt>
                <c:pt idx="3">
                  <c:v>67.55</c:v>
                </c:pt>
                <c:pt idx="4">
                  <c:v>16.170000000000002</c:v>
                </c:pt>
              </c:numCache>
            </c:numRef>
          </c:val>
          <c:extLst>
            <c:ext xmlns:c16="http://schemas.microsoft.com/office/drawing/2014/chart" uri="{C3380CC4-5D6E-409C-BE32-E72D297353CC}">
              <c16:uniqueId val="{0000000A-76D8-4957-BCE7-890100ABEDB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9.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1.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0.74366</cdr:x>
      <cdr:y>0.58202</cdr:y>
    </cdr:from>
    <cdr:to>
      <cdr:x>1</cdr:x>
      <cdr:y>0.78339</cdr:y>
    </cdr:to>
    <cdr:grpSp>
      <cdr:nvGrpSpPr>
        <cdr:cNvPr id="3" name="Group 2">
          <a:extLst xmlns:a="http://schemas.openxmlformats.org/drawingml/2006/main">
            <a:ext uri="{FF2B5EF4-FFF2-40B4-BE49-F238E27FC236}">
              <a16:creationId xmlns:a16="http://schemas.microsoft.com/office/drawing/2014/main" id="{908A48A5-C9B6-4DE7-AF21-683949ADED80}"/>
            </a:ext>
          </a:extLst>
        </cdr:cNvPr>
        <cdr:cNvGrpSpPr/>
      </cdr:nvGrpSpPr>
      <cdr:grpSpPr>
        <a:xfrm xmlns:a="http://schemas.openxmlformats.org/drawingml/2006/main">
          <a:off x="7820031" y="2532566"/>
          <a:ext cx="2695569" cy="876229"/>
          <a:chOff x="8772525" y="4740156"/>
          <a:chExt cx="2695575" cy="876221"/>
        </a:xfrm>
      </cdr:grpSpPr>
      <cdr:pic>
        <cdr:nvPicPr>
          <cdr:cNvPr id="4" name="Picture 3">
            <a:extLst xmlns:a="http://schemas.openxmlformats.org/drawingml/2006/main">
              <a:ext uri="{FF2B5EF4-FFF2-40B4-BE49-F238E27FC236}">
                <a16:creationId xmlns:a16="http://schemas.microsoft.com/office/drawing/2014/main" id="{62393C69-E1C3-4579-B311-F844ABB21111}"/>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r="72825" b="89165"/>
          <a:stretch xmlns:a="http://schemas.openxmlformats.org/drawingml/2006/main"/>
        </cdr:blipFill>
        <cdr:spPr>
          <a:xfrm xmlns:a="http://schemas.openxmlformats.org/drawingml/2006/main">
            <a:off x="8772525" y="4991497"/>
            <a:ext cx="2171699" cy="624880"/>
          </a:xfrm>
          <a:prstGeom xmlns:a="http://schemas.openxmlformats.org/drawingml/2006/main" prst="rect">
            <a:avLst/>
          </a:prstGeom>
        </cdr:spPr>
      </cdr:pic>
      <cdr:sp macro="" textlink="">
        <cdr:nvSpPr>
          <cdr:cNvPr id="5" name="TextBox 9">
            <a:extLst xmlns:a="http://schemas.openxmlformats.org/drawingml/2006/main">
              <a:ext uri="{FF2B5EF4-FFF2-40B4-BE49-F238E27FC236}">
                <a16:creationId xmlns:a16="http://schemas.microsoft.com/office/drawing/2014/main" id="{28AE2531-967B-455C-9A6F-4EA64509B8C7}"/>
              </a:ext>
            </a:extLst>
          </cdr:cNvPr>
          <cdr:cNvSpPr txBox="1"/>
        </cdr:nvSpPr>
        <cdr:spPr>
          <a:xfrm xmlns:a="http://schemas.openxmlformats.org/drawingml/2006/main">
            <a:off x="8905875" y="4740156"/>
            <a:ext cx="256222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dirty="0"/>
              <a:t>Powered by</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0.74375</cdr:x>
      <cdr:y>0.60795</cdr:y>
    </cdr:from>
    <cdr:to>
      <cdr:x>1</cdr:x>
      <cdr:y>0.81671</cdr:y>
    </cdr:to>
    <cdr:pic>
      <cdr:nvPicPr>
        <cdr:cNvPr id="2" name="chart">
          <a:extLst xmlns:a="http://schemas.openxmlformats.org/drawingml/2006/main">
            <a:ext uri="{FF2B5EF4-FFF2-40B4-BE49-F238E27FC236}">
              <a16:creationId xmlns:a16="http://schemas.microsoft.com/office/drawing/2014/main" id="{1C7733AD-6213-4B30-B6BD-04364E1070B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820934" y="2645411"/>
          <a:ext cx="2694666" cy="908383"/>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0.74366</cdr:x>
      <cdr:y>0.63698</cdr:y>
    </cdr:from>
    <cdr:to>
      <cdr:x>1</cdr:x>
      <cdr:y>0.83835</cdr:y>
    </cdr:to>
    <cdr:grpSp>
      <cdr:nvGrpSpPr>
        <cdr:cNvPr id="6" name="Group 5">
          <a:extLst xmlns:a="http://schemas.openxmlformats.org/drawingml/2006/main">
            <a:ext uri="{FF2B5EF4-FFF2-40B4-BE49-F238E27FC236}">
              <a16:creationId xmlns:a16="http://schemas.microsoft.com/office/drawing/2014/main" id="{908A48A5-C9B6-4DE7-AF21-683949ADED80}"/>
            </a:ext>
          </a:extLst>
        </cdr:cNvPr>
        <cdr:cNvGrpSpPr/>
      </cdr:nvGrpSpPr>
      <cdr:grpSpPr>
        <a:xfrm xmlns:a="http://schemas.openxmlformats.org/drawingml/2006/main">
          <a:off x="7820031" y="2771715"/>
          <a:ext cx="2695569" cy="876229"/>
          <a:chOff x="8772525" y="4740156"/>
          <a:chExt cx="2695575" cy="876221"/>
        </a:xfrm>
      </cdr:grpSpPr>
      <cdr:pic>
        <cdr:nvPicPr>
          <cdr:cNvPr id="7" name="Picture 6">
            <a:extLst xmlns:a="http://schemas.openxmlformats.org/drawingml/2006/main">
              <a:ext uri="{FF2B5EF4-FFF2-40B4-BE49-F238E27FC236}">
                <a16:creationId xmlns:a16="http://schemas.microsoft.com/office/drawing/2014/main" id="{62393C69-E1C3-4579-B311-F844ABB21111}"/>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r="72825" b="89165"/>
          <a:stretch xmlns:a="http://schemas.openxmlformats.org/drawingml/2006/main"/>
        </cdr:blipFill>
        <cdr:spPr>
          <a:xfrm xmlns:a="http://schemas.openxmlformats.org/drawingml/2006/main">
            <a:off x="8772525" y="4991497"/>
            <a:ext cx="2171699" cy="624880"/>
          </a:xfrm>
          <a:prstGeom xmlns:a="http://schemas.openxmlformats.org/drawingml/2006/main" prst="rect">
            <a:avLst/>
          </a:prstGeom>
        </cdr:spPr>
      </cdr:pic>
      <cdr:sp macro="" textlink="">
        <cdr:nvSpPr>
          <cdr:cNvPr id="8" name="TextBox 9">
            <a:extLst xmlns:a="http://schemas.openxmlformats.org/drawingml/2006/main">
              <a:ext uri="{FF2B5EF4-FFF2-40B4-BE49-F238E27FC236}">
                <a16:creationId xmlns:a16="http://schemas.microsoft.com/office/drawing/2014/main" id="{28AE2531-967B-455C-9A6F-4EA64509B8C7}"/>
              </a:ext>
            </a:extLst>
          </cdr:cNvPr>
          <cdr:cNvSpPr txBox="1"/>
        </cdr:nvSpPr>
        <cdr:spPr>
          <a:xfrm xmlns:a="http://schemas.openxmlformats.org/drawingml/2006/main">
            <a:off x="8905875" y="4740156"/>
            <a:ext cx="256222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dirty="0"/>
              <a:t>Powered by</a:t>
            </a:r>
          </a:p>
        </cdr:txBody>
      </cdr:sp>
    </cdr:grpSp>
  </cdr:relSizeAnchor>
</c:userShapes>
</file>

<file path=ppt/drawings/drawing4.xml><?xml version="1.0" encoding="utf-8"?>
<c:userShapes xmlns:c="http://schemas.openxmlformats.org/drawingml/2006/chart">
  <cdr:relSizeAnchor xmlns:cdr="http://schemas.openxmlformats.org/drawingml/2006/chartDrawing">
    <cdr:from>
      <cdr:x>6.93889E-17</cdr:x>
      <cdr:y>0</cdr:y>
    </cdr:from>
    <cdr:to>
      <cdr:x>1</cdr:x>
      <cdr:y>1</cdr:y>
    </cdr:to>
    <cdr:sp macro="" textlink="">
      <cdr:nvSpPr>
        <cdr:cNvPr id="2" name="Content Placeholder 2">
          <a:extLst xmlns:a="http://schemas.openxmlformats.org/drawingml/2006/main">
            <a:ext uri="{FF2B5EF4-FFF2-40B4-BE49-F238E27FC236}">
              <a16:creationId xmlns:a16="http://schemas.microsoft.com/office/drawing/2014/main" id="{84D222A7-3A84-41CB-A924-0A811AAEFF6B}"/>
            </a:ext>
          </a:extLst>
        </cdr:cNvPr>
        <cdr:cNvSpPr>
          <a:spLocks xmlns:a="http://schemas.openxmlformats.org/drawingml/2006/main" noGrp="1"/>
        </cdr:cNvSpPr>
      </cdr:nvSpPr>
      <cdr:spPr>
        <a:xfrm xmlns:a="http://schemas.openxmlformats.org/drawingml/2006/main">
          <a:off x="889000" y="1876425"/>
          <a:ext cx="10515600" cy="4351338"/>
        </a:xfrm>
        <a:prstGeom xmlns:a="http://schemas.openxmlformats.org/drawingml/2006/main" prst="rect">
          <a:avLst/>
        </a:prstGeom>
      </cdr:spPr>
      <cdr:txBody>
        <a:bodyPr xmlns:a="http://schemas.openxmlformats.org/drawingml/2006/main" vert="horz" lIns="91440" tIns="45720" rIns="91440" bIns="45720" rtlCol="0">
          <a:normAutofit fontScale="92500"/>
        </a:bodyPr>
        <a:lstStyle xmlns:a="http://schemas.openxmlformats.org/drawingml/2006/main">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xmlns:a="http://schemas.openxmlformats.org/drawingml/2006/main">
          <a:r>
            <a:rPr lang="en-GB" sz="4000" dirty="0"/>
            <a:t>What do </a:t>
          </a:r>
          <a:r>
            <a:rPr lang="en-GB" sz="4000" b="1" dirty="0"/>
            <a:t>you</a:t>
          </a:r>
          <a:r>
            <a:rPr lang="en-GB" sz="4000" dirty="0"/>
            <a:t> do next?</a:t>
          </a:r>
        </a:p>
        <a:p xmlns:a="http://schemas.openxmlformats.org/drawingml/2006/main">
          <a:r>
            <a:rPr lang="en-GB" sz="4000" dirty="0"/>
            <a:t>How do you use the </a:t>
          </a:r>
          <a:r>
            <a:rPr lang="en-GB" sz="4000" b="1" dirty="0"/>
            <a:t>Local Data </a:t>
          </a:r>
          <a:r>
            <a:rPr lang="en-GB" sz="4000" dirty="0"/>
            <a:t>to plan with schools?</a:t>
          </a:r>
        </a:p>
        <a:p xmlns:a="http://schemas.openxmlformats.org/drawingml/2006/main">
          <a:r>
            <a:rPr lang="en-GB" sz="4000" dirty="0"/>
            <a:t>What </a:t>
          </a:r>
          <a:r>
            <a:rPr lang="en-GB" sz="4000" b="1" dirty="0"/>
            <a:t>other </a:t>
          </a:r>
          <a:r>
            <a:rPr lang="en-GB" sz="4000" dirty="0"/>
            <a:t>organisations can you share this data with?</a:t>
          </a:r>
        </a:p>
        <a:p xmlns:a="http://schemas.openxmlformats.org/drawingml/2006/main">
          <a:r>
            <a:rPr lang="en-GB" sz="4000" dirty="0"/>
            <a:t>Have you sent it to </a:t>
          </a:r>
          <a:r>
            <a:rPr lang="en-GB" sz="4000" b="1" dirty="0"/>
            <a:t>your MP</a:t>
          </a:r>
          <a:r>
            <a:rPr lang="en-GB" sz="4000" dirty="0"/>
            <a:t>?</a:t>
          </a:r>
        </a:p>
        <a:p xmlns:a="http://schemas.openxmlformats.org/drawingml/2006/main">
          <a:pPr marL="0" indent="0" algn="ctr">
            <a:buNone/>
          </a:pPr>
          <a:r>
            <a:rPr lang="en-GB" sz="4000" dirty="0">
              <a:solidFill>
                <a:srgbClr val="FF0000"/>
              </a:solidFill>
            </a:rPr>
            <a:t>These questions will be discussed in the breakout sessions that follow</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0.82572</cdr:y>
    </cdr:to>
    <cdr:sp macro="" textlink="">
      <cdr:nvSpPr>
        <cdr:cNvPr id="2" name="Content Placeholder 2">
          <a:extLst xmlns:a="http://schemas.openxmlformats.org/drawingml/2006/main">
            <a:ext uri="{FF2B5EF4-FFF2-40B4-BE49-F238E27FC236}">
              <a16:creationId xmlns:a16="http://schemas.microsoft.com/office/drawing/2014/main" id="{85AE6555-4751-489C-B7D7-623963316CCF}"/>
            </a:ext>
          </a:extLst>
        </cdr:cNvPr>
        <cdr:cNvSpPr>
          <a:spLocks xmlns:a="http://schemas.openxmlformats.org/drawingml/2006/main" noGrp="1"/>
        </cdr:cNvSpPr>
      </cdr:nvSpPr>
      <cdr:spPr>
        <a:xfrm xmlns:a="http://schemas.openxmlformats.org/drawingml/2006/main">
          <a:off x="0" y="0"/>
          <a:ext cx="11352628" cy="3592995"/>
        </a:xfrm>
        <a:prstGeom xmlns:a="http://schemas.openxmlformats.org/drawingml/2006/main" prst="rect">
          <a:avLst/>
        </a:prstGeom>
      </cdr:spPr>
      <cdr:txBody>
        <a:bodyPr xmlns:a="http://schemas.openxmlformats.org/drawingml/2006/main" vert="horz" lIns="91440" tIns="45720" rIns="91440" bIns="45720" rtlCol="0">
          <a:normAutofit/>
        </a:bodyPr>
        <a:lstStyle xmlns:a="http://schemas.openxmlformats.org/drawingml/2006/main">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xmlns:a="http://schemas.openxmlformats.org/drawingml/2006/main">
          <a:r>
            <a:rPr lang="en-GB" dirty="0"/>
            <a:t>The National Survey was carried out using the </a:t>
          </a:r>
          <a:r>
            <a:rPr lang="en-GB" b="1" dirty="0">
              <a:solidFill>
                <a:schemeClr val="accent2">
                  <a:lumMod val="75000"/>
                </a:schemeClr>
              </a:solidFill>
            </a:rPr>
            <a:t>Koboca</a:t>
          </a:r>
          <a:r>
            <a:rPr lang="en-GB" dirty="0"/>
            <a:t> Consultation system</a:t>
          </a:r>
        </a:p>
        <a:p xmlns:a="http://schemas.openxmlformats.org/drawingml/2006/main">
          <a:r>
            <a:rPr lang="en-GB" dirty="0"/>
            <a:t>The system is able to generate data in </a:t>
          </a:r>
          <a:r>
            <a:rPr lang="en-GB" b="1" dirty="0">
              <a:solidFill>
                <a:schemeClr val="accent2">
                  <a:lumMod val="75000"/>
                </a:schemeClr>
              </a:solidFill>
            </a:rPr>
            <a:t>live time </a:t>
          </a:r>
          <a:endParaRPr lang="en-GB" b="1" dirty="0"/>
        </a:p>
        <a:p xmlns:a="http://schemas.openxmlformats.org/drawingml/2006/main">
          <a:r>
            <a:rPr lang="en-GB" dirty="0"/>
            <a:t>It can be used to consult with </a:t>
          </a:r>
          <a:r>
            <a:rPr lang="en-GB" b="1" dirty="0">
              <a:solidFill>
                <a:schemeClr val="accent2">
                  <a:lumMod val="75000"/>
                </a:schemeClr>
              </a:solidFill>
            </a:rPr>
            <a:t>pupils</a:t>
          </a:r>
          <a:r>
            <a:rPr lang="en-GB" dirty="0"/>
            <a:t>, staff, parents and Governors</a:t>
          </a:r>
        </a:p>
        <a:p xmlns:a="http://schemas.openxmlformats.org/drawingml/2006/main">
          <a:r>
            <a:rPr lang="en-GB" dirty="0"/>
            <a:t>The pupil physical activity survey allows schools to </a:t>
          </a:r>
          <a:r>
            <a:rPr lang="en-GB" b="1" dirty="0">
              <a:solidFill>
                <a:schemeClr val="accent2">
                  <a:lumMod val="75000"/>
                </a:schemeClr>
              </a:solidFill>
            </a:rPr>
            <a:t>identify </a:t>
          </a:r>
          <a:r>
            <a:rPr lang="en-GB" dirty="0"/>
            <a:t>inactive pupils and cross reference with activities they would like to do</a:t>
          </a:r>
        </a:p>
        <a:p xmlns:a="http://schemas.openxmlformats.org/drawingml/2006/main">
          <a:r>
            <a:rPr lang="en-GB" dirty="0"/>
            <a:t>Filters can be applied to the </a:t>
          </a:r>
          <a:r>
            <a:rPr lang="en-GB" b="1" dirty="0">
              <a:solidFill>
                <a:schemeClr val="accent2">
                  <a:lumMod val="75000"/>
                </a:schemeClr>
              </a:solidFill>
            </a:rPr>
            <a:t>data </a:t>
          </a:r>
          <a:r>
            <a:rPr lang="en-GB" dirty="0"/>
            <a:t>for Boys/Girls, SEND, BAME, FSM</a:t>
          </a:r>
        </a:p>
        <a:p xmlns:a="http://schemas.openxmlformats.org/drawingml/2006/main">
          <a:r>
            <a:rPr lang="en-GB" dirty="0"/>
            <a:t>Includes a </a:t>
          </a:r>
          <a:r>
            <a:rPr lang="en-GB" b="1" dirty="0">
              <a:solidFill>
                <a:schemeClr val="accent2">
                  <a:lumMod val="75000"/>
                </a:schemeClr>
              </a:solidFill>
            </a:rPr>
            <a:t>competition</a:t>
          </a:r>
          <a:r>
            <a:rPr lang="en-GB" dirty="0"/>
            <a:t> and virtual competition management system</a:t>
          </a:r>
        </a:p>
        <a:p xmlns:a="http://schemas.openxmlformats.org/drawingml/2006/main">
          <a:pPr marL="0" indent="0">
            <a:buNone/>
          </a:pPr>
          <a:endParaRPr lang="en-GB" b="1" dirty="0">
            <a:solidFill>
              <a:schemeClr val="accent2">
                <a:lumMod val="7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6"/>
          </a:xfrm>
          <a:prstGeom prst="rect">
            <a:avLst/>
          </a:prstGeom>
        </p:spPr>
        <p:txBody>
          <a:bodyPr vert="horz" lIns="95563" tIns="47781" rIns="95563" bIns="47781" rtlCol="0"/>
          <a:lstStyle>
            <a:lvl1pPr algn="l">
              <a:defRPr sz="1300"/>
            </a:lvl1pPr>
          </a:lstStyle>
          <a:p>
            <a:endParaRPr lang="en-GB"/>
          </a:p>
        </p:txBody>
      </p:sp>
      <p:sp>
        <p:nvSpPr>
          <p:cNvPr id="3" name="Date Placeholder 2"/>
          <p:cNvSpPr>
            <a:spLocks noGrp="1"/>
          </p:cNvSpPr>
          <p:nvPr>
            <p:ph type="dt" idx="1"/>
          </p:nvPr>
        </p:nvSpPr>
        <p:spPr>
          <a:xfrm>
            <a:off x="3850443" y="0"/>
            <a:ext cx="2945660" cy="498056"/>
          </a:xfrm>
          <a:prstGeom prst="rect">
            <a:avLst/>
          </a:prstGeom>
        </p:spPr>
        <p:txBody>
          <a:bodyPr vert="horz" lIns="95563" tIns="47781" rIns="95563" bIns="47781" rtlCol="0"/>
          <a:lstStyle>
            <a:lvl1pPr algn="r">
              <a:defRPr sz="1300"/>
            </a:lvl1pPr>
          </a:lstStyle>
          <a:p>
            <a:fld id="{B5CB5FAA-7510-4C78-82D9-D030F7ECF8F7}" type="datetimeFigureOut">
              <a:rPr lang="en-GB" smtClean="0"/>
              <a:t>25/05/2021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3" tIns="47781" rIns="95563" bIns="47781"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63" tIns="47781" rIns="95563"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60" cy="498055"/>
          </a:xfrm>
          <a:prstGeom prst="rect">
            <a:avLst/>
          </a:prstGeom>
        </p:spPr>
        <p:txBody>
          <a:bodyPr vert="horz" lIns="95563" tIns="47781" rIns="95563"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4"/>
            <a:ext cx="2945660" cy="498055"/>
          </a:xfrm>
          <a:prstGeom prst="rect">
            <a:avLst/>
          </a:prstGeom>
        </p:spPr>
        <p:txBody>
          <a:bodyPr vert="horz" lIns="95563" tIns="47781" rIns="95563" bIns="47781" rtlCol="0" anchor="b"/>
          <a:lstStyle>
            <a:lvl1pPr algn="r">
              <a:defRPr sz="1300"/>
            </a:lvl1pPr>
          </a:lstStyle>
          <a:p>
            <a:fld id="{453C62B8-B952-4C88-BB8B-D9E51B64AD8D}" type="slidenum">
              <a:rPr lang="en-GB" smtClean="0"/>
              <a:t>‹#›</a:t>
            </a:fld>
            <a:endParaRPr lang="en-GB"/>
          </a:p>
        </p:txBody>
      </p:sp>
    </p:spTree>
    <p:extLst>
      <p:ext uri="{BB962C8B-B14F-4D97-AF65-F5344CB8AC3E}">
        <p14:creationId xmlns:p14="http://schemas.microsoft.com/office/powerpoint/2010/main" val="66482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24">
              <a:defRPr/>
            </a:pPr>
            <a:r>
              <a:rPr lang="en-GB" sz="1300" dirty="0">
                <a:solidFill>
                  <a:prstClr val="black"/>
                </a:solidFill>
                <a:latin typeface="Calibri Light" panose="020F0302020204030204"/>
                <a:ea typeface="+mj-ea"/>
                <a:cs typeface="+mj-cs"/>
              </a:rPr>
              <a:t>Welcome on behalf of the Schools Active Movement Board.   We know its becoming increasingly more difficult to attend as the lockdown rules start easing and more activity can be delivered in schools by you and your teams.</a:t>
            </a:r>
          </a:p>
          <a:p>
            <a:pPr defTabSz="955624">
              <a:defRPr/>
            </a:pPr>
            <a:endParaRPr lang="en-GB" sz="1300" dirty="0">
              <a:solidFill>
                <a:prstClr val="black"/>
              </a:solidFill>
              <a:latin typeface="Calibri Light" panose="020F0302020204030204"/>
              <a:ea typeface="+mj-ea"/>
              <a:cs typeface="+mj-cs"/>
            </a:endParaRPr>
          </a:p>
          <a:p>
            <a:pPr defTabSz="955624">
              <a:defRPr/>
            </a:pPr>
            <a:r>
              <a:rPr lang="en-GB" sz="1300" dirty="0">
                <a:solidFill>
                  <a:prstClr val="black"/>
                </a:solidFill>
                <a:latin typeface="Calibri Light" panose="020F0302020204030204"/>
                <a:ea typeface="+mj-ea"/>
                <a:cs typeface="+mj-cs"/>
              </a:rPr>
              <a:t>Start with a quick update and set the context for todays webinar.</a:t>
            </a:r>
          </a:p>
          <a:p>
            <a:endParaRPr lang="en-GB" dirty="0">
              <a:effectLst/>
            </a:endParaRPr>
          </a:p>
          <a:p>
            <a:pPr defTabSz="955624">
              <a:defRPr/>
            </a:pPr>
            <a:endParaRPr lang="en-GB" b="1" dirty="0"/>
          </a:p>
        </p:txBody>
      </p:sp>
      <p:sp>
        <p:nvSpPr>
          <p:cNvPr id="4" name="Slide Number Placeholder 3"/>
          <p:cNvSpPr>
            <a:spLocks noGrp="1"/>
          </p:cNvSpPr>
          <p:nvPr>
            <p:ph type="sldNum" sz="quarter" idx="5"/>
          </p:nvPr>
        </p:nvSpPr>
        <p:spPr/>
        <p:txBody>
          <a:bodyPr/>
          <a:lstStyle/>
          <a:p>
            <a:fld id="{453C62B8-B952-4C88-BB8B-D9E51B64AD8D}" type="slidenum">
              <a:rPr lang="en-GB" smtClean="0"/>
              <a:t>1</a:t>
            </a:fld>
            <a:endParaRPr lang="en-GB"/>
          </a:p>
        </p:txBody>
      </p:sp>
    </p:spTree>
    <p:extLst>
      <p:ext uri="{BB962C8B-B14F-4D97-AF65-F5344CB8AC3E}">
        <p14:creationId xmlns:p14="http://schemas.microsoft.com/office/powerpoint/2010/main" val="4161644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BREAKOUT-good practice tackling identified issues to be able to demonstrate what we are doing collectively nationally and locally (system for collecting good practice needs to be explained either before or after-what is the system?)</a:t>
            </a:r>
          </a:p>
          <a:p>
            <a:pPr defTabSz="904433" eaLnBrk="0" fontAlgn="base" hangingPunct="0">
              <a:spcBef>
                <a:spcPct val="0"/>
              </a:spcBef>
              <a:spcAft>
                <a:spcPct val="0"/>
              </a:spcAft>
              <a:buFontTx/>
              <a:buChar char="•"/>
            </a:pPr>
            <a:endParaRPr lang="en-GB" altLang="en-US" sz="1100" dirty="0">
              <a:latin typeface="Arial" panose="020B0604020202020204" pitchFamily="34" charset="0"/>
              <a:ea typeface="Calibri" panose="020F0502020204030204" pitchFamily="34" charset="0"/>
            </a:endParaRPr>
          </a:p>
          <a:p>
            <a:pPr defTabSz="904433" eaLnBrk="0" fontAlgn="base" hangingPunct="0">
              <a:spcBef>
                <a:spcPct val="0"/>
              </a:spcBef>
              <a:spcAft>
                <a:spcPct val="0"/>
              </a:spcAft>
              <a:buFontTx/>
              <a:buChar char="•"/>
            </a:pPr>
            <a:r>
              <a:rPr lang="en-GB" altLang="en-US" sz="1100" dirty="0">
                <a:latin typeface="Arial" panose="020B0604020202020204" pitchFamily="34" charset="0"/>
                <a:ea typeface="Calibri" panose="020F0502020204030204" pitchFamily="34" charset="0"/>
              </a:rPr>
              <a:t>Ali is going to give an example</a:t>
            </a:r>
          </a:p>
          <a:p>
            <a:endParaRPr lang="en-GB" dirty="0"/>
          </a:p>
        </p:txBody>
      </p:sp>
      <p:sp>
        <p:nvSpPr>
          <p:cNvPr id="4" name="Slide Number Placeholder 3"/>
          <p:cNvSpPr>
            <a:spLocks noGrp="1"/>
          </p:cNvSpPr>
          <p:nvPr>
            <p:ph type="sldNum" sz="quarter" idx="5"/>
          </p:nvPr>
        </p:nvSpPr>
        <p:spPr/>
        <p:txBody>
          <a:bodyPr/>
          <a:lstStyle/>
          <a:p>
            <a:fld id="{453C62B8-B952-4C88-BB8B-D9E51B64AD8D}" type="slidenum">
              <a:rPr lang="en-GB" smtClean="0"/>
              <a:t>25</a:t>
            </a:fld>
            <a:endParaRPr lang="en-GB"/>
          </a:p>
        </p:txBody>
      </p:sp>
    </p:spTree>
    <p:extLst>
      <p:ext uri="{BB962C8B-B14F-4D97-AF65-F5344CB8AC3E}">
        <p14:creationId xmlns:p14="http://schemas.microsoft.com/office/powerpoint/2010/main" val="2070811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Alan Watkinson</a:t>
            </a:r>
          </a:p>
          <a:p>
            <a:endParaRPr lang="en-GB" dirty="0"/>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What WE need to do (call to action)</a:t>
            </a:r>
            <a:endParaRPr lang="en-GB" altLang="en-US" sz="1100" dirty="0">
              <a:latin typeface="Arial" panose="020B0604020202020204" pitchFamily="34" charset="0"/>
            </a:endParaRPr>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BREAKOUT-politically how can we use the data effectively.  Dean Gilmore to give his example</a:t>
            </a:r>
            <a:endParaRPr lang="en-GB" altLang="en-US" sz="1100"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53C62B8-B952-4C88-BB8B-D9E51B64AD8D}" type="slidenum">
              <a:rPr lang="en-GB" smtClean="0"/>
              <a:t>26</a:t>
            </a:fld>
            <a:endParaRPr lang="en-GB"/>
          </a:p>
        </p:txBody>
      </p:sp>
    </p:spTree>
    <p:extLst>
      <p:ext uri="{BB962C8B-B14F-4D97-AF65-F5344CB8AC3E}">
        <p14:creationId xmlns:p14="http://schemas.microsoft.com/office/powerpoint/2010/main" val="967995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Alan Watkinson</a:t>
            </a:r>
          </a:p>
          <a:p>
            <a:endParaRPr lang="en-GB" dirty="0"/>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What WE need to do (call to action)</a:t>
            </a:r>
            <a:endParaRPr lang="en-GB" altLang="en-US" sz="1100" dirty="0">
              <a:latin typeface="Arial" panose="020B0604020202020204" pitchFamily="34" charset="0"/>
            </a:endParaRPr>
          </a:p>
          <a:p>
            <a:pPr marL="452217" lvl="1" defTabSz="904433" eaLnBrk="0" fontAlgn="base" hangingPunct="0">
              <a:spcBef>
                <a:spcPct val="0"/>
              </a:spcBef>
              <a:spcAft>
                <a:spcPct val="0"/>
              </a:spcAft>
              <a:buFont typeface="Symbol" panose="05050102010706020507" pitchFamily="18" charset="2"/>
              <a:buChar char=""/>
            </a:pPr>
            <a:r>
              <a:rPr lang="en-GB" altLang="en-US" sz="1100" dirty="0">
                <a:latin typeface="Arial" panose="020B0604020202020204" pitchFamily="34" charset="0"/>
                <a:ea typeface="Times New Roman" panose="02020603050405020304" pitchFamily="18" charset="0"/>
              </a:rPr>
              <a:t>Raise locally the awareness of SAM survey (using local or national data) and crucially what YOU are doing to tackle the issues.  FIT4HHA</a:t>
            </a:r>
            <a:endParaRPr lang="en-GB" altLang="en-US" sz="1100" dirty="0">
              <a:latin typeface="Arial" panose="020B060402020202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Heads, Active Partnerships, Council, Public Health, local press</a:t>
            </a:r>
            <a:endParaRPr lang="en-GB" altLang="en-US" sz="1100" dirty="0">
              <a:latin typeface="Arial" panose="020B0604020202020204" pitchFamily="34" charset="0"/>
            </a:endParaRPr>
          </a:p>
          <a:p>
            <a:pPr marL="452217" lvl="1" defTabSz="904433" eaLnBrk="0" fontAlgn="base" hangingPunct="0">
              <a:spcBef>
                <a:spcPct val="0"/>
              </a:spcBef>
              <a:spcAft>
                <a:spcPct val="0"/>
              </a:spcAft>
              <a:buFont typeface="Symbol" panose="05050102010706020507" pitchFamily="18" charset="2"/>
              <a:buChar char=""/>
            </a:pPr>
            <a:r>
              <a:rPr lang="en-GB" altLang="en-US" sz="1100" dirty="0">
                <a:latin typeface="Arial" panose="020B0604020202020204" pitchFamily="34" charset="0"/>
                <a:ea typeface="Times New Roman" panose="02020603050405020304" pitchFamily="18" charset="0"/>
              </a:rPr>
              <a:t>MPs </a:t>
            </a:r>
            <a:endParaRPr lang="en-GB" altLang="en-US" sz="1100" dirty="0">
              <a:latin typeface="Arial" panose="020B060402020202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SAM survey results &amp; how YOU are addressing the issues</a:t>
            </a:r>
            <a:endParaRPr lang="en-GB" altLang="en-US" sz="1100" dirty="0">
              <a:latin typeface="Arial" panose="020B0604020202020204" pitchFamily="34" charset="0"/>
              <a:ea typeface="Calibri" panose="020F050202020403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PE Premium/School Games Contract impact this is having on schools being able to plan effectively </a:t>
            </a:r>
            <a:endParaRPr lang="en-GB" altLang="en-US" sz="1100" dirty="0">
              <a:latin typeface="Arial" panose="020B0604020202020204" pitchFamily="34" charset="0"/>
              <a:ea typeface="Calibri" panose="020F050202020403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Question to raise in parliament/house of commons (ACTION-need question)</a:t>
            </a:r>
            <a:endParaRPr lang="en-GB" altLang="en-US" sz="1100" dirty="0">
              <a:latin typeface="Arial" panose="020B0604020202020204" pitchFamily="34" charset="0"/>
              <a:ea typeface="Calibri" panose="020F050202020403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FIT4HHA</a:t>
            </a:r>
            <a:endParaRPr lang="en-GB" altLang="en-US" sz="1100" dirty="0">
              <a:latin typeface="Arial" panose="020B0604020202020204" pitchFamily="34" charset="0"/>
            </a:endParaRPr>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BREAKOUT-politically how can we use the data effectively.  Dean Gilmore to give his example along with Vincent</a:t>
            </a:r>
            <a:endParaRPr lang="en-GB" altLang="en-US" sz="1100"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53C62B8-B952-4C88-BB8B-D9E51B64AD8D}" type="slidenum">
              <a:rPr lang="en-GB" smtClean="0"/>
              <a:t>27</a:t>
            </a:fld>
            <a:endParaRPr lang="en-GB"/>
          </a:p>
        </p:txBody>
      </p:sp>
    </p:spTree>
    <p:extLst>
      <p:ext uri="{BB962C8B-B14F-4D97-AF65-F5344CB8AC3E}">
        <p14:creationId xmlns:p14="http://schemas.microsoft.com/office/powerpoint/2010/main" val="123835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Alan Watkinson</a:t>
            </a:r>
          </a:p>
          <a:p>
            <a:endParaRPr lang="en-GB" dirty="0"/>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What WE need to do (call to action)</a:t>
            </a:r>
            <a:endParaRPr lang="en-GB" altLang="en-US" sz="1100" dirty="0">
              <a:latin typeface="Arial" panose="020B0604020202020204" pitchFamily="34" charset="0"/>
            </a:endParaRPr>
          </a:p>
          <a:p>
            <a:pPr marL="452217" lvl="1" defTabSz="904433" eaLnBrk="0" fontAlgn="base" hangingPunct="0">
              <a:spcBef>
                <a:spcPct val="0"/>
              </a:spcBef>
              <a:spcAft>
                <a:spcPct val="0"/>
              </a:spcAft>
              <a:buFont typeface="Symbol" panose="05050102010706020507" pitchFamily="18" charset="2"/>
              <a:buChar char=""/>
            </a:pPr>
            <a:r>
              <a:rPr lang="en-GB" altLang="en-US" sz="1100" dirty="0">
                <a:latin typeface="Arial" panose="020B0604020202020204" pitchFamily="34" charset="0"/>
                <a:ea typeface="Times New Roman" panose="02020603050405020304" pitchFamily="18" charset="0"/>
              </a:rPr>
              <a:t>Raise locally the awareness of SAM survey (using local or national data) and crucially what YOU are doing to tackle the issues.  FIT4HHA</a:t>
            </a:r>
            <a:endParaRPr lang="en-GB" altLang="en-US" sz="1100" dirty="0">
              <a:latin typeface="Arial" panose="020B060402020202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Heads, Active Partnerships, Council, Public Health, local press</a:t>
            </a:r>
            <a:endParaRPr lang="en-GB" altLang="en-US" sz="1100" dirty="0">
              <a:latin typeface="Arial" panose="020B0604020202020204" pitchFamily="34" charset="0"/>
            </a:endParaRPr>
          </a:p>
          <a:p>
            <a:pPr marL="452217" lvl="1" defTabSz="904433" eaLnBrk="0" fontAlgn="base" hangingPunct="0">
              <a:spcBef>
                <a:spcPct val="0"/>
              </a:spcBef>
              <a:spcAft>
                <a:spcPct val="0"/>
              </a:spcAft>
              <a:buFont typeface="Symbol" panose="05050102010706020507" pitchFamily="18" charset="2"/>
              <a:buChar char=""/>
            </a:pPr>
            <a:r>
              <a:rPr lang="en-GB" altLang="en-US" sz="1100" dirty="0">
                <a:latin typeface="Arial" panose="020B0604020202020204" pitchFamily="34" charset="0"/>
                <a:ea typeface="Times New Roman" panose="02020603050405020304" pitchFamily="18" charset="0"/>
              </a:rPr>
              <a:t>MPs </a:t>
            </a:r>
            <a:endParaRPr lang="en-GB" altLang="en-US" sz="1100" dirty="0">
              <a:latin typeface="Arial" panose="020B060402020202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SAM survey results &amp; how YOU are addressing the issues</a:t>
            </a:r>
            <a:endParaRPr lang="en-GB" altLang="en-US" sz="1100" dirty="0">
              <a:latin typeface="Arial" panose="020B0604020202020204" pitchFamily="34" charset="0"/>
              <a:ea typeface="Calibri" panose="020F050202020403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PE Premium/School Games Contract impact this is having on schools being able to plan effectively </a:t>
            </a:r>
            <a:endParaRPr lang="en-GB" altLang="en-US" sz="1100" dirty="0">
              <a:latin typeface="Arial" panose="020B0604020202020204" pitchFamily="34" charset="0"/>
              <a:ea typeface="Calibri" panose="020F050202020403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Question to raise in parliament/house of commons (ACTION-need question)</a:t>
            </a:r>
            <a:endParaRPr lang="en-GB" altLang="en-US" sz="1100" dirty="0">
              <a:latin typeface="Arial" panose="020B0604020202020204" pitchFamily="34" charset="0"/>
              <a:ea typeface="Calibri" panose="020F050202020403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FIT4HHA</a:t>
            </a:r>
            <a:endParaRPr lang="en-GB" altLang="en-US" sz="1100" dirty="0">
              <a:latin typeface="Arial" panose="020B0604020202020204" pitchFamily="34" charset="0"/>
            </a:endParaRPr>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BREAKOUT-politically how can we use the data effectively.  Dean Gilmore to give his example along with Vincent</a:t>
            </a:r>
            <a:endParaRPr lang="en-GB" altLang="en-US" sz="1100"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53C62B8-B952-4C88-BB8B-D9E51B64AD8D}" type="slidenum">
              <a:rPr lang="en-GB" smtClean="0"/>
              <a:t>28</a:t>
            </a:fld>
            <a:endParaRPr lang="en-GB"/>
          </a:p>
        </p:txBody>
      </p:sp>
    </p:spTree>
    <p:extLst>
      <p:ext uri="{BB962C8B-B14F-4D97-AF65-F5344CB8AC3E}">
        <p14:creationId xmlns:p14="http://schemas.microsoft.com/office/powerpoint/2010/main" val="2760510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Alan Watkinson</a:t>
            </a:r>
          </a:p>
          <a:p>
            <a:endParaRPr lang="en-GB" dirty="0"/>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What WE need to do (call to action)</a:t>
            </a:r>
            <a:endParaRPr lang="en-GB" altLang="en-US" sz="1100" dirty="0">
              <a:latin typeface="Arial" panose="020B0604020202020204" pitchFamily="34" charset="0"/>
            </a:endParaRPr>
          </a:p>
          <a:p>
            <a:pPr marL="452217" lvl="1" defTabSz="904433" eaLnBrk="0" fontAlgn="base" hangingPunct="0">
              <a:spcBef>
                <a:spcPct val="0"/>
              </a:spcBef>
              <a:spcAft>
                <a:spcPct val="0"/>
              </a:spcAft>
              <a:buFont typeface="Symbol" panose="05050102010706020507" pitchFamily="18" charset="2"/>
              <a:buChar char=""/>
            </a:pPr>
            <a:r>
              <a:rPr lang="en-GB" altLang="en-US" sz="1100" dirty="0">
                <a:latin typeface="Arial" panose="020B0604020202020204" pitchFamily="34" charset="0"/>
                <a:ea typeface="Times New Roman" panose="02020603050405020304" pitchFamily="18" charset="0"/>
              </a:rPr>
              <a:t>Raise locally the awareness of SAM survey (using local or national data) and crucially what YOU are doing to tackle the issues.  FIT4HHA</a:t>
            </a:r>
            <a:endParaRPr lang="en-GB" altLang="en-US" sz="1100" dirty="0">
              <a:latin typeface="Arial" panose="020B060402020202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Heads, Active Partnerships, Council, Public Health, local press</a:t>
            </a:r>
            <a:endParaRPr lang="en-GB" altLang="en-US" sz="1100" dirty="0">
              <a:latin typeface="Arial" panose="020B0604020202020204" pitchFamily="34" charset="0"/>
            </a:endParaRPr>
          </a:p>
          <a:p>
            <a:pPr marL="452217" lvl="1" defTabSz="904433" eaLnBrk="0" fontAlgn="base" hangingPunct="0">
              <a:spcBef>
                <a:spcPct val="0"/>
              </a:spcBef>
              <a:spcAft>
                <a:spcPct val="0"/>
              </a:spcAft>
              <a:buFont typeface="Symbol" panose="05050102010706020507" pitchFamily="18" charset="2"/>
              <a:buChar char=""/>
            </a:pPr>
            <a:r>
              <a:rPr lang="en-GB" altLang="en-US" sz="1100" dirty="0">
                <a:latin typeface="Arial" panose="020B0604020202020204" pitchFamily="34" charset="0"/>
                <a:ea typeface="Times New Roman" panose="02020603050405020304" pitchFamily="18" charset="0"/>
              </a:rPr>
              <a:t>MPs </a:t>
            </a:r>
            <a:endParaRPr lang="en-GB" altLang="en-US" sz="1100" dirty="0">
              <a:latin typeface="Arial" panose="020B060402020202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SAM survey results &amp; how YOU are addressing the issues</a:t>
            </a:r>
            <a:endParaRPr lang="en-GB" altLang="en-US" sz="1100" dirty="0">
              <a:latin typeface="Arial" panose="020B0604020202020204" pitchFamily="34" charset="0"/>
              <a:ea typeface="Calibri" panose="020F050202020403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PE Premium/School Games Contract impact this is having on schools being able to plan effectively </a:t>
            </a:r>
            <a:endParaRPr lang="en-GB" altLang="en-US" sz="1100" dirty="0">
              <a:latin typeface="Arial" panose="020B0604020202020204" pitchFamily="34" charset="0"/>
              <a:ea typeface="Calibri" panose="020F050202020403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Question to raise in parliament/house of commons (ACTION-need question)</a:t>
            </a:r>
            <a:endParaRPr lang="en-GB" altLang="en-US" sz="1100" dirty="0">
              <a:latin typeface="Arial" panose="020B0604020202020204" pitchFamily="34" charset="0"/>
              <a:ea typeface="Calibri" panose="020F050202020403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FIT4HHA</a:t>
            </a:r>
            <a:endParaRPr lang="en-GB" altLang="en-US" sz="1100" dirty="0">
              <a:latin typeface="Arial" panose="020B0604020202020204" pitchFamily="34" charset="0"/>
            </a:endParaRPr>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BREAKOUT-politically how can we use the data effectively.  Dean Gilmore to give his example along with Vincent</a:t>
            </a:r>
            <a:endParaRPr lang="en-GB" altLang="en-US" sz="1100"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53C62B8-B952-4C88-BB8B-D9E51B64AD8D}" type="slidenum">
              <a:rPr lang="en-GB" smtClean="0"/>
              <a:t>30</a:t>
            </a:fld>
            <a:endParaRPr lang="en-GB"/>
          </a:p>
        </p:txBody>
      </p:sp>
    </p:spTree>
    <p:extLst>
      <p:ext uri="{BB962C8B-B14F-4D97-AF65-F5344CB8AC3E}">
        <p14:creationId xmlns:p14="http://schemas.microsoft.com/office/powerpoint/2010/main" val="245383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Alan Watkinson</a:t>
            </a:r>
          </a:p>
          <a:p>
            <a:endParaRPr lang="en-GB" dirty="0"/>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What WE need to do (call to action)</a:t>
            </a:r>
            <a:endParaRPr lang="en-GB" altLang="en-US" sz="1100" dirty="0">
              <a:latin typeface="Arial" panose="020B0604020202020204" pitchFamily="34" charset="0"/>
            </a:endParaRPr>
          </a:p>
          <a:p>
            <a:pPr marL="452217" lvl="1" defTabSz="904433" eaLnBrk="0" fontAlgn="base" hangingPunct="0">
              <a:spcBef>
                <a:spcPct val="0"/>
              </a:spcBef>
              <a:spcAft>
                <a:spcPct val="0"/>
              </a:spcAft>
              <a:buFont typeface="Symbol" panose="05050102010706020507" pitchFamily="18" charset="2"/>
              <a:buChar char=""/>
            </a:pPr>
            <a:r>
              <a:rPr lang="en-GB" altLang="en-US" sz="1100" dirty="0">
                <a:latin typeface="Arial" panose="020B0604020202020204" pitchFamily="34" charset="0"/>
                <a:ea typeface="Times New Roman" panose="02020603050405020304" pitchFamily="18" charset="0"/>
              </a:rPr>
              <a:t>Raise locally the awareness of SAM survey (using local or national data) and crucially what YOU are doing to tackle the issues.  FIT4HHA</a:t>
            </a:r>
            <a:endParaRPr lang="en-GB" altLang="en-US" sz="1100" dirty="0">
              <a:latin typeface="Arial" panose="020B060402020202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Heads, Active Partnerships, Council, Public Health, local press</a:t>
            </a:r>
            <a:endParaRPr lang="en-GB" altLang="en-US" sz="1100" dirty="0">
              <a:latin typeface="Arial" panose="020B0604020202020204" pitchFamily="34" charset="0"/>
            </a:endParaRPr>
          </a:p>
          <a:p>
            <a:pPr marL="452217" lvl="1" defTabSz="904433" eaLnBrk="0" fontAlgn="base" hangingPunct="0">
              <a:spcBef>
                <a:spcPct val="0"/>
              </a:spcBef>
              <a:spcAft>
                <a:spcPct val="0"/>
              </a:spcAft>
              <a:buFont typeface="Symbol" panose="05050102010706020507" pitchFamily="18" charset="2"/>
              <a:buChar char=""/>
            </a:pPr>
            <a:r>
              <a:rPr lang="en-GB" altLang="en-US" sz="1100" dirty="0">
                <a:latin typeface="Arial" panose="020B0604020202020204" pitchFamily="34" charset="0"/>
                <a:ea typeface="Times New Roman" panose="02020603050405020304" pitchFamily="18" charset="0"/>
              </a:rPr>
              <a:t>MPs </a:t>
            </a:r>
            <a:endParaRPr lang="en-GB" altLang="en-US" sz="1100" dirty="0">
              <a:latin typeface="Arial" panose="020B060402020202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SAM survey results &amp; how YOU are addressing the issues</a:t>
            </a:r>
            <a:endParaRPr lang="en-GB" altLang="en-US" sz="1100" dirty="0">
              <a:latin typeface="Arial" panose="020B0604020202020204" pitchFamily="34" charset="0"/>
              <a:ea typeface="Calibri" panose="020F050202020403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PE Premium/School Games Contract impact this is having on schools being able to plan effectively </a:t>
            </a:r>
            <a:endParaRPr lang="en-GB" altLang="en-US" sz="1100" dirty="0">
              <a:latin typeface="Arial" panose="020B0604020202020204" pitchFamily="34" charset="0"/>
              <a:ea typeface="Calibri" panose="020F050202020403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Question to raise in parliament/house of commons (ACTION-need question)</a:t>
            </a:r>
            <a:endParaRPr lang="en-GB" altLang="en-US" sz="1100" dirty="0">
              <a:latin typeface="Arial" panose="020B0604020202020204" pitchFamily="34" charset="0"/>
              <a:ea typeface="Calibri" panose="020F0502020204030204" pitchFamily="34" charset="0"/>
            </a:endParaRPr>
          </a:p>
          <a:p>
            <a:pPr marL="904433" lvl="2" defTabSz="904433" eaLnBrk="0" fontAlgn="base" hangingPunct="0">
              <a:spcBef>
                <a:spcPct val="0"/>
              </a:spcBef>
              <a:spcAft>
                <a:spcPct val="0"/>
              </a:spcAft>
              <a:buFont typeface="Courier New" panose="02070309020205020404" pitchFamily="49" charset="0"/>
              <a:buChar char="o"/>
            </a:pPr>
            <a:r>
              <a:rPr lang="en-GB" altLang="en-US" sz="1100" dirty="0">
                <a:latin typeface="Arial" panose="020B0604020202020204" pitchFamily="34" charset="0"/>
                <a:ea typeface="Times New Roman" panose="02020603050405020304" pitchFamily="18" charset="0"/>
              </a:rPr>
              <a:t>FIT4HHA</a:t>
            </a:r>
            <a:endParaRPr lang="en-GB" altLang="en-US" sz="1100" dirty="0">
              <a:latin typeface="Arial" panose="020B0604020202020204" pitchFamily="34" charset="0"/>
            </a:endParaRPr>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BREAKOUT-politically how can we use the data effectively.  Dean Gilmore to give his example along with Vincent</a:t>
            </a:r>
            <a:endParaRPr lang="en-GB" altLang="en-US" sz="1100"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53C62B8-B952-4C88-BB8B-D9E51B64AD8D}" type="slidenum">
              <a:rPr lang="en-GB" smtClean="0"/>
              <a:t>31</a:t>
            </a:fld>
            <a:endParaRPr lang="en-GB"/>
          </a:p>
        </p:txBody>
      </p:sp>
    </p:spTree>
    <p:extLst>
      <p:ext uri="{BB962C8B-B14F-4D97-AF65-F5344CB8AC3E}">
        <p14:creationId xmlns:p14="http://schemas.microsoft.com/office/powerpoint/2010/main" val="1492501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3C62B8-B952-4C88-BB8B-D9E51B64AD8D}" type="slidenum">
              <a:rPr lang="en-GB" smtClean="0"/>
              <a:t>32</a:t>
            </a:fld>
            <a:endParaRPr lang="en-GB"/>
          </a:p>
        </p:txBody>
      </p:sp>
    </p:spTree>
    <p:extLst>
      <p:ext uri="{BB962C8B-B14F-4D97-AF65-F5344CB8AC3E}">
        <p14:creationId xmlns:p14="http://schemas.microsoft.com/office/powerpoint/2010/main" val="3330408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3C62B8-B952-4C88-BB8B-D9E51B64AD8D}" type="slidenum">
              <a:rPr lang="en-GB" smtClean="0"/>
              <a:t>33</a:t>
            </a:fld>
            <a:endParaRPr lang="en-GB"/>
          </a:p>
        </p:txBody>
      </p:sp>
    </p:spTree>
    <p:extLst>
      <p:ext uri="{BB962C8B-B14F-4D97-AF65-F5344CB8AC3E}">
        <p14:creationId xmlns:p14="http://schemas.microsoft.com/office/powerpoint/2010/main" val="2511708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2217" lvl="1" defTabSz="904433" eaLnBrk="0" fontAlgn="base" hangingPunct="0">
              <a:spcBef>
                <a:spcPct val="0"/>
              </a:spcBef>
              <a:spcAft>
                <a:spcPct val="0"/>
              </a:spcAft>
            </a:pPr>
            <a:r>
              <a:rPr lang="en-GB" altLang="en-US" sz="1100" dirty="0">
                <a:latin typeface="Arial" panose="020B0604020202020204" pitchFamily="34" charset="0"/>
                <a:ea typeface="Times New Roman" panose="02020603050405020304" pitchFamily="18" charset="0"/>
              </a:rPr>
              <a:t>Reflect on last year, importance of doing something not putting it off or thinking someone else is doing it.  Schools Active Movement is only as strong as what its members support us.  The SAM board will advocate nationally and represent you BUT you must represent yourselves locally too.</a:t>
            </a:r>
            <a:endParaRPr lang="en-GB" altLang="en-US" sz="1100" dirty="0">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453C62B8-B952-4C88-BB8B-D9E51B64AD8D}" type="slidenum">
              <a:rPr lang="en-GB" smtClean="0"/>
              <a:t>34</a:t>
            </a:fld>
            <a:endParaRPr lang="en-GB"/>
          </a:p>
        </p:txBody>
      </p:sp>
    </p:spTree>
    <p:extLst>
      <p:ext uri="{BB962C8B-B14F-4D97-AF65-F5344CB8AC3E}">
        <p14:creationId xmlns:p14="http://schemas.microsoft.com/office/powerpoint/2010/main" val="151547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575">
              <a:defRPr/>
            </a:pPr>
            <a:r>
              <a:rPr lang="en-GB" b="1" dirty="0"/>
              <a:t>-195 members who represent their organisation.  In some cases that organisation is run solely in others are multiple staff</a:t>
            </a:r>
          </a:p>
          <a:p>
            <a:pPr defTabSz="894575">
              <a:defRPr/>
            </a:pPr>
            <a:r>
              <a:rPr lang="en-GB" b="1" dirty="0"/>
              <a:t>-Work with 12,000 schools and 3.25 million children.</a:t>
            </a:r>
          </a:p>
          <a:p>
            <a:pPr defTabSz="894575">
              <a:defRPr/>
            </a:pPr>
            <a:r>
              <a:rPr lang="en-GB" b="1" dirty="0"/>
              <a:t>-Membership continues to grow.</a:t>
            </a:r>
          </a:p>
          <a:p>
            <a:pPr defTabSz="894575">
              <a:defRPr/>
            </a:pPr>
            <a:endParaRPr lang="en-GB" b="1"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53C62B8-B952-4C88-BB8B-D9E51B64AD8D}" type="slidenum">
              <a:rPr lang="en-GB" smtClean="0"/>
              <a:t>2</a:t>
            </a:fld>
            <a:endParaRPr lang="en-GB"/>
          </a:p>
        </p:txBody>
      </p:sp>
    </p:spTree>
    <p:extLst>
      <p:ext uri="{BB962C8B-B14F-4D97-AF65-F5344CB8AC3E}">
        <p14:creationId xmlns:p14="http://schemas.microsoft.com/office/powerpoint/2010/main" val="49159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behalf of the SAM board I would like to thank those that were able to contribute to the SAM national school survey.  We understand that not everyone was able to participate due to local surveys being circulation at the time but around half were.  </a:t>
            </a:r>
          </a:p>
          <a:p>
            <a:endParaRPr lang="en-GB" dirty="0"/>
          </a:p>
          <a:p>
            <a:r>
              <a:rPr lang="en-GB" dirty="0"/>
              <a:t>It was a momentous effort with phenomenal response from schools which proves how connected members are with their schools.  Andy will be going through the results shortly.</a:t>
            </a:r>
          </a:p>
        </p:txBody>
      </p:sp>
      <p:sp>
        <p:nvSpPr>
          <p:cNvPr id="4" name="Slide Number Placeholder 3"/>
          <p:cNvSpPr>
            <a:spLocks noGrp="1"/>
          </p:cNvSpPr>
          <p:nvPr>
            <p:ph type="sldNum" sz="quarter" idx="5"/>
          </p:nvPr>
        </p:nvSpPr>
        <p:spPr/>
        <p:txBody>
          <a:bodyPr/>
          <a:lstStyle/>
          <a:p>
            <a:fld id="{453C62B8-B952-4C88-BB8B-D9E51B64AD8D}" type="slidenum">
              <a:rPr lang="en-GB" smtClean="0"/>
              <a:t>3</a:t>
            </a:fld>
            <a:endParaRPr lang="en-GB"/>
          </a:p>
        </p:txBody>
      </p:sp>
    </p:spTree>
    <p:extLst>
      <p:ext uri="{BB962C8B-B14F-4D97-AF65-F5344CB8AC3E}">
        <p14:creationId xmlns:p14="http://schemas.microsoft.com/office/powerpoint/2010/main" val="78678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this data we were able to secure coverage in the Telegraph and will be expecting more once we publish the impact report.</a:t>
            </a:r>
          </a:p>
        </p:txBody>
      </p:sp>
      <p:sp>
        <p:nvSpPr>
          <p:cNvPr id="4" name="Slide Number Placeholder 3"/>
          <p:cNvSpPr>
            <a:spLocks noGrp="1"/>
          </p:cNvSpPr>
          <p:nvPr>
            <p:ph type="sldNum" sz="quarter" idx="5"/>
          </p:nvPr>
        </p:nvSpPr>
        <p:spPr/>
        <p:txBody>
          <a:bodyPr/>
          <a:lstStyle/>
          <a:p>
            <a:fld id="{453C62B8-B952-4C88-BB8B-D9E51B64AD8D}" type="slidenum">
              <a:rPr lang="en-GB" smtClean="0"/>
              <a:t>4</a:t>
            </a:fld>
            <a:endParaRPr lang="en-GB"/>
          </a:p>
        </p:txBody>
      </p:sp>
    </p:spTree>
    <p:extLst>
      <p:ext uri="{BB962C8B-B14F-4D97-AF65-F5344CB8AC3E}">
        <p14:creationId xmlns:p14="http://schemas.microsoft.com/office/powerpoint/2010/main" val="176592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t>
            </a:r>
            <a:r>
              <a:rPr lang="en-GB" dirty="0"/>
              <a:t>don’t currently have an announcement of Premium and we completely understand that may of you that perform an SGO role have contracts that end in October.</a:t>
            </a:r>
          </a:p>
          <a:p>
            <a:endParaRPr lang="en-GB" dirty="0"/>
          </a:p>
          <a:p>
            <a:r>
              <a:rPr lang="en-GB" dirty="0"/>
              <a:t>Its time for the movement to come together and raise the awareness of issues .  </a:t>
            </a:r>
          </a:p>
          <a:p>
            <a:endParaRPr lang="en-GB" dirty="0"/>
          </a:p>
          <a:p>
            <a:pPr defTabSz="904433">
              <a:lnSpc>
                <a:spcPct val="90000"/>
              </a:lnSpc>
              <a:spcBef>
                <a:spcPts val="989"/>
              </a:spcBef>
              <a:defRPr/>
            </a:pPr>
            <a:r>
              <a:rPr lang="en-GB" sz="2800" i="1" dirty="0">
                <a:solidFill>
                  <a:prstClr val="black"/>
                </a:solidFill>
                <a:latin typeface="Calibri" panose="020F0502020204030204"/>
                <a:cs typeface="Calibri"/>
              </a:rPr>
              <a:t>We will do this both locally and nationally focussing on the impact that this uncertainty is having on us playing our important contribution of an ‘active recovery’ for the benefit of children &amp; young people.  </a:t>
            </a:r>
            <a:r>
              <a:rPr lang="en-GB" sz="2800" dirty="0">
                <a:solidFill>
                  <a:prstClr val="black"/>
                </a:solidFill>
                <a:latin typeface="Calibri" panose="020F0502020204030204"/>
                <a:cs typeface="Calibri"/>
              </a:rPr>
              <a:t>The data we have collected through the SAM national school survey will allow us to demonstrate further the importance of SAM members work being delivered locally for local communities across England. </a:t>
            </a:r>
            <a:endParaRPr lang="en-GB" sz="2800" i="1" dirty="0">
              <a:solidFill>
                <a:prstClr val="black"/>
              </a:solidFill>
              <a:latin typeface="Calibri" panose="020F0502020204030204"/>
              <a:cs typeface="Calibri"/>
            </a:endParaRPr>
          </a:p>
          <a:p>
            <a:endParaRPr lang="en-GB" dirty="0"/>
          </a:p>
        </p:txBody>
      </p:sp>
      <p:sp>
        <p:nvSpPr>
          <p:cNvPr id="4" name="Slide Number Placeholder 3"/>
          <p:cNvSpPr>
            <a:spLocks noGrp="1"/>
          </p:cNvSpPr>
          <p:nvPr>
            <p:ph type="sldNum" sz="quarter" idx="5"/>
          </p:nvPr>
        </p:nvSpPr>
        <p:spPr/>
        <p:txBody>
          <a:bodyPr/>
          <a:lstStyle/>
          <a:p>
            <a:fld id="{453C62B8-B952-4C88-BB8B-D9E51B64AD8D}" type="slidenum">
              <a:rPr lang="en-GB" smtClean="0"/>
              <a:t>5</a:t>
            </a:fld>
            <a:endParaRPr lang="en-GB"/>
          </a:p>
        </p:txBody>
      </p:sp>
    </p:spTree>
    <p:extLst>
      <p:ext uri="{BB962C8B-B14F-4D97-AF65-F5344CB8AC3E}">
        <p14:creationId xmlns:p14="http://schemas.microsoft.com/office/powerpoint/2010/main" val="302059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eaLnBrk="0" fontAlgn="base" hangingPunct="0">
              <a:spcBef>
                <a:spcPct val="0"/>
              </a:spcBef>
              <a:spcAft>
                <a:spcPct val="0"/>
              </a:spcAft>
            </a:pPr>
            <a:endParaRPr lang="en-GB" altLang="en-US" sz="1800" dirty="0">
              <a:latin typeface="Arial" panose="020B0604020202020204" pitchFamily="34" charset="0"/>
            </a:endParaRPr>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SAM National survey responses data will be analysed by Andy</a:t>
            </a:r>
            <a:endParaRPr lang="en-GB" altLang="en-US" sz="1100" dirty="0">
              <a:latin typeface="Arial" panose="020B0604020202020204" pitchFamily="34" charset="0"/>
            </a:endParaRPr>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BREAKOUT-will be facilitated by Board members and will look at identifying and sharing the good practice to tackle identified issues to be able to demonstrate what we are doing collectively nationally and locally (system for collecting good practice needs to be explained either before or after-what is the system?)</a:t>
            </a:r>
            <a:endParaRPr lang="en-GB" altLang="en-US" sz="1100" dirty="0">
              <a:latin typeface="Arial" panose="020B0604020202020204" pitchFamily="34" charset="0"/>
              <a:ea typeface="Calibri" panose="020F0502020204030204" pitchFamily="34" charset="0"/>
            </a:endParaRPr>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call to action-Alan will detail what we can all do as members to raise the awareness locally to the people that need to be aware</a:t>
            </a:r>
            <a:endParaRPr lang="en-GB" altLang="en-US" sz="1100" dirty="0">
              <a:latin typeface="Arial" panose="020B0604020202020204" pitchFamily="34" charset="0"/>
            </a:endParaRPr>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BREAKOUT-Board members will lead the breakout session to explore how politically how can we use the data effectively. </a:t>
            </a:r>
            <a:endParaRPr lang="en-GB" altLang="en-US" sz="1100" dirty="0">
              <a:latin typeface="Arial" panose="020B0604020202020204" pitchFamily="34" charset="0"/>
              <a:ea typeface="Calibri" panose="020F0502020204030204" pitchFamily="34" charset="0"/>
            </a:endParaRPr>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Ali Oliver-Ali will give use insight as to what YST are doing behind the scenes </a:t>
            </a:r>
            <a:endParaRPr lang="en-GB" altLang="en-US" sz="1100" dirty="0">
              <a:latin typeface="Arial" panose="020B0604020202020204" pitchFamily="34" charset="0"/>
              <a:ea typeface="Calibri" panose="020F0502020204030204" pitchFamily="34" charset="0"/>
            </a:endParaRPr>
          </a:p>
          <a:p>
            <a:pPr defTabSz="904433" eaLnBrk="0" fontAlgn="base" hangingPunct="0">
              <a:spcBef>
                <a:spcPct val="0"/>
              </a:spcBef>
              <a:spcAft>
                <a:spcPct val="0"/>
              </a:spcAft>
              <a:buFontTx/>
              <a:buChar char="•"/>
            </a:pPr>
            <a:r>
              <a:rPr lang="en-GB" altLang="en-US" sz="1100" dirty="0">
                <a:latin typeface="Arial" panose="020B0604020202020204" pitchFamily="34" charset="0"/>
                <a:ea typeface="Times New Roman" panose="02020603050405020304" pitchFamily="18" charset="0"/>
              </a:rPr>
              <a:t>Timeline-We will look through a timeline to ensure engage with the call to action in a timely manner</a:t>
            </a:r>
            <a:endParaRPr lang="en-GB" altLang="en-US" sz="1100"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53C62B8-B952-4C88-BB8B-D9E51B64AD8D}" type="slidenum">
              <a:rPr lang="en-GB" smtClean="0"/>
              <a:t>6</a:t>
            </a:fld>
            <a:endParaRPr lang="en-GB"/>
          </a:p>
        </p:txBody>
      </p:sp>
    </p:spTree>
    <p:extLst>
      <p:ext uri="{BB962C8B-B14F-4D97-AF65-F5344CB8AC3E}">
        <p14:creationId xmlns:p14="http://schemas.microsoft.com/office/powerpoint/2010/main" val="66277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Andy Pope </a:t>
            </a:r>
          </a:p>
        </p:txBody>
      </p:sp>
      <p:sp>
        <p:nvSpPr>
          <p:cNvPr id="4" name="Slide Number Placeholder 3"/>
          <p:cNvSpPr>
            <a:spLocks noGrp="1"/>
          </p:cNvSpPr>
          <p:nvPr>
            <p:ph type="sldNum" sz="quarter" idx="5"/>
          </p:nvPr>
        </p:nvSpPr>
        <p:spPr/>
        <p:txBody>
          <a:bodyPr/>
          <a:lstStyle/>
          <a:p>
            <a:fld id="{453C62B8-B952-4C88-BB8B-D9E51B64AD8D}" type="slidenum">
              <a:rPr lang="en-GB" smtClean="0"/>
              <a:t>7</a:t>
            </a:fld>
            <a:endParaRPr lang="en-GB"/>
          </a:p>
        </p:txBody>
      </p:sp>
    </p:spTree>
    <p:extLst>
      <p:ext uri="{BB962C8B-B14F-4D97-AF65-F5344CB8AC3E}">
        <p14:creationId xmlns:p14="http://schemas.microsoft.com/office/powerpoint/2010/main" val="380882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3C62B8-B952-4C88-BB8B-D9E51B64AD8D}" type="slidenum">
              <a:rPr lang="en-GB" smtClean="0"/>
              <a:t>19</a:t>
            </a:fld>
            <a:endParaRPr lang="en-GB"/>
          </a:p>
        </p:txBody>
      </p:sp>
    </p:spTree>
    <p:extLst>
      <p:ext uri="{BB962C8B-B14F-4D97-AF65-F5344CB8AC3E}">
        <p14:creationId xmlns:p14="http://schemas.microsoft.com/office/powerpoint/2010/main" val="377892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3C62B8-B952-4C88-BB8B-D9E51B64AD8D}" type="slidenum">
              <a:rPr lang="en-GB" smtClean="0"/>
              <a:t>20</a:t>
            </a:fld>
            <a:endParaRPr lang="en-GB"/>
          </a:p>
        </p:txBody>
      </p:sp>
    </p:spTree>
    <p:extLst>
      <p:ext uri="{BB962C8B-B14F-4D97-AF65-F5344CB8AC3E}">
        <p14:creationId xmlns:p14="http://schemas.microsoft.com/office/powerpoint/2010/main" val="79839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770-948F-4936-9D64-C4F0719AB4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D81304-E96A-4701-AC9D-FDEF8ECF8E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24154F-6419-49C4-8610-F59BDC2ECA37}"/>
              </a:ext>
            </a:extLst>
          </p:cNvPr>
          <p:cNvSpPr>
            <a:spLocks noGrp="1"/>
          </p:cNvSpPr>
          <p:nvPr>
            <p:ph type="dt" sz="half" idx="10"/>
          </p:nvPr>
        </p:nvSpPr>
        <p:spPr/>
        <p:txBody>
          <a:bodyPr/>
          <a:lstStyle/>
          <a:p>
            <a:fld id="{7A59C0B2-60A3-449C-9189-0B0EAFFD1A2E}" type="datetimeFigureOut">
              <a:rPr lang="en-GB" smtClean="0"/>
              <a:t>25/05/2021</a:t>
            </a:fld>
            <a:endParaRPr lang="en-GB"/>
          </a:p>
        </p:txBody>
      </p:sp>
      <p:sp>
        <p:nvSpPr>
          <p:cNvPr id="5" name="Footer Placeholder 4">
            <a:extLst>
              <a:ext uri="{FF2B5EF4-FFF2-40B4-BE49-F238E27FC236}">
                <a16:creationId xmlns:a16="http://schemas.microsoft.com/office/drawing/2014/main" id="{6758A1F5-2F08-4DF2-9A29-573BE37FB9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827E9E-55A3-4175-8038-2367D608343A}"/>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1769759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4D9F-B2D1-43A5-9392-09B0741797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206769-D269-4E6C-8819-0200B6EB4C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8C1927-0C60-4042-96CA-243594D0D2FC}"/>
              </a:ext>
            </a:extLst>
          </p:cNvPr>
          <p:cNvSpPr>
            <a:spLocks noGrp="1"/>
          </p:cNvSpPr>
          <p:nvPr>
            <p:ph type="dt" sz="half" idx="10"/>
          </p:nvPr>
        </p:nvSpPr>
        <p:spPr/>
        <p:txBody>
          <a:bodyPr/>
          <a:lstStyle/>
          <a:p>
            <a:fld id="{7A59C0B2-60A3-449C-9189-0B0EAFFD1A2E}" type="datetimeFigureOut">
              <a:rPr lang="en-GB" smtClean="0"/>
              <a:t>25/05/2021</a:t>
            </a:fld>
            <a:endParaRPr lang="en-GB"/>
          </a:p>
        </p:txBody>
      </p:sp>
      <p:sp>
        <p:nvSpPr>
          <p:cNvPr id="5" name="Footer Placeholder 4">
            <a:extLst>
              <a:ext uri="{FF2B5EF4-FFF2-40B4-BE49-F238E27FC236}">
                <a16:creationId xmlns:a16="http://schemas.microsoft.com/office/drawing/2014/main" id="{45C3C13E-8D9C-4E15-B769-5527D7280F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08972-BE6A-4EC2-A77D-C55D762D7456}"/>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75058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B457CF-2A0C-4228-9814-93489B3D2C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4D2A77-BD1D-47DD-9C9E-AE8EC94A63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59DE47-F8ED-4D2F-A3BD-7BFAA81640E4}"/>
              </a:ext>
            </a:extLst>
          </p:cNvPr>
          <p:cNvSpPr>
            <a:spLocks noGrp="1"/>
          </p:cNvSpPr>
          <p:nvPr>
            <p:ph type="dt" sz="half" idx="10"/>
          </p:nvPr>
        </p:nvSpPr>
        <p:spPr/>
        <p:txBody>
          <a:bodyPr/>
          <a:lstStyle/>
          <a:p>
            <a:fld id="{7A59C0B2-60A3-449C-9189-0B0EAFFD1A2E}" type="datetimeFigureOut">
              <a:rPr lang="en-GB" smtClean="0"/>
              <a:t>25/05/2021</a:t>
            </a:fld>
            <a:endParaRPr lang="en-GB"/>
          </a:p>
        </p:txBody>
      </p:sp>
      <p:sp>
        <p:nvSpPr>
          <p:cNvPr id="5" name="Footer Placeholder 4">
            <a:extLst>
              <a:ext uri="{FF2B5EF4-FFF2-40B4-BE49-F238E27FC236}">
                <a16:creationId xmlns:a16="http://schemas.microsoft.com/office/drawing/2014/main" id="{753B14BD-24C4-4152-9A65-DE503318B1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6C4247-EA4C-4E50-BBEA-6BB8FB7B1AA5}"/>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119398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4BC6-755D-40FD-8A0D-FA8FB3DD23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0D9E60-8CF3-4A18-BE03-D5094A1912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10C51A-18AD-49F5-B52C-76C392C29419}"/>
              </a:ext>
            </a:extLst>
          </p:cNvPr>
          <p:cNvSpPr>
            <a:spLocks noGrp="1"/>
          </p:cNvSpPr>
          <p:nvPr>
            <p:ph type="dt" sz="half" idx="10"/>
          </p:nvPr>
        </p:nvSpPr>
        <p:spPr/>
        <p:txBody>
          <a:bodyPr/>
          <a:lstStyle/>
          <a:p>
            <a:fld id="{7A59C0B2-60A3-449C-9189-0B0EAFFD1A2E}" type="datetimeFigureOut">
              <a:rPr lang="en-GB" smtClean="0"/>
              <a:t>25/05/2021</a:t>
            </a:fld>
            <a:endParaRPr lang="en-GB"/>
          </a:p>
        </p:txBody>
      </p:sp>
      <p:sp>
        <p:nvSpPr>
          <p:cNvPr id="5" name="Footer Placeholder 4">
            <a:extLst>
              <a:ext uri="{FF2B5EF4-FFF2-40B4-BE49-F238E27FC236}">
                <a16:creationId xmlns:a16="http://schemas.microsoft.com/office/drawing/2014/main" id="{6E070DD4-8701-4E60-B77A-C8689DC645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AD28D3-38B5-44C8-9F08-5E2884E154F8}"/>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209859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8D8D5-82C1-43CE-9DB7-BA1B965C01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DFB5AB-BB78-4D17-887C-E5F213110F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1B1A3E-548B-44B2-80EF-5919028AB0D3}"/>
              </a:ext>
            </a:extLst>
          </p:cNvPr>
          <p:cNvSpPr>
            <a:spLocks noGrp="1"/>
          </p:cNvSpPr>
          <p:nvPr>
            <p:ph type="dt" sz="half" idx="10"/>
          </p:nvPr>
        </p:nvSpPr>
        <p:spPr/>
        <p:txBody>
          <a:bodyPr/>
          <a:lstStyle/>
          <a:p>
            <a:fld id="{7A59C0B2-60A3-449C-9189-0B0EAFFD1A2E}" type="datetimeFigureOut">
              <a:rPr lang="en-GB" smtClean="0"/>
              <a:t>25/05/2021</a:t>
            </a:fld>
            <a:endParaRPr lang="en-GB"/>
          </a:p>
        </p:txBody>
      </p:sp>
      <p:sp>
        <p:nvSpPr>
          <p:cNvPr id="5" name="Footer Placeholder 4">
            <a:extLst>
              <a:ext uri="{FF2B5EF4-FFF2-40B4-BE49-F238E27FC236}">
                <a16:creationId xmlns:a16="http://schemas.microsoft.com/office/drawing/2014/main" id="{2AAA846D-1224-4548-8BF7-2C86BD9E23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256D12-925F-4DF0-A18A-C4A212C51D10}"/>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255212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2D36-F2FE-42F6-BFC1-13B7D4B049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C220FF-2385-4A3A-BB58-8EB954C752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C8D760-ED5E-4CDC-AE62-F9669FBB14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5C84E8-3EF4-4D68-A338-4E65220F75A8}"/>
              </a:ext>
            </a:extLst>
          </p:cNvPr>
          <p:cNvSpPr>
            <a:spLocks noGrp="1"/>
          </p:cNvSpPr>
          <p:nvPr>
            <p:ph type="dt" sz="half" idx="10"/>
          </p:nvPr>
        </p:nvSpPr>
        <p:spPr/>
        <p:txBody>
          <a:bodyPr/>
          <a:lstStyle/>
          <a:p>
            <a:fld id="{7A59C0B2-60A3-449C-9189-0B0EAFFD1A2E}" type="datetimeFigureOut">
              <a:rPr lang="en-GB" smtClean="0"/>
              <a:t>25/05/2021</a:t>
            </a:fld>
            <a:endParaRPr lang="en-GB"/>
          </a:p>
        </p:txBody>
      </p:sp>
      <p:sp>
        <p:nvSpPr>
          <p:cNvPr id="6" name="Footer Placeholder 5">
            <a:extLst>
              <a:ext uri="{FF2B5EF4-FFF2-40B4-BE49-F238E27FC236}">
                <a16:creationId xmlns:a16="http://schemas.microsoft.com/office/drawing/2014/main" id="{6CFBF5D5-91F5-43E8-B17A-277C0D1F2D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B731A-9DAB-4638-AB79-930693300822}"/>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94833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74F9-52C3-4A06-9A43-57382F0FD2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66AEFE-EB3C-496E-95BE-6FC1C39EB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A66A8E-C99D-4F45-B5E5-4A74E1AF6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E5601D-3F6A-434A-A302-8508D8DF8D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C89F91-7B74-42FF-9674-516842AA9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7B1AEE-EFEC-49D8-8ED5-52C24A08B043}"/>
              </a:ext>
            </a:extLst>
          </p:cNvPr>
          <p:cNvSpPr>
            <a:spLocks noGrp="1"/>
          </p:cNvSpPr>
          <p:nvPr>
            <p:ph type="dt" sz="half" idx="10"/>
          </p:nvPr>
        </p:nvSpPr>
        <p:spPr/>
        <p:txBody>
          <a:bodyPr/>
          <a:lstStyle/>
          <a:p>
            <a:fld id="{7A59C0B2-60A3-449C-9189-0B0EAFFD1A2E}" type="datetimeFigureOut">
              <a:rPr lang="en-GB" smtClean="0"/>
              <a:t>25/05/2021</a:t>
            </a:fld>
            <a:endParaRPr lang="en-GB"/>
          </a:p>
        </p:txBody>
      </p:sp>
      <p:sp>
        <p:nvSpPr>
          <p:cNvPr id="8" name="Footer Placeholder 7">
            <a:extLst>
              <a:ext uri="{FF2B5EF4-FFF2-40B4-BE49-F238E27FC236}">
                <a16:creationId xmlns:a16="http://schemas.microsoft.com/office/drawing/2014/main" id="{8521DD24-5219-4920-B239-CDCE28E5DF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CB2871-126C-4342-8644-CD35377FA1A9}"/>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421794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AA0D-09B5-48FA-AA36-D710E0F984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50DE86-A2E0-424C-8D89-33C6EE594E58}"/>
              </a:ext>
            </a:extLst>
          </p:cNvPr>
          <p:cNvSpPr>
            <a:spLocks noGrp="1"/>
          </p:cNvSpPr>
          <p:nvPr>
            <p:ph type="dt" sz="half" idx="10"/>
          </p:nvPr>
        </p:nvSpPr>
        <p:spPr/>
        <p:txBody>
          <a:bodyPr/>
          <a:lstStyle/>
          <a:p>
            <a:fld id="{7A59C0B2-60A3-449C-9189-0B0EAFFD1A2E}" type="datetimeFigureOut">
              <a:rPr lang="en-GB" smtClean="0"/>
              <a:t>25/05/2021</a:t>
            </a:fld>
            <a:endParaRPr lang="en-GB"/>
          </a:p>
        </p:txBody>
      </p:sp>
      <p:sp>
        <p:nvSpPr>
          <p:cNvPr id="4" name="Footer Placeholder 3">
            <a:extLst>
              <a:ext uri="{FF2B5EF4-FFF2-40B4-BE49-F238E27FC236}">
                <a16:creationId xmlns:a16="http://schemas.microsoft.com/office/drawing/2014/main" id="{F179EC62-1F78-4596-9693-CF6CEB1F04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AFF4F4-04E9-4131-A634-A40B294B6C9C}"/>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314734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DB6FD-D7BE-46B8-AF99-8071502D94F3}"/>
              </a:ext>
            </a:extLst>
          </p:cNvPr>
          <p:cNvSpPr>
            <a:spLocks noGrp="1"/>
          </p:cNvSpPr>
          <p:nvPr>
            <p:ph type="dt" sz="half" idx="10"/>
          </p:nvPr>
        </p:nvSpPr>
        <p:spPr/>
        <p:txBody>
          <a:bodyPr/>
          <a:lstStyle/>
          <a:p>
            <a:fld id="{7A59C0B2-60A3-449C-9189-0B0EAFFD1A2E}" type="datetimeFigureOut">
              <a:rPr lang="en-GB" smtClean="0"/>
              <a:t>25/05/2021</a:t>
            </a:fld>
            <a:endParaRPr lang="en-GB"/>
          </a:p>
        </p:txBody>
      </p:sp>
      <p:sp>
        <p:nvSpPr>
          <p:cNvPr id="3" name="Footer Placeholder 2">
            <a:extLst>
              <a:ext uri="{FF2B5EF4-FFF2-40B4-BE49-F238E27FC236}">
                <a16:creationId xmlns:a16="http://schemas.microsoft.com/office/drawing/2014/main" id="{6A155781-BDE2-495F-BFBE-E71D1ACC16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F96BB5-464F-4EFD-8F8C-6DADC7522E78}"/>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72037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8A4D-5DE7-4F8D-A6DE-003DE0F64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90F6E7-C511-4D41-BF0B-285DD85D58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E1FE8C-837C-4224-BB10-3888CC039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04F22-AB64-4D46-8C5F-F171E52A6170}"/>
              </a:ext>
            </a:extLst>
          </p:cNvPr>
          <p:cNvSpPr>
            <a:spLocks noGrp="1"/>
          </p:cNvSpPr>
          <p:nvPr>
            <p:ph type="dt" sz="half" idx="10"/>
          </p:nvPr>
        </p:nvSpPr>
        <p:spPr/>
        <p:txBody>
          <a:bodyPr/>
          <a:lstStyle/>
          <a:p>
            <a:fld id="{7A59C0B2-60A3-449C-9189-0B0EAFFD1A2E}" type="datetimeFigureOut">
              <a:rPr lang="en-GB" smtClean="0"/>
              <a:t>25/05/2021</a:t>
            </a:fld>
            <a:endParaRPr lang="en-GB"/>
          </a:p>
        </p:txBody>
      </p:sp>
      <p:sp>
        <p:nvSpPr>
          <p:cNvPr id="6" name="Footer Placeholder 5">
            <a:extLst>
              <a:ext uri="{FF2B5EF4-FFF2-40B4-BE49-F238E27FC236}">
                <a16:creationId xmlns:a16="http://schemas.microsoft.com/office/drawing/2014/main" id="{67245BAE-364B-4991-8AE7-798B9DA91F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C1FBF9-9079-4E1A-9D46-FDAED31E6B63}"/>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162573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A095-8B52-4AE1-9FEB-A83112CB5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501745-36E7-45DE-959E-07D92E7DB9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F8BD75-9510-4260-BDAC-E742E0101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B3E86-8EA7-41FE-8DB8-226B8AB4EDA3}"/>
              </a:ext>
            </a:extLst>
          </p:cNvPr>
          <p:cNvSpPr>
            <a:spLocks noGrp="1"/>
          </p:cNvSpPr>
          <p:nvPr>
            <p:ph type="dt" sz="half" idx="10"/>
          </p:nvPr>
        </p:nvSpPr>
        <p:spPr/>
        <p:txBody>
          <a:bodyPr/>
          <a:lstStyle/>
          <a:p>
            <a:fld id="{7A59C0B2-60A3-449C-9189-0B0EAFFD1A2E}" type="datetimeFigureOut">
              <a:rPr lang="en-GB" smtClean="0"/>
              <a:t>25/05/2021</a:t>
            </a:fld>
            <a:endParaRPr lang="en-GB"/>
          </a:p>
        </p:txBody>
      </p:sp>
      <p:sp>
        <p:nvSpPr>
          <p:cNvPr id="6" name="Footer Placeholder 5">
            <a:extLst>
              <a:ext uri="{FF2B5EF4-FFF2-40B4-BE49-F238E27FC236}">
                <a16:creationId xmlns:a16="http://schemas.microsoft.com/office/drawing/2014/main" id="{6AFF27DA-63F0-4096-963F-BA4F9AFEAC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7EB1B1-83D4-43FA-8998-B2424EED2E2C}"/>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203491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48705-A89E-4FD2-95AC-EB61474294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DD635D-AF02-47FB-BEA6-F9A69CF038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24DD2D-893C-416A-9E0C-21887835E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9C0B2-60A3-449C-9189-0B0EAFFD1A2E}" type="datetimeFigureOut">
              <a:rPr lang="en-GB" smtClean="0"/>
              <a:t>25/05/2021</a:t>
            </a:fld>
            <a:endParaRPr lang="en-GB"/>
          </a:p>
        </p:txBody>
      </p:sp>
      <p:sp>
        <p:nvSpPr>
          <p:cNvPr id="5" name="Footer Placeholder 4">
            <a:extLst>
              <a:ext uri="{FF2B5EF4-FFF2-40B4-BE49-F238E27FC236}">
                <a16:creationId xmlns:a16="http://schemas.microsoft.com/office/drawing/2014/main" id="{57D26783-15CD-40AC-9B8C-E27A29FF22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F384EE-0B88-401E-9DC4-AB8DFAD8FD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633A3-851A-4C94-BD44-A06C6E11FCBC}" type="slidenum">
              <a:rPr lang="en-GB" smtClean="0"/>
              <a:t>‹#›</a:t>
            </a:fld>
            <a:endParaRPr lang="en-GB"/>
          </a:p>
        </p:txBody>
      </p:sp>
      <p:grpSp>
        <p:nvGrpSpPr>
          <p:cNvPr id="8" name="Group 7">
            <a:extLst>
              <a:ext uri="{FF2B5EF4-FFF2-40B4-BE49-F238E27FC236}">
                <a16:creationId xmlns:a16="http://schemas.microsoft.com/office/drawing/2014/main" id="{06C3A92C-4ACC-4C3E-AA68-C596D8BAD610}"/>
              </a:ext>
            </a:extLst>
          </p:cNvPr>
          <p:cNvGrpSpPr/>
          <p:nvPr userDrawn="1"/>
        </p:nvGrpSpPr>
        <p:grpSpPr>
          <a:xfrm>
            <a:off x="9195525" y="189094"/>
            <a:ext cx="2743200" cy="1731146"/>
            <a:chOff x="3644900" y="1692017"/>
            <a:chExt cx="4902200" cy="3473966"/>
          </a:xfrm>
        </p:grpSpPr>
        <p:pic>
          <p:nvPicPr>
            <p:cNvPr id="9" name="Picture 8" descr="A picture containing logo&#10;&#10;Description automatically generated">
              <a:extLst>
                <a:ext uri="{FF2B5EF4-FFF2-40B4-BE49-F238E27FC236}">
                  <a16:creationId xmlns:a16="http://schemas.microsoft.com/office/drawing/2014/main" id="{D8845DFA-E00E-4189-83D4-31A04A8FE46B}"/>
                </a:ext>
              </a:extLst>
            </p:cNvPr>
            <p:cNvPicPr>
              <a:picLocks noChangeAspect="1"/>
            </p:cNvPicPr>
            <p:nvPr/>
          </p:nvPicPr>
          <p:blipFill>
            <a:blip r:embed="rId13"/>
            <a:stretch>
              <a:fillRect/>
            </a:stretch>
          </p:blipFill>
          <p:spPr>
            <a:xfrm>
              <a:off x="3644900" y="3616583"/>
              <a:ext cx="4902200" cy="1549400"/>
            </a:xfrm>
            <a:prstGeom prst="rect">
              <a:avLst/>
            </a:prstGeom>
          </p:spPr>
        </p:pic>
        <p:pic>
          <p:nvPicPr>
            <p:cNvPr id="10" name="Picture 9" descr="Logo&#10;&#10;Description automatically generated">
              <a:extLst>
                <a:ext uri="{FF2B5EF4-FFF2-40B4-BE49-F238E27FC236}">
                  <a16:creationId xmlns:a16="http://schemas.microsoft.com/office/drawing/2014/main" id="{A78B834E-AF71-4A17-AE6B-061F84DF7609}"/>
                </a:ext>
              </a:extLst>
            </p:cNvPr>
            <p:cNvPicPr>
              <a:picLocks noChangeAspect="1"/>
            </p:cNvPicPr>
            <p:nvPr/>
          </p:nvPicPr>
          <p:blipFill>
            <a:blip r:embed="rId14"/>
            <a:stretch>
              <a:fillRect/>
            </a:stretch>
          </p:blipFill>
          <p:spPr>
            <a:xfrm>
              <a:off x="3937000" y="1692017"/>
              <a:ext cx="4318000" cy="1168400"/>
            </a:xfrm>
            <a:prstGeom prst="rect">
              <a:avLst/>
            </a:prstGeom>
          </p:spPr>
        </p:pic>
      </p:grpSp>
    </p:spTree>
    <p:extLst>
      <p:ext uri="{BB962C8B-B14F-4D97-AF65-F5344CB8AC3E}">
        <p14:creationId xmlns:p14="http://schemas.microsoft.com/office/powerpoint/2010/main" val="3031837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cid:0097A420-B169-4A6E-8199-E0E9A7A9BDD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4C09-F744-406F-BC84-B2C95471C0EC}"/>
              </a:ext>
            </a:extLst>
          </p:cNvPr>
          <p:cNvSpPr>
            <a:spLocks noGrp="1"/>
          </p:cNvSpPr>
          <p:nvPr>
            <p:ph type="ctrTitle"/>
          </p:nvPr>
        </p:nvSpPr>
        <p:spPr>
          <a:xfrm>
            <a:off x="1297183" y="1092597"/>
            <a:ext cx="9144000" cy="1045059"/>
          </a:xfrm>
        </p:spPr>
        <p:txBody>
          <a:bodyPr>
            <a:normAutofit/>
          </a:bodyPr>
          <a:lstStyle/>
          <a:p>
            <a:r>
              <a:rPr lang="en-GB" b="1"/>
              <a:t>Welcome</a:t>
            </a:r>
          </a:p>
        </p:txBody>
      </p:sp>
      <p:sp>
        <p:nvSpPr>
          <p:cNvPr id="3" name="Subtitle 2">
            <a:extLst>
              <a:ext uri="{FF2B5EF4-FFF2-40B4-BE49-F238E27FC236}">
                <a16:creationId xmlns:a16="http://schemas.microsoft.com/office/drawing/2014/main" id="{ECDFF1F4-3C43-4F31-B800-C8CEE4C25405}"/>
              </a:ext>
            </a:extLst>
          </p:cNvPr>
          <p:cNvSpPr>
            <a:spLocks noGrp="1"/>
          </p:cNvSpPr>
          <p:nvPr>
            <p:ph type="subTitle" idx="1"/>
          </p:nvPr>
        </p:nvSpPr>
        <p:spPr>
          <a:xfrm>
            <a:off x="2673064" y="2605145"/>
            <a:ext cx="8737261" cy="3140765"/>
          </a:xfrm>
        </p:spPr>
        <p:txBody>
          <a:bodyPr>
            <a:noAutofit/>
          </a:bodyPr>
          <a:lstStyle/>
          <a:p>
            <a:pPr marL="342900" indent="-342900" algn="l">
              <a:buFont typeface="Arial" panose="020B0604020202020204" pitchFamily="34" charset="0"/>
              <a:buChar char="•"/>
            </a:pPr>
            <a:r>
              <a:rPr lang="en-GB" sz="2800" dirty="0"/>
              <a:t>This session will be recorded</a:t>
            </a:r>
          </a:p>
          <a:p>
            <a:pPr algn="l"/>
            <a:endParaRPr lang="en-GB" sz="1200" dirty="0"/>
          </a:p>
          <a:p>
            <a:pPr marL="342900" indent="-342900" algn="l">
              <a:buFont typeface="Arial" panose="020B0604020202020204" pitchFamily="34" charset="0"/>
              <a:buChar char="•"/>
            </a:pPr>
            <a:r>
              <a:rPr lang="en-GB" sz="2800" dirty="0"/>
              <a:t>Please turn your </a:t>
            </a:r>
            <a:r>
              <a:rPr lang="en-GB" sz="2800" b="1" dirty="0"/>
              <a:t>camera on </a:t>
            </a:r>
            <a:r>
              <a:rPr lang="en-GB" sz="2800" dirty="0"/>
              <a:t>and </a:t>
            </a:r>
            <a:r>
              <a:rPr lang="en-GB" sz="2800" b="1" dirty="0"/>
              <a:t>mute on </a:t>
            </a:r>
            <a:r>
              <a:rPr lang="en-GB" sz="2800" dirty="0"/>
              <a:t>(until breakout rooms) </a:t>
            </a:r>
          </a:p>
          <a:p>
            <a:pPr marL="342900" indent="-342900" algn="l">
              <a:buFont typeface="Arial" panose="020B0604020202020204" pitchFamily="34" charset="0"/>
              <a:buChar char="•"/>
            </a:pPr>
            <a:endParaRPr lang="en-GB" sz="1200" dirty="0"/>
          </a:p>
          <a:p>
            <a:pPr marL="342900" indent="-342900" algn="l">
              <a:buFont typeface="Arial" panose="020B0604020202020204" pitchFamily="34" charset="0"/>
              <a:buChar char="•"/>
            </a:pPr>
            <a:r>
              <a:rPr lang="en-GB" sz="2800" dirty="0"/>
              <a:t>Type questions into the chat function</a:t>
            </a:r>
          </a:p>
          <a:p>
            <a:pPr marL="342900" indent="-342900" algn="l">
              <a:buFont typeface="Arial" panose="020B0604020202020204" pitchFamily="34" charset="0"/>
              <a:buChar char="•"/>
            </a:pPr>
            <a:endParaRPr lang="en-GB" sz="1200" dirty="0"/>
          </a:p>
          <a:p>
            <a:pPr marL="342900" indent="-342900" algn="l">
              <a:buFont typeface="Arial" panose="020B0604020202020204" pitchFamily="34" charset="0"/>
              <a:buChar char="•"/>
            </a:pPr>
            <a:r>
              <a:rPr lang="en-GB" sz="2800" dirty="0"/>
              <a:t>We understand that people are working from home and the distractions that go with it!</a:t>
            </a:r>
          </a:p>
        </p:txBody>
      </p:sp>
      <p:pic>
        <p:nvPicPr>
          <p:cNvPr id="11" name="Graphic 10" descr="Video camera with solid fill">
            <a:extLst>
              <a:ext uri="{FF2B5EF4-FFF2-40B4-BE49-F238E27FC236}">
                <a16:creationId xmlns:a16="http://schemas.microsoft.com/office/drawing/2014/main" id="{D26978B9-5166-477E-A558-5E9C44D7E4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180" y="2332768"/>
            <a:ext cx="914400" cy="914400"/>
          </a:xfrm>
          <a:prstGeom prst="rect">
            <a:avLst/>
          </a:prstGeom>
        </p:spPr>
      </p:pic>
      <p:pic>
        <p:nvPicPr>
          <p:cNvPr id="13" name="Graphic 12" descr="Chat bubble with solid fill">
            <a:extLst>
              <a:ext uri="{FF2B5EF4-FFF2-40B4-BE49-F238E27FC236}">
                <a16:creationId xmlns:a16="http://schemas.microsoft.com/office/drawing/2014/main" id="{2BDA147C-ECD7-45F0-87CE-B2862012E0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1822" y="4573049"/>
            <a:ext cx="914400" cy="914400"/>
          </a:xfrm>
          <a:prstGeom prst="rect">
            <a:avLst/>
          </a:prstGeom>
        </p:spPr>
      </p:pic>
      <p:pic>
        <p:nvPicPr>
          <p:cNvPr id="19" name="Graphic 18" descr="Mute speaker with solid fill">
            <a:extLst>
              <a:ext uri="{FF2B5EF4-FFF2-40B4-BE49-F238E27FC236}">
                <a16:creationId xmlns:a16="http://schemas.microsoft.com/office/drawing/2014/main" id="{0E9AD74D-6E88-4457-B304-C900D6AC80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01822" y="3390140"/>
            <a:ext cx="914400" cy="914400"/>
          </a:xfrm>
          <a:prstGeom prst="rect">
            <a:avLst/>
          </a:prstGeom>
        </p:spPr>
      </p:pic>
      <p:pic>
        <p:nvPicPr>
          <p:cNvPr id="21" name="Graphic 20" descr="Smiling face outline with solid fill">
            <a:extLst>
              <a:ext uri="{FF2B5EF4-FFF2-40B4-BE49-F238E27FC236}">
                <a16:creationId xmlns:a16="http://schemas.microsoft.com/office/drawing/2014/main" id="{9112AC2E-833C-46C0-A33E-C8580BA8FE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91459" y="5494413"/>
            <a:ext cx="735125" cy="735125"/>
          </a:xfrm>
          <a:prstGeom prst="rect">
            <a:avLst/>
          </a:prstGeom>
        </p:spPr>
      </p:pic>
    </p:spTree>
    <p:extLst>
      <p:ext uri="{BB962C8B-B14F-4D97-AF65-F5344CB8AC3E}">
        <p14:creationId xmlns:p14="http://schemas.microsoft.com/office/powerpoint/2010/main" val="4169310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E633036-0426-49E4-91F4-285E9EB16458}"/>
              </a:ext>
            </a:extLst>
          </p:cNvPr>
          <p:cNvSpPr>
            <a:spLocks noGrp="1"/>
          </p:cNvSpPr>
          <p:nvPr>
            <p:ph idx="1"/>
          </p:nvPr>
        </p:nvSpPr>
        <p:spPr/>
        <p:txBody>
          <a:bodyPr vert="horz" lIns="91440" tIns="45720" rIns="91440" bIns="45720" rtlCol="0" anchor="t">
            <a:normAutofit/>
          </a:bodyPr>
          <a:lstStyle/>
          <a:p>
            <a:endParaRPr lang="en-GB">
              <a:solidFill>
                <a:srgbClr val="000000"/>
              </a:solidFill>
              <a:cs typeface="Calibri" panose="020F0502020204030204"/>
            </a:endParaRPr>
          </a:p>
          <a:p>
            <a:endParaRPr lang="en-GB">
              <a:cs typeface="Calibri"/>
            </a:endParaRPr>
          </a:p>
        </p:txBody>
      </p:sp>
      <p:pic>
        <p:nvPicPr>
          <p:cNvPr id="3" name="Picture 5" descr="Chart, pie chart&#10;&#10;Description automatically generated">
            <a:extLst>
              <a:ext uri="{FF2B5EF4-FFF2-40B4-BE49-F238E27FC236}">
                <a16:creationId xmlns:a16="http://schemas.microsoft.com/office/drawing/2014/main" id="{CF0F0356-C6C9-4CEE-A176-87C2C04F963F}"/>
              </a:ext>
            </a:extLst>
          </p:cNvPr>
          <p:cNvPicPr>
            <a:picLocks noChangeAspect="1"/>
          </p:cNvPicPr>
          <p:nvPr/>
        </p:nvPicPr>
        <p:blipFill>
          <a:blip r:embed="rId2"/>
          <a:stretch>
            <a:fillRect/>
          </a:stretch>
        </p:blipFill>
        <p:spPr>
          <a:xfrm>
            <a:off x="1072551" y="2156737"/>
            <a:ext cx="10075652" cy="4169168"/>
          </a:xfrm>
          <a:prstGeom prst="rect">
            <a:avLst/>
          </a:prstGeom>
        </p:spPr>
      </p:pic>
      <p:graphicFrame>
        <p:nvGraphicFramePr>
          <p:cNvPr id="4" name="Table 3">
            <a:extLst>
              <a:ext uri="{FF2B5EF4-FFF2-40B4-BE49-F238E27FC236}">
                <a16:creationId xmlns:a16="http://schemas.microsoft.com/office/drawing/2014/main" id="{873A1F1E-4BC9-4104-A6D5-7A6CD2238F70}"/>
              </a:ext>
            </a:extLst>
          </p:cNvPr>
          <p:cNvGraphicFramePr>
            <a:graphicFrameLocks noGrp="1"/>
          </p:cNvGraphicFramePr>
          <p:nvPr>
            <p:extLst>
              <p:ext uri="{D42A27DB-BD31-4B8C-83A1-F6EECF244321}">
                <p14:modId xmlns:p14="http://schemas.microsoft.com/office/powerpoint/2010/main" val="3033373531"/>
              </p:ext>
            </p:extLst>
          </p:nvPr>
        </p:nvGraphicFramePr>
        <p:xfrm>
          <a:off x="3595687" y="1259799"/>
          <a:ext cx="5000625" cy="896938"/>
        </p:xfrm>
        <a:graphic>
          <a:graphicData uri="http://schemas.openxmlformats.org/drawingml/2006/table">
            <a:tbl>
              <a:tblPr>
                <a:tableStyleId>{5C22544A-7EE6-4342-B048-85BDC9FD1C3A}</a:tableStyleId>
              </a:tblPr>
              <a:tblGrid>
                <a:gridCol w="1085407">
                  <a:extLst>
                    <a:ext uri="{9D8B030D-6E8A-4147-A177-3AD203B41FA5}">
                      <a16:colId xmlns:a16="http://schemas.microsoft.com/office/drawing/2014/main" val="134178284"/>
                    </a:ext>
                  </a:extLst>
                </a:gridCol>
                <a:gridCol w="988496">
                  <a:extLst>
                    <a:ext uri="{9D8B030D-6E8A-4147-A177-3AD203B41FA5}">
                      <a16:colId xmlns:a16="http://schemas.microsoft.com/office/drawing/2014/main" val="1647603791"/>
                    </a:ext>
                  </a:extLst>
                </a:gridCol>
                <a:gridCol w="949730">
                  <a:extLst>
                    <a:ext uri="{9D8B030D-6E8A-4147-A177-3AD203B41FA5}">
                      <a16:colId xmlns:a16="http://schemas.microsoft.com/office/drawing/2014/main" val="2805994541"/>
                    </a:ext>
                  </a:extLst>
                </a:gridCol>
                <a:gridCol w="1143554">
                  <a:extLst>
                    <a:ext uri="{9D8B030D-6E8A-4147-A177-3AD203B41FA5}">
                      <a16:colId xmlns:a16="http://schemas.microsoft.com/office/drawing/2014/main" val="3527170780"/>
                    </a:ext>
                  </a:extLst>
                </a:gridCol>
                <a:gridCol w="833438">
                  <a:extLst>
                    <a:ext uri="{9D8B030D-6E8A-4147-A177-3AD203B41FA5}">
                      <a16:colId xmlns:a16="http://schemas.microsoft.com/office/drawing/2014/main" val="2801745224"/>
                    </a:ext>
                  </a:extLst>
                </a:gridCol>
              </a:tblGrid>
              <a:tr h="448469">
                <a:tc>
                  <a:txBody>
                    <a:bodyPr/>
                    <a:lstStyle/>
                    <a:p>
                      <a:pPr algn="r" fontAlgn="b"/>
                      <a:r>
                        <a:rPr lang="en-GB" sz="1800" u="none" strike="noStrike" dirty="0">
                          <a:effectLst/>
                        </a:rPr>
                        <a:t>76.80%</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1.02%</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1.25%</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17.94%</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2.98%</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578070"/>
                  </a:ext>
                </a:extLst>
              </a:tr>
              <a:tr h="448469">
                <a:tc>
                  <a:txBody>
                    <a:bodyPr/>
                    <a:lstStyle/>
                    <a:p>
                      <a:pPr algn="r" fontAlgn="b"/>
                      <a:r>
                        <a:rPr lang="en-GB" sz="1800" u="none" strike="noStrike">
                          <a:effectLst/>
                        </a:rPr>
                        <a:t>Primary</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Middle</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Through</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Secondary</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Special</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60404275"/>
                  </a:ext>
                </a:extLst>
              </a:tr>
            </a:tbl>
          </a:graphicData>
        </a:graphic>
      </p:graphicFrame>
      <p:sp>
        <p:nvSpPr>
          <p:cNvPr id="6" name="Title 1">
            <a:extLst>
              <a:ext uri="{FF2B5EF4-FFF2-40B4-BE49-F238E27FC236}">
                <a16:creationId xmlns:a16="http://schemas.microsoft.com/office/drawing/2014/main" id="{F32D5367-A16F-4B22-B50E-BD44578EB6BF}"/>
              </a:ext>
            </a:extLst>
          </p:cNvPr>
          <p:cNvSpPr>
            <a:spLocks noGrp="1"/>
          </p:cNvSpPr>
          <p:nvPr>
            <p:ph type="title"/>
          </p:nvPr>
        </p:nvSpPr>
        <p:spPr>
          <a:xfrm>
            <a:off x="528710" y="351121"/>
            <a:ext cx="7540690" cy="1325562"/>
          </a:xfrm>
        </p:spPr>
        <p:txBody>
          <a:bodyPr>
            <a:normAutofit/>
          </a:bodyPr>
          <a:lstStyle/>
          <a:p>
            <a:r>
              <a:rPr lang="en-GB" sz="4000" b="1" dirty="0"/>
              <a:t>Type of School</a:t>
            </a:r>
            <a:endParaRPr lang="en-GB" sz="4000" b="1" dirty="0">
              <a:cs typeface="Calibri Light"/>
            </a:endParaRPr>
          </a:p>
        </p:txBody>
      </p:sp>
    </p:spTree>
    <p:extLst>
      <p:ext uri="{BB962C8B-B14F-4D97-AF65-F5344CB8AC3E}">
        <p14:creationId xmlns:p14="http://schemas.microsoft.com/office/powerpoint/2010/main" val="427730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endParaRPr lang="en-GB" sz="4000" b="1" dirty="0"/>
          </a:p>
        </p:txBody>
      </p:sp>
      <p:sp>
        <p:nvSpPr>
          <p:cNvPr id="5" name="Title 1">
            <a:extLst>
              <a:ext uri="{FF2B5EF4-FFF2-40B4-BE49-F238E27FC236}">
                <a16:creationId xmlns:a16="http://schemas.microsoft.com/office/drawing/2014/main" id="{BAE00C87-BF39-4AC0-8F45-8215F4031083}"/>
              </a:ext>
            </a:extLst>
          </p:cNvPr>
          <p:cNvSpPr>
            <a:spLocks noGrp="1"/>
          </p:cNvSpPr>
          <p:nvPr>
            <p:ph idx="1"/>
          </p:nvPr>
        </p:nvSpPr>
        <p:spPr>
          <a:xfrm>
            <a:off x="838200" y="3091717"/>
            <a:ext cx="10515600" cy="4351338"/>
          </a:xfrm>
        </p:spPr>
        <p:txBody>
          <a:bodyPr>
            <a:normAutofit/>
          </a:bodyPr>
          <a:lstStyle/>
          <a:p>
            <a:pPr marL="0" indent="0">
              <a:buNone/>
            </a:pPr>
            <a:r>
              <a:rPr lang="en-GB" sz="4000" dirty="0"/>
              <a:t>Since returning to school on the 8th March, following the Third National Lockdown……………..</a:t>
            </a:r>
          </a:p>
        </p:txBody>
      </p:sp>
    </p:spTree>
    <p:extLst>
      <p:ext uri="{BB962C8B-B14F-4D97-AF65-F5344CB8AC3E}">
        <p14:creationId xmlns:p14="http://schemas.microsoft.com/office/powerpoint/2010/main" val="1407419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331763" y="260912"/>
            <a:ext cx="7540690" cy="1325562"/>
          </a:xfrm>
        </p:spPr>
        <p:txBody>
          <a:bodyPr>
            <a:normAutofit/>
          </a:bodyPr>
          <a:lstStyle/>
          <a:p>
            <a:r>
              <a:rPr lang="en-GB" sz="4000" b="1" dirty="0"/>
              <a:t>Pupil Social Interaction is…</a:t>
            </a:r>
          </a:p>
        </p:txBody>
      </p:sp>
      <p:graphicFrame>
        <p:nvGraphicFramePr>
          <p:cNvPr id="5" name="Content Placeholder 5">
            <a:extLst>
              <a:ext uri="{FF2B5EF4-FFF2-40B4-BE49-F238E27FC236}">
                <a16:creationId xmlns:a16="http://schemas.microsoft.com/office/drawing/2014/main" id="{A7726AF5-DE67-43EC-BFAE-CDE975312F5D}"/>
              </a:ext>
            </a:extLst>
          </p:cNvPr>
          <p:cNvGraphicFramePr>
            <a:graphicFrameLocks noGrp="1"/>
          </p:cNvGraphicFramePr>
          <p:nvPr>
            <p:ph idx="1"/>
            <p:extLst>
              <p:ext uri="{D42A27DB-BD31-4B8C-83A1-F6EECF244321}">
                <p14:modId xmlns:p14="http://schemas.microsoft.com/office/powerpoint/2010/main" val="3675730417"/>
              </p:ext>
            </p:extLst>
          </p:nvPr>
        </p:nvGraphicFramePr>
        <p:xfrm>
          <a:off x="964809" y="2245750"/>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6" name="chart">
            <a:extLst>
              <a:ext uri="{FF2B5EF4-FFF2-40B4-BE49-F238E27FC236}">
                <a16:creationId xmlns:a16="http://schemas.microsoft.com/office/drawing/2014/main" id="{FD05C16D-169C-42E7-B531-D292D2CFEAE5}"/>
              </a:ext>
            </a:extLst>
          </p:cNvPr>
          <p:cNvPicPr>
            <a:picLocks noChangeAspect="1"/>
          </p:cNvPicPr>
          <p:nvPr/>
        </p:nvPicPr>
        <p:blipFill>
          <a:blip r:embed="rId3"/>
          <a:stretch>
            <a:fillRect/>
          </a:stretch>
        </p:blipFill>
        <p:spPr>
          <a:xfrm>
            <a:off x="3011156" y="1471491"/>
            <a:ext cx="6169687" cy="774259"/>
          </a:xfrm>
          <a:prstGeom prst="rect">
            <a:avLst/>
          </a:prstGeom>
        </p:spPr>
      </p:pic>
    </p:spTree>
    <p:extLst>
      <p:ext uri="{BB962C8B-B14F-4D97-AF65-F5344CB8AC3E}">
        <p14:creationId xmlns:p14="http://schemas.microsoft.com/office/powerpoint/2010/main" val="174178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r>
              <a:rPr lang="en-GB" sz="4000" b="1" dirty="0"/>
              <a:t>Pupil resilience is…</a:t>
            </a:r>
          </a:p>
        </p:txBody>
      </p:sp>
      <p:graphicFrame>
        <p:nvGraphicFramePr>
          <p:cNvPr id="5" name="Content Placeholder 5">
            <a:extLst>
              <a:ext uri="{FF2B5EF4-FFF2-40B4-BE49-F238E27FC236}">
                <a16:creationId xmlns:a16="http://schemas.microsoft.com/office/drawing/2014/main" id="{8F535880-983C-46AC-9BD0-27BEFC707531}"/>
              </a:ext>
            </a:extLst>
          </p:cNvPr>
          <p:cNvGraphicFramePr>
            <a:graphicFrameLocks noGrp="1"/>
          </p:cNvGraphicFramePr>
          <p:nvPr>
            <p:ph idx="1"/>
            <p:extLst>
              <p:ext uri="{D42A27DB-BD31-4B8C-83A1-F6EECF244321}">
                <p14:modId xmlns:p14="http://schemas.microsoft.com/office/powerpoint/2010/main" val="657671195"/>
              </p:ext>
            </p:extLst>
          </p:nvPr>
        </p:nvGraphicFramePr>
        <p:xfrm>
          <a:off x="838200" y="2106295"/>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77349D7B-B04A-41B6-913F-2727FF49C6C5}"/>
              </a:ext>
            </a:extLst>
          </p:cNvPr>
          <p:cNvGraphicFramePr>
            <a:graphicFrameLocks noGrp="1"/>
          </p:cNvGraphicFramePr>
          <p:nvPr>
            <p:extLst>
              <p:ext uri="{D42A27DB-BD31-4B8C-83A1-F6EECF244321}">
                <p14:modId xmlns:p14="http://schemas.microsoft.com/office/powerpoint/2010/main" val="1737322147"/>
              </p:ext>
            </p:extLst>
          </p:nvPr>
        </p:nvGraphicFramePr>
        <p:xfrm>
          <a:off x="2726789" y="1544955"/>
          <a:ext cx="6400797" cy="561340"/>
        </p:xfrm>
        <a:graphic>
          <a:graphicData uri="http://schemas.openxmlformats.org/drawingml/2006/table">
            <a:tbl>
              <a:tblPr>
                <a:tableStyleId>{5C22544A-7EE6-4342-B048-85BDC9FD1C3A}</a:tableStyleId>
              </a:tblPr>
              <a:tblGrid>
                <a:gridCol w="1462354">
                  <a:extLst>
                    <a:ext uri="{9D8B030D-6E8A-4147-A177-3AD203B41FA5}">
                      <a16:colId xmlns:a16="http://schemas.microsoft.com/office/drawing/2014/main" val="2989622353"/>
                    </a:ext>
                  </a:extLst>
                </a:gridCol>
                <a:gridCol w="1174678">
                  <a:extLst>
                    <a:ext uri="{9D8B030D-6E8A-4147-A177-3AD203B41FA5}">
                      <a16:colId xmlns:a16="http://schemas.microsoft.com/office/drawing/2014/main" val="1687973674"/>
                    </a:ext>
                  </a:extLst>
                </a:gridCol>
                <a:gridCol w="1174678">
                  <a:extLst>
                    <a:ext uri="{9D8B030D-6E8A-4147-A177-3AD203B41FA5}">
                      <a16:colId xmlns:a16="http://schemas.microsoft.com/office/drawing/2014/main" val="707415050"/>
                    </a:ext>
                  </a:extLst>
                </a:gridCol>
                <a:gridCol w="1174678">
                  <a:extLst>
                    <a:ext uri="{9D8B030D-6E8A-4147-A177-3AD203B41FA5}">
                      <a16:colId xmlns:a16="http://schemas.microsoft.com/office/drawing/2014/main" val="873113318"/>
                    </a:ext>
                  </a:extLst>
                </a:gridCol>
                <a:gridCol w="1414409">
                  <a:extLst>
                    <a:ext uri="{9D8B030D-6E8A-4147-A177-3AD203B41FA5}">
                      <a16:colId xmlns:a16="http://schemas.microsoft.com/office/drawing/2014/main" val="120504372"/>
                    </a:ext>
                  </a:extLst>
                </a:gridCol>
              </a:tblGrid>
              <a:tr h="190500">
                <a:tc>
                  <a:txBody>
                    <a:bodyPr/>
                    <a:lstStyle/>
                    <a:p>
                      <a:pPr algn="r" fontAlgn="b"/>
                      <a:r>
                        <a:rPr lang="en-GB" sz="1800" u="none" strike="noStrike">
                          <a:effectLst/>
                        </a:rPr>
                        <a:t>1.62%</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6.04%</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27.96%</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56.63%</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7.74%</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7504811"/>
                  </a:ext>
                </a:extLst>
              </a:tr>
              <a:tr h="190500">
                <a:tc>
                  <a:txBody>
                    <a:bodyPr/>
                    <a:lstStyle/>
                    <a:p>
                      <a:pPr algn="r" fontAlgn="b"/>
                      <a:r>
                        <a:rPr lang="en-GB" sz="1800" u="none" strike="noStrike">
                          <a:effectLst/>
                        </a:rPr>
                        <a:t>A lot Better</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Better</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Same</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Worse</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A lot Worse</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7699349"/>
                  </a:ext>
                </a:extLst>
              </a:tr>
            </a:tbl>
          </a:graphicData>
        </a:graphic>
      </p:graphicFrame>
    </p:spTree>
    <p:extLst>
      <p:ext uri="{BB962C8B-B14F-4D97-AF65-F5344CB8AC3E}">
        <p14:creationId xmlns:p14="http://schemas.microsoft.com/office/powerpoint/2010/main" val="325752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r>
              <a:rPr lang="en-GB" sz="4000" b="1" dirty="0"/>
              <a:t>Pupil resilience is…</a:t>
            </a:r>
          </a:p>
        </p:txBody>
      </p:sp>
      <p:graphicFrame>
        <p:nvGraphicFramePr>
          <p:cNvPr id="5" name="Content Placeholder 5">
            <a:extLst>
              <a:ext uri="{FF2B5EF4-FFF2-40B4-BE49-F238E27FC236}">
                <a16:creationId xmlns:a16="http://schemas.microsoft.com/office/drawing/2014/main" id="{8F535880-983C-46AC-9BD0-27BEFC707531}"/>
              </a:ext>
            </a:extLst>
          </p:cNvPr>
          <p:cNvGraphicFramePr>
            <a:graphicFrameLocks noGrp="1"/>
          </p:cNvGraphicFramePr>
          <p:nvPr>
            <p:ph idx="1"/>
          </p:nvPr>
        </p:nvGraphicFramePr>
        <p:xfrm>
          <a:off x="838200" y="2106295"/>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5">
            <a:extLst>
              <a:ext uri="{FF2B5EF4-FFF2-40B4-BE49-F238E27FC236}">
                <a16:creationId xmlns:a16="http://schemas.microsoft.com/office/drawing/2014/main" id="{28081046-B002-42F2-8FC1-434F720FE5AA}"/>
              </a:ext>
            </a:extLst>
          </p:cNvPr>
          <p:cNvGraphicFramePr>
            <a:graphicFrameLocks/>
          </p:cNvGraphicFramePr>
          <p:nvPr>
            <p:extLst>
              <p:ext uri="{D42A27DB-BD31-4B8C-83A1-F6EECF244321}">
                <p14:modId xmlns:p14="http://schemas.microsoft.com/office/powerpoint/2010/main" val="1127499183"/>
              </p:ext>
            </p:extLst>
          </p:nvPr>
        </p:nvGraphicFramePr>
        <p:xfrm>
          <a:off x="838200" y="1891886"/>
          <a:ext cx="10515600" cy="435133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908A48A5-C9B6-4DE7-AF21-683949ADED80}"/>
              </a:ext>
            </a:extLst>
          </p:cNvPr>
          <p:cNvGrpSpPr/>
          <p:nvPr/>
        </p:nvGrpSpPr>
        <p:grpSpPr>
          <a:xfrm>
            <a:off x="8772525" y="4740156"/>
            <a:ext cx="2695575" cy="876221"/>
            <a:chOff x="8772525" y="4740156"/>
            <a:chExt cx="2695575" cy="876221"/>
          </a:xfrm>
        </p:grpSpPr>
        <p:pic>
          <p:nvPicPr>
            <p:cNvPr id="9" name="Picture 8">
              <a:extLst>
                <a:ext uri="{FF2B5EF4-FFF2-40B4-BE49-F238E27FC236}">
                  <a16:creationId xmlns:a16="http://schemas.microsoft.com/office/drawing/2014/main" id="{62393C69-E1C3-4579-B311-F844ABB21111}"/>
                </a:ext>
              </a:extLst>
            </p:cNvPr>
            <p:cNvPicPr>
              <a:picLocks noChangeAspect="1"/>
            </p:cNvPicPr>
            <p:nvPr/>
          </p:nvPicPr>
          <p:blipFill rotWithShape="1">
            <a:blip r:embed="rId4"/>
            <a:srcRect r="72825" b="89165"/>
            <a:stretch/>
          </p:blipFill>
          <p:spPr>
            <a:xfrm>
              <a:off x="8772525" y="4991497"/>
              <a:ext cx="2171699" cy="624880"/>
            </a:xfrm>
            <a:prstGeom prst="rect">
              <a:avLst/>
            </a:prstGeom>
          </p:spPr>
        </p:pic>
        <p:sp>
          <p:nvSpPr>
            <p:cNvPr id="10" name="TextBox 9">
              <a:extLst>
                <a:ext uri="{FF2B5EF4-FFF2-40B4-BE49-F238E27FC236}">
                  <a16:creationId xmlns:a16="http://schemas.microsoft.com/office/drawing/2014/main" id="{28AE2531-967B-455C-9A6F-4EA64509B8C7}"/>
                </a:ext>
              </a:extLst>
            </p:cNvPr>
            <p:cNvSpPr txBox="1"/>
            <p:nvPr/>
          </p:nvSpPr>
          <p:spPr>
            <a:xfrm>
              <a:off x="8905875" y="4740156"/>
              <a:ext cx="2562225" cy="369332"/>
            </a:xfrm>
            <a:prstGeom prst="rect">
              <a:avLst/>
            </a:prstGeom>
            <a:noFill/>
          </p:spPr>
          <p:txBody>
            <a:bodyPr wrap="square" rtlCol="0">
              <a:spAutoFit/>
            </a:bodyPr>
            <a:lstStyle/>
            <a:p>
              <a:r>
                <a:rPr lang="en-GB" dirty="0"/>
                <a:t>Powered by</a:t>
              </a:r>
            </a:p>
          </p:txBody>
        </p:sp>
      </p:grpSp>
    </p:spTree>
    <p:extLst>
      <p:ext uri="{BB962C8B-B14F-4D97-AF65-F5344CB8AC3E}">
        <p14:creationId xmlns:p14="http://schemas.microsoft.com/office/powerpoint/2010/main" val="100313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D196C-E107-4845-89C1-5970AF434D1C}"/>
              </a:ext>
            </a:extLst>
          </p:cNvPr>
          <p:cNvSpPr>
            <a:spLocks noGrp="1"/>
          </p:cNvSpPr>
          <p:nvPr>
            <p:ph type="title"/>
          </p:nvPr>
        </p:nvSpPr>
        <p:spPr>
          <a:xfrm>
            <a:off x="388034" y="351057"/>
            <a:ext cx="10515600" cy="1325563"/>
          </a:xfrm>
        </p:spPr>
        <p:txBody>
          <a:bodyPr>
            <a:normAutofit/>
          </a:bodyPr>
          <a:lstStyle/>
          <a:p>
            <a:r>
              <a:rPr lang="en-GB" sz="4000" b="1" dirty="0"/>
              <a:t>Pupils have put on excessive weight during Lockdown </a:t>
            </a:r>
          </a:p>
        </p:txBody>
      </p:sp>
      <p:graphicFrame>
        <p:nvGraphicFramePr>
          <p:cNvPr id="4" name="Content Placeholder 5">
            <a:extLst>
              <a:ext uri="{FF2B5EF4-FFF2-40B4-BE49-F238E27FC236}">
                <a16:creationId xmlns:a16="http://schemas.microsoft.com/office/drawing/2014/main" id="{DFECBFDD-CFFC-450B-AD7E-63F8A4AC37D7}"/>
              </a:ext>
            </a:extLst>
          </p:cNvPr>
          <p:cNvGraphicFramePr>
            <a:graphicFrameLocks noGrp="1"/>
          </p:cNvGraphicFramePr>
          <p:nvPr>
            <p:ph idx="1"/>
            <p:extLst>
              <p:ext uri="{D42A27DB-BD31-4B8C-83A1-F6EECF244321}">
                <p14:modId xmlns:p14="http://schemas.microsoft.com/office/powerpoint/2010/main" val="1986493648"/>
              </p:ext>
            </p:extLst>
          </p:nvPr>
        </p:nvGraphicFramePr>
        <p:xfrm>
          <a:off x="838200" y="2237960"/>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0F8EC7DC-9FC6-45D7-A5B0-323A27D57B23}"/>
              </a:ext>
            </a:extLst>
          </p:cNvPr>
          <p:cNvGraphicFramePr>
            <a:graphicFrameLocks noGrp="1"/>
          </p:cNvGraphicFramePr>
          <p:nvPr>
            <p:extLst>
              <p:ext uri="{D42A27DB-BD31-4B8C-83A1-F6EECF244321}">
                <p14:modId xmlns:p14="http://schemas.microsoft.com/office/powerpoint/2010/main" val="3018414257"/>
              </p:ext>
            </p:extLst>
          </p:nvPr>
        </p:nvGraphicFramePr>
        <p:xfrm>
          <a:off x="1883019" y="1676620"/>
          <a:ext cx="7134222" cy="561340"/>
        </p:xfrm>
        <a:graphic>
          <a:graphicData uri="http://schemas.openxmlformats.org/drawingml/2006/table">
            <a:tbl>
              <a:tblPr>
                <a:tableStyleId>{5C22544A-7EE6-4342-B048-85BDC9FD1C3A}</a:tableStyleId>
              </a:tblPr>
              <a:tblGrid>
                <a:gridCol w="1666076">
                  <a:extLst>
                    <a:ext uri="{9D8B030D-6E8A-4147-A177-3AD203B41FA5}">
                      <a16:colId xmlns:a16="http://schemas.microsoft.com/office/drawing/2014/main" val="1159069338"/>
                    </a:ext>
                  </a:extLst>
                </a:gridCol>
                <a:gridCol w="1046637">
                  <a:extLst>
                    <a:ext uri="{9D8B030D-6E8A-4147-A177-3AD203B41FA5}">
                      <a16:colId xmlns:a16="http://schemas.microsoft.com/office/drawing/2014/main" val="371697460"/>
                    </a:ext>
                  </a:extLst>
                </a:gridCol>
                <a:gridCol w="1559276">
                  <a:extLst>
                    <a:ext uri="{9D8B030D-6E8A-4147-A177-3AD203B41FA5}">
                      <a16:colId xmlns:a16="http://schemas.microsoft.com/office/drawing/2014/main" val="562734324"/>
                    </a:ext>
                  </a:extLst>
                </a:gridCol>
                <a:gridCol w="1046637">
                  <a:extLst>
                    <a:ext uri="{9D8B030D-6E8A-4147-A177-3AD203B41FA5}">
                      <a16:colId xmlns:a16="http://schemas.microsoft.com/office/drawing/2014/main" val="290592601"/>
                    </a:ext>
                  </a:extLst>
                </a:gridCol>
                <a:gridCol w="1815596">
                  <a:extLst>
                    <a:ext uri="{9D8B030D-6E8A-4147-A177-3AD203B41FA5}">
                      <a16:colId xmlns:a16="http://schemas.microsoft.com/office/drawing/2014/main" val="4041739817"/>
                    </a:ext>
                  </a:extLst>
                </a:gridCol>
              </a:tblGrid>
              <a:tr h="190500">
                <a:tc>
                  <a:txBody>
                    <a:bodyPr/>
                    <a:lstStyle/>
                    <a:p>
                      <a:pPr algn="r" fontAlgn="b"/>
                      <a:r>
                        <a:rPr lang="en-GB" sz="1800" u="none" strike="noStrike">
                          <a:effectLst/>
                        </a:rPr>
                        <a:t>14.02%</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52.06%</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12.96%</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19.76%</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1.21%</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1581261"/>
                  </a:ext>
                </a:extLst>
              </a:tr>
              <a:tr h="190500">
                <a:tc>
                  <a:txBody>
                    <a:bodyPr/>
                    <a:lstStyle/>
                    <a:p>
                      <a:pPr algn="r" fontAlgn="b"/>
                      <a:r>
                        <a:rPr lang="en-GB" sz="1800" u="none" strike="noStrike">
                          <a:effectLst/>
                        </a:rPr>
                        <a:t>Strongly Agree</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Agree</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Don't know</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Disagree</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Strongly Disagree</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305376"/>
                  </a:ext>
                </a:extLst>
              </a:tr>
            </a:tbl>
          </a:graphicData>
        </a:graphic>
      </p:graphicFrame>
    </p:spTree>
    <p:extLst>
      <p:ext uri="{BB962C8B-B14F-4D97-AF65-F5344CB8AC3E}">
        <p14:creationId xmlns:p14="http://schemas.microsoft.com/office/powerpoint/2010/main" val="1875183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D196C-E107-4845-89C1-5970AF434D1C}"/>
              </a:ext>
            </a:extLst>
          </p:cNvPr>
          <p:cNvSpPr>
            <a:spLocks noGrp="1"/>
          </p:cNvSpPr>
          <p:nvPr>
            <p:ph type="title"/>
          </p:nvPr>
        </p:nvSpPr>
        <p:spPr>
          <a:xfrm>
            <a:off x="388034" y="351057"/>
            <a:ext cx="10515600" cy="1325563"/>
          </a:xfrm>
        </p:spPr>
        <p:txBody>
          <a:bodyPr>
            <a:normAutofit/>
          </a:bodyPr>
          <a:lstStyle/>
          <a:p>
            <a:r>
              <a:rPr lang="en-GB" sz="4000" b="1" dirty="0"/>
              <a:t>Pupils have put on excessive weight during Lockdown </a:t>
            </a:r>
          </a:p>
        </p:txBody>
      </p:sp>
      <p:graphicFrame>
        <p:nvGraphicFramePr>
          <p:cNvPr id="4" name="Content Placeholder 5">
            <a:extLst>
              <a:ext uri="{FF2B5EF4-FFF2-40B4-BE49-F238E27FC236}">
                <a16:creationId xmlns:a16="http://schemas.microsoft.com/office/drawing/2014/main" id="{DFECBFDD-CFFC-450B-AD7E-63F8A4AC37D7}"/>
              </a:ext>
            </a:extLst>
          </p:cNvPr>
          <p:cNvGraphicFramePr>
            <a:graphicFrameLocks noGrp="1"/>
          </p:cNvGraphicFramePr>
          <p:nvPr>
            <p:ph idx="1"/>
          </p:nvPr>
        </p:nvGraphicFramePr>
        <p:xfrm>
          <a:off x="388034" y="215560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14EEEC81-58B0-4DDB-8CC3-0941EBD8A1CA}"/>
              </a:ext>
            </a:extLst>
          </p:cNvPr>
          <p:cNvPicPr>
            <a:picLocks noChangeAspect="1"/>
          </p:cNvPicPr>
          <p:nvPr/>
        </p:nvPicPr>
        <p:blipFill>
          <a:blip r:embed="rId3"/>
          <a:stretch>
            <a:fillRect/>
          </a:stretch>
        </p:blipFill>
        <p:spPr>
          <a:xfrm>
            <a:off x="856963" y="2155605"/>
            <a:ext cx="10675021" cy="4352921"/>
          </a:xfrm>
          <a:prstGeom prst="rect">
            <a:avLst/>
          </a:prstGeom>
        </p:spPr>
      </p:pic>
    </p:spTree>
    <p:extLst>
      <p:ext uri="{BB962C8B-B14F-4D97-AF65-F5344CB8AC3E}">
        <p14:creationId xmlns:p14="http://schemas.microsoft.com/office/powerpoint/2010/main" val="4212174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F0C7-9D8E-46B8-AB9C-4973A8A3929D}"/>
              </a:ext>
            </a:extLst>
          </p:cNvPr>
          <p:cNvSpPr>
            <a:spLocks noGrp="1"/>
          </p:cNvSpPr>
          <p:nvPr>
            <p:ph type="title"/>
          </p:nvPr>
        </p:nvSpPr>
        <p:spPr/>
        <p:txBody>
          <a:bodyPr>
            <a:normAutofit/>
          </a:bodyPr>
          <a:lstStyle/>
          <a:p>
            <a:r>
              <a:rPr lang="en-GB" sz="4000" b="1" dirty="0"/>
              <a:t>FMS of pupils are…</a:t>
            </a:r>
          </a:p>
        </p:txBody>
      </p:sp>
      <p:graphicFrame>
        <p:nvGraphicFramePr>
          <p:cNvPr id="4" name="Content Placeholder 5">
            <a:extLst>
              <a:ext uri="{FF2B5EF4-FFF2-40B4-BE49-F238E27FC236}">
                <a16:creationId xmlns:a16="http://schemas.microsoft.com/office/drawing/2014/main" id="{FEA335BD-FA46-4133-9DF2-6A112BE38E2F}"/>
              </a:ext>
            </a:extLst>
          </p:cNvPr>
          <p:cNvGraphicFramePr>
            <a:graphicFrameLocks/>
          </p:cNvGraphicFramePr>
          <p:nvPr>
            <p:extLst>
              <p:ext uri="{D42A27DB-BD31-4B8C-83A1-F6EECF244321}">
                <p14:modId xmlns:p14="http://schemas.microsoft.com/office/powerpoint/2010/main" val="1946262497"/>
              </p:ext>
            </p:extLst>
          </p:nvPr>
        </p:nvGraphicFramePr>
        <p:xfrm>
          <a:off x="838200" y="2141537"/>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B2822C74-D34C-4555-B509-CBAE729EF173}"/>
              </a:ext>
            </a:extLst>
          </p:cNvPr>
          <p:cNvGraphicFramePr>
            <a:graphicFrameLocks noGrp="1"/>
          </p:cNvGraphicFramePr>
          <p:nvPr>
            <p:extLst>
              <p:ext uri="{D42A27DB-BD31-4B8C-83A1-F6EECF244321}">
                <p14:modId xmlns:p14="http://schemas.microsoft.com/office/powerpoint/2010/main" val="2790078136"/>
              </p:ext>
            </p:extLst>
          </p:nvPr>
        </p:nvGraphicFramePr>
        <p:xfrm>
          <a:off x="2654299" y="1477962"/>
          <a:ext cx="6289675" cy="561340"/>
        </p:xfrm>
        <a:graphic>
          <a:graphicData uri="http://schemas.openxmlformats.org/drawingml/2006/table">
            <a:tbl>
              <a:tblPr>
                <a:tableStyleId>{5C22544A-7EE6-4342-B048-85BDC9FD1C3A}</a:tableStyleId>
              </a:tblPr>
              <a:tblGrid>
                <a:gridCol w="1486650">
                  <a:extLst>
                    <a:ext uri="{9D8B030D-6E8A-4147-A177-3AD203B41FA5}">
                      <a16:colId xmlns:a16="http://schemas.microsoft.com/office/drawing/2014/main" val="2388521881"/>
                    </a:ext>
                  </a:extLst>
                </a:gridCol>
                <a:gridCol w="1120706">
                  <a:extLst>
                    <a:ext uri="{9D8B030D-6E8A-4147-A177-3AD203B41FA5}">
                      <a16:colId xmlns:a16="http://schemas.microsoft.com/office/drawing/2014/main" val="1293360503"/>
                    </a:ext>
                  </a:extLst>
                </a:gridCol>
                <a:gridCol w="1120706">
                  <a:extLst>
                    <a:ext uri="{9D8B030D-6E8A-4147-A177-3AD203B41FA5}">
                      <a16:colId xmlns:a16="http://schemas.microsoft.com/office/drawing/2014/main" val="3697140778"/>
                    </a:ext>
                  </a:extLst>
                </a:gridCol>
                <a:gridCol w="1120706">
                  <a:extLst>
                    <a:ext uri="{9D8B030D-6E8A-4147-A177-3AD203B41FA5}">
                      <a16:colId xmlns:a16="http://schemas.microsoft.com/office/drawing/2014/main" val="4271784101"/>
                    </a:ext>
                  </a:extLst>
                </a:gridCol>
                <a:gridCol w="1440907">
                  <a:extLst>
                    <a:ext uri="{9D8B030D-6E8A-4147-A177-3AD203B41FA5}">
                      <a16:colId xmlns:a16="http://schemas.microsoft.com/office/drawing/2014/main" val="476641962"/>
                    </a:ext>
                  </a:extLst>
                </a:gridCol>
              </a:tblGrid>
              <a:tr h="190500">
                <a:tc>
                  <a:txBody>
                    <a:bodyPr/>
                    <a:lstStyle/>
                    <a:p>
                      <a:pPr algn="r" fontAlgn="b"/>
                      <a:r>
                        <a:rPr lang="en-GB" sz="1800" u="none" strike="noStrike">
                          <a:effectLst/>
                        </a:rPr>
                        <a:t>0.38%</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1.17%</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31.05%</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59.20%</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8.20%</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4207524"/>
                  </a:ext>
                </a:extLst>
              </a:tr>
              <a:tr h="190500">
                <a:tc>
                  <a:txBody>
                    <a:bodyPr/>
                    <a:lstStyle/>
                    <a:p>
                      <a:pPr algn="r" fontAlgn="b"/>
                      <a:r>
                        <a:rPr lang="en-GB" sz="1800" u="none" strike="noStrike">
                          <a:effectLst/>
                        </a:rPr>
                        <a:t>A lot Better</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Better</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Same</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Worse</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A lot Worse</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4262010"/>
                  </a:ext>
                </a:extLst>
              </a:tr>
            </a:tbl>
          </a:graphicData>
        </a:graphic>
      </p:graphicFrame>
      <p:pic>
        <p:nvPicPr>
          <p:cNvPr id="6" name="Picture 5">
            <a:extLst>
              <a:ext uri="{FF2B5EF4-FFF2-40B4-BE49-F238E27FC236}">
                <a16:creationId xmlns:a16="http://schemas.microsoft.com/office/drawing/2014/main" id="{BE918E80-1DCA-471F-AF79-4E7172AA3FB5}"/>
              </a:ext>
            </a:extLst>
          </p:cNvPr>
          <p:cNvPicPr>
            <a:picLocks noChangeAspect="1"/>
          </p:cNvPicPr>
          <p:nvPr/>
        </p:nvPicPr>
        <p:blipFill rotWithShape="1">
          <a:blip r:embed="rId3"/>
          <a:srcRect r="72825" b="89165"/>
          <a:stretch/>
        </p:blipFill>
        <p:spPr>
          <a:xfrm>
            <a:off x="8772525" y="4991497"/>
            <a:ext cx="2171699" cy="624880"/>
          </a:xfrm>
          <a:prstGeom prst="rect">
            <a:avLst/>
          </a:prstGeom>
        </p:spPr>
      </p:pic>
      <p:sp>
        <p:nvSpPr>
          <p:cNvPr id="7" name="TextBox 6">
            <a:extLst>
              <a:ext uri="{FF2B5EF4-FFF2-40B4-BE49-F238E27FC236}">
                <a16:creationId xmlns:a16="http://schemas.microsoft.com/office/drawing/2014/main" id="{FDB1EDFA-6E6E-4B23-9D63-791FF12B43BB}"/>
              </a:ext>
            </a:extLst>
          </p:cNvPr>
          <p:cNvSpPr txBox="1"/>
          <p:nvPr/>
        </p:nvSpPr>
        <p:spPr>
          <a:xfrm>
            <a:off x="8905875" y="4740156"/>
            <a:ext cx="2562225" cy="369332"/>
          </a:xfrm>
          <a:prstGeom prst="rect">
            <a:avLst/>
          </a:prstGeom>
          <a:noFill/>
        </p:spPr>
        <p:txBody>
          <a:bodyPr wrap="square" rtlCol="0">
            <a:spAutoFit/>
          </a:bodyPr>
          <a:lstStyle/>
          <a:p>
            <a:r>
              <a:rPr lang="en-GB" dirty="0"/>
              <a:t>Powered by</a:t>
            </a:r>
          </a:p>
        </p:txBody>
      </p:sp>
    </p:spTree>
    <p:extLst>
      <p:ext uri="{BB962C8B-B14F-4D97-AF65-F5344CB8AC3E}">
        <p14:creationId xmlns:p14="http://schemas.microsoft.com/office/powerpoint/2010/main" val="1334755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F0C7-9D8E-46B8-AB9C-4973A8A3929D}"/>
              </a:ext>
            </a:extLst>
          </p:cNvPr>
          <p:cNvSpPr>
            <a:spLocks noGrp="1"/>
          </p:cNvSpPr>
          <p:nvPr>
            <p:ph type="title"/>
          </p:nvPr>
        </p:nvSpPr>
        <p:spPr/>
        <p:txBody>
          <a:bodyPr>
            <a:normAutofit/>
          </a:bodyPr>
          <a:lstStyle/>
          <a:p>
            <a:r>
              <a:rPr lang="en-GB" sz="4000" b="1" dirty="0"/>
              <a:t>Physical Fitness is…</a:t>
            </a:r>
          </a:p>
        </p:txBody>
      </p:sp>
      <p:graphicFrame>
        <p:nvGraphicFramePr>
          <p:cNvPr id="4" name="Content Placeholder 5">
            <a:extLst>
              <a:ext uri="{FF2B5EF4-FFF2-40B4-BE49-F238E27FC236}">
                <a16:creationId xmlns:a16="http://schemas.microsoft.com/office/drawing/2014/main" id="{FEA335BD-FA46-4133-9DF2-6A112BE38E2F}"/>
              </a:ext>
            </a:extLst>
          </p:cNvPr>
          <p:cNvGraphicFramePr>
            <a:graphicFrameLocks/>
          </p:cNvGraphicFramePr>
          <p:nvPr/>
        </p:nvGraphicFramePr>
        <p:xfrm>
          <a:off x="838200" y="2141537"/>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5">
            <a:extLst>
              <a:ext uri="{FF2B5EF4-FFF2-40B4-BE49-F238E27FC236}">
                <a16:creationId xmlns:a16="http://schemas.microsoft.com/office/drawing/2014/main" id="{7182195F-F80C-4F46-9A96-200F7622DDCB}"/>
              </a:ext>
            </a:extLst>
          </p:cNvPr>
          <p:cNvGraphicFramePr>
            <a:graphicFrameLocks noGrp="1"/>
          </p:cNvGraphicFramePr>
          <p:nvPr>
            <p:ph idx="1"/>
            <p:extLst>
              <p:ext uri="{D42A27DB-BD31-4B8C-83A1-F6EECF244321}">
                <p14:modId xmlns:p14="http://schemas.microsoft.com/office/powerpoint/2010/main" val="2718209570"/>
              </p:ext>
            </p:extLst>
          </p:nvPr>
        </p:nvGraphicFramePr>
        <p:xfrm>
          <a:off x="838200" y="1987550"/>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F7231259-8BF8-4BDD-AE7E-1BEA1CE359CF}"/>
              </a:ext>
            </a:extLst>
          </p:cNvPr>
          <p:cNvGraphicFramePr>
            <a:graphicFrameLocks noGrp="1"/>
          </p:cNvGraphicFramePr>
          <p:nvPr>
            <p:extLst>
              <p:ext uri="{D42A27DB-BD31-4B8C-83A1-F6EECF244321}">
                <p14:modId xmlns:p14="http://schemas.microsoft.com/office/powerpoint/2010/main" val="985942264"/>
              </p:ext>
            </p:extLst>
          </p:nvPr>
        </p:nvGraphicFramePr>
        <p:xfrm>
          <a:off x="2524125" y="1375410"/>
          <a:ext cx="6448426" cy="561340"/>
        </p:xfrm>
        <a:graphic>
          <a:graphicData uri="http://schemas.openxmlformats.org/drawingml/2006/table">
            <a:tbl>
              <a:tblPr>
                <a:tableStyleId>{5C22544A-7EE6-4342-B048-85BDC9FD1C3A}</a:tableStyleId>
              </a:tblPr>
              <a:tblGrid>
                <a:gridCol w="1528515">
                  <a:extLst>
                    <a:ext uri="{9D8B030D-6E8A-4147-A177-3AD203B41FA5}">
                      <a16:colId xmlns:a16="http://schemas.microsoft.com/office/drawing/2014/main" val="1936686717"/>
                    </a:ext>
                  </a:extLst>
                </a:gridCol>
                <a:gridCol w="1170270">
                  <a:extLst>
                    <a:ext uri="{9D8B030D-6E8A-4147-A177-3AD203B41FA5}">
                      <a16:colId xmlns:a16="http://schemas.microsoft.com/office/drawing/2014/main" val="3358427988"/>
                    </a:ext>
                  </a:extLst>
                </a:gridCol>
                <a:gridCol w="1170270">
                  <a:extLst>
                    <a:ext uri="{9D8B030D-6E8A-4147-A177-3AD203B41FA5}">
                      <a16:colId xmlns:a16="http://schemas.microsoft.com/office/drawing/2014/main" val="2208056058"/>
                    </a:ext>
                  </a:extLst>
                </a:gridCol>
                <a:gridCol w="1170270">
                  <a:extLst>
                    <a:ext uri="{9D8B030D-6E8A-4147-A177-3AD203B41FA5}">
                      <a16:colId xmlns:a16="http://schemas.microsoft.com/office/drawing/2014/main" val="495241967"/>
                    </a:ext>
                  </a:extLst>
                </a:gridCol>
                <a:gridCol w="1409101">
                  <a:extLst>
                    <a:ext uri="{9D8B030D-6E8A-4147-A177-3AD203B41FA5}">
                      <a16:colId xmlns:a16="http://schemas.microsoft.com/office/drawing/2014/main" val="1393914345"/>
                    </a:ext>
                  </a:extLst>
                </a:gridCol>
              </a:tblGrid>
              <a:tr h="190500">
                <a:tc>
                  <a:txBody>
                    <a:bodyPr/>
                    <a:lstStyle/>
                    <a:p>
                      <a:pPr algn="r" fontAlgn="b"/>
                      <a:r>
                        <a:rPr lang="en-GB" sz="1800" u="none" strike="noStrike">
                          <a:effectLst/>
                        </a:rPr>
                        <a:t>0.30%</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1.28%</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14.70%</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67.55%</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16.17%</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4777543"/>
                  </a:ext>
                </a:extLst>
              </a:tr>
              <a:tr h="190500">
                <a:tc>
                  <a:txBody>
                    <a:bodyPr/>
                    <a:lstStyle/>
                    <a:p>
                      <a:pPr algn="r" fontAlgn="b"/>
                      <a:r>
                        <a:rPr lang="en-GB" sz="1800" u="none" strike="noStrike">
                          <a:effectLst/>
                        </a:rPr>
                        <a:t>A lot Better</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Better</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Same</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Worse</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A lot Worse</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3793156"/>
                  </a:ext>
                </a:extLst>
              </a:tr>
            </a:tbl>
          </a:graphicData>
        </a:graphic>
      </p:graphicFrame>
      <p:pic>
        <p:nvPicPr>
          <p:cNvPr id="10" name="Picture 9">
            <a:extLst>
              <a:ext uri="{FF2B5EF4-FFF2-40B4-BE49-F238E27FC236}">
                <a16:creationId xmlns:a16="http://schemas.microsoft.com/office/drawing/2014/main" id="{68E936AA-0A99-442D-9FB0-81376994C891}"/>
              </a:ext>
            </a:extLst>
          </p:cNvPr>
          <p:cNvPicPr>
            <a:picLocks noChangeAspect="1"/>
          </p:cNvPicPr>
          <p:nvPr/>
        </p:nvPicPr>
        <p:blipFill rotWithShape="1">
          <a:blip r:embed="rId4"/>
          <a:srcRect r="72825" b="89165"/>
          <a:stretch/>
        </p:blipFill>
        <p:spPr>
          <a:xfrm>
            <a:off x="8772525" y="4991497"/>
            <a:ext cx="2171699" cy="624880"/>
          </a:xfrm>
          <a:prstGeom prst="rect">
            <a:avLst/>
          </a:prstGeom>
        </p:spPr>
      </p:pic>
      <p:sp>
        <p:nvSpPr>
          <p:cNvPr id="11" name="TextBox 10">
            <a:extLst>
              <a:ext uri="{FF2B5EF4-FFF2-40B4-BE49-F238E27FC236}">
                <a16:creationId xmlns:a16="http://schemas.microsoft.com/office/drawing/2014/main" id="{6306DC2C-DC3D-4F4D-97EB-1E933EC15C5B}"/>
              </a:ext>
            </a:extLst>
          </p:cNvPr>
          <p:cNvSpPr txBox="1"/>
          <p:nvPr/>
        </p:nvSpPr>
        <p:spPr>
          <a:xfrm>
            <a:off x="8905875" y="4740156"/>
            <a:ext cx="2562225" cy="369332"/>
          </a:xfrm>
          <a:prstGeom prst="rect">
            <a:avLst/>
          </a:prstGeom>
          <a:noFill/>
        </p:spPr>
        <p:txBody>
          <a:bodyPr wrap="square" rtlCol="0">
            <a:spAutoFit/>
          </a:bodyPr>
          <a:lstStyle/>
          <a:p>
            <a:r>
              <a:rPr lang="en-GB" dirty="0"/>
              <a:t>Powered by</a:t>
            </a:r>
          </a:p>
        </p:txBody>
      </p:sp>
    </p:spTree>
    <p:extLst>
      <p:ext uri="{BB962C8B-B14F-4D97-AF65-F5344CB8AC3E}">
        <p14:creationId xmlns:p14="http://schemas.microsoft.com/office/powerpoint/2010/main" val="2088225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F0C7-9D8E-46B8-AB9C-4973A8A3929D}"/>
              </a:ext>
            </a:extLst>
          </p:cNvPr>
          <p:cNvSpPr>
            <a:spLocks noGrp="1"/>
          </p:cNvSpPr>
          <p:nvPr>
            <p:ph type="title"/>
          </p:nvPr>
        </p:nvSpPr>
        <p:spPr/>
        <p:txBody>
          <a:bodyPr>
            <a:normAutofit/>
          </a:bodyPr>
          <a:lstStyle/>
          <a:p>
            <a:r>
              <a:rPr lang="en-GB" sz="4000" b="1" dirty="0"/>
              <a:t>Physical Fitness is…</a:t>
            </a:r>
          </a:p>
        </p:txBody>
      </p:sp>
      <p:graphicFrame>
        <p:nvGraphicFramePr>
          <p:cNvPr id="4" name="Content Placeholder 5">
            <a:extLst>
              <a:ext uri="{FF2B5EF4-FFF2-40B4-BE49-F238E27FC236}">
                <a16:creationId xmlns:a16="http://schemas.microsoft.com/office/drawing/2014/main" id="{FEA335BD-FA46-4133-9DF2-6A112BE38E2F}"/>
              </a:ext>
            </a:extLst>
          </p:cNvPr>
          <p:cNvGraphicFramePr>
            <a:graphicFrameLocks/>
          </p:cNvGraphicFramePr>
          <p:nvPr/>
        </p:nvGraphicFramePr>
        <p:xfrm>
          <a:off x="838200" y="2141537"/>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a:extLst>
              <a:ext uri="{FF2B5EF4-FFF2-40B4-BE49-F238E27FC236}">
                <a16:creationId xmlns:a16="http://schemas.microsoft.com/office/drawing/2014/main" id="{7182195F-F80C-4F46-9A96-200F7622DDCB}"/>
              </a:ext>
            </a:extLst>
          </p:cNvPr>
          <p:cNvGraphicFramePr>
            <a:graphicFrameLocks noGrp="1"/>
          </p:cNvGraphicFramePr>
          <p:nvPr>
            <p:ph idx="1"/>
          </p:nvPr>
        </p:nvGraphicFramePr>
        <p:xfrm>
          <a:off x="838200" y="1987550"/>
          <a:ext cx="10515600" cy="4351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5">
            <a:extLst>
              <a:ext uri="{FF2B5EF4-FFF2-40B4-BE49-F238E27FC236}">
                <a16:creationId xmlns:a16="http://schemas.microsoft.com/office/drawing/2014/main" id="{BC692E7C-FF11-4FA2-9FA3-23FC5B17406A}"/>
              </a:ext>
            </a:extLst>
          </p:cNvPr>
          <p:cNvGraphicFramePr>
            <a:graphicFrameLocks/>
          </p:cNvGraphicFramePr>
          <p:nvPr>
            <p:extLst>
              <p:ext uri="{D42A27DB-BD31-4B8C-83A1-F6EECF244321}">
                <p14:modId xmlns:p14="http://schemas.microsoft.com/office/powerpoint/2010/main" val="1206519863"/>
              </p:ext>
            </p:extLst>
          </p:nvPr>
        </p:nvGraphicFramePr>
        <p:xfrm>
          <a:off x="723900" y="1825625"/>
          <a:ext cx="10515600" cy="4351338"/>
        </p:xfrm>
        <a:graphic>
          <a:graphicData uri="http://schemas.openxmlformats.org/drawingml/2006/chart">
            <c:chart xmlns:c="http://schemas.openxmlformats.org/drawingml/2006/chart" xmlns:r="http://schemas.openxmlformats.org/officeDocument/2006/relationships" r:id="rId5"/>
          </a:graphicData>
        </a:graphic>
      </p:graphicFrame>
      <p:pic>
        <p:nvPicPr>
          <p:cNvPr id="13" name="Picture 12">
            <a:extLst>
              <a:ext uri="{FF2B5EF4-FFF2-40B4-BE49-F238E27FC236}">
                <a16:creationId xmlns:a16="http://schemas.microsoft.com/office/drawing/2014/main" id="{AEE5DE80-CB3A-42F0-B585-A8ED6B5E5A09}"/>
              </a:ext>
            </a:extLst>
          </p:cNvPr>
          <p:cNvPicPr>
            <a:picLocks noChangeAspect="1"/>
          </p:cNvPicPr>
          <p:nvPr/>
        </p:nvPicPr>
        <p:blipFill rotWithShape="1">
          <a:blip r:embed="rId6"/>
          <a:srcRect r="72825" b="89165"/>
          <a:stretch/>
        </p:blipFill>
        <p:spPr>
          <a:xfrm>
            <a:off x="8658225" y="4991497"/>
            <a:ext cx="2171699" cy="624880"/>
          </a:xfrm>
          <a:prstGeom prst="rect">
            <a:avLst/>
          </a:prstGeom>
        </p:spPr>
      </p:pic>
      <p:sp>
        <p:nvSpPr>
          <p:cNvPr id="14" name="TextBox 13">
            <a:extLst>
              <a:ext uri="{FF2B5EF4-FFF2-40B4-BE49-F238E27FC236}">
                <a16:creationId xmlns:a16="http://schemas.microsoft.com/office/drawing/2014/main" id="{BA190C1C-EE98-407C-9D16-A52410E97F6A}"/>
              </a:ext>
            </a:extLst>
          </p:cNvPr>
          <p:cNvSpPr txBox="1"/>
          <p:nvPr/>
        </p:nvSpPr>
        <p:spPr>
          <a:xfrm>
            <a:off x="8791575" y="4740156"/>
            <a:ext cx="2562225" cy="369332"/>
          </a:xfrm>
          <a:prstGeom prst="rect">
            <a:avLst/>
          </a:prstGeom>
          <a:noFill/>
        </p:spPr>
        <p:txBody>
          <a:bodyPr wrap="square" rtlCol="0">
            <a:spAutoFit/>
          </a:bodyPr>
          <a:lstStyle/>
          <a:p>
            <a:r>
              <a:rPr lang="en-GB" dirty="0"/>
              <a:t>Powered by</a:t>
            </a:r>
          </a:p>
        </p:txBody>
      </p:sp>
    </p:spTree>
    <p:extLst>
      <p:ext uri="{BB962C8B-B14F-4D97-AF65-F5344CB8AC3E}">
        <p14:creationId xmlns:p14="http://schemas.microsoft.com/office/powerpoint/2010/main" val="417878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CCFE-3BE1-4734-9D41-ED4E2FE1F966}"/>
              </a:ext>
            </a:extLst>
          </p:cNvPr>
          <p:cNvSpPr>
            <a:spLocks noGrp="1"/>
          </p:cNvSpPr>
          <p:nvPr>
            <p:ph type="title"/>
          </p:nvPr>
        </p:nvSpPr>
        <p:spPr/>
        <p:txBody>
          <a:bodyPr/>
          <a:lstStyle/>
          <a:p>
            <a:r>
              <a:rPr lang="en-GB" dirty="0"/>
              <a:t>SAM membership</a:t>
            </a:r>
          </a:p>
        </p:txBody>
      </p:sp>
      <p:sp>
        <p:nvSpPr>
          <p:cNvPr id="3" name="Content Placeholder 2">
            <a:extLst>
              <a:ext uri="{FF2B5EF4-FFF2-40B4-BE49-F238E27FC236}">
                <a16:creationId xmlns:a16="http://schemas.microsoft.com/office/drawing/2014/main" id="{A0413F2D-2D81-4730-A99F-EB6726FDCEFF}"/>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endParaRPr lang="en-GB" dirty="0"/>
          </a:p>
        </p:txBody>
      </p:sp>
      <p:pic>
        <p:nvPicPr>
          <p:cNvPr id="1026" name="Picture 2" descr="School Building Clipart Free PNG Image｜Illustoon">
            <a:extLst>
              <a:ext uri="{FF2B5EF4-FFF2-40B4-BE49-F238E27FC236}">
                <a16:creationId xmlns:a16="http://schemas.microsoft.com/office/drawing/2014/main" id="{E112CE6E-BE12-43A8-8580-B961E9AF09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30" b="7230"/>
          <a:stretch/>
        </p:blipFill>
        <p:spPr bwMode="auto">
          <a:xfrm>
            <a:off x="4774246" y="2724897"/>
            <a:ext cx="203773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People Clipart Png, Download Free Clip Art, Free Clip Art on Clipart  Library">
            <a:extLst>
              <a:ext uri="{FF2B5EF4-FFF2-40B4-BE49-F238E27FC236}">
                <a16:creationId xmlns:a16="http://schemas.microsoft.com/office/drawing/2014/main" id="{246F840F-0AFC-4183-9C3B-F3DC863C0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2" y="3092971"/>
            <a:ext cx="30194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ldren - Lets Break It Down Read more from RachelSwirl on her parenting &amp;  lifestyle blog, documenting the day-to-day of M… | Clip art, Free clip art,  Kids clipart">
            <a:extLst>
              <a:ext uri="{FF2B5EF4-FFF2-40B4-BE49-F238E27FC236}">
                <a16:creationId xmlns:a16="http://schemas.microsoft.com/office/drawing/2014/main" id="{4CA409DC-66BC-4480-9882-EC7B5B39C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2890" y="2978670"/>
            <a:ext cx="2628900" cy="1743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7CF03D2-6660-4D1A-A14C-E40CF3DAF4DD}"/>
              </a:ext>
            </a:extLst>
          </p:cNvPr>
          <p:cNvSpPr txBox="1"/>
          <p:nvPr/>
        </p:nvSpPr>
        <p:spPr>
          <a:xfrm>
            <a:off x="1266824" y="5018464"/>
            <a:ext cx="2133600" cy="430887"/>
          </a:xfrm>
          <a:prstGeom prst="rect">
            <a:avLst/>
          </a:prstGeom>
          <a:noFill/>
        </p:spPr>
        <p:txBody>
          <a:bodyPr wrap="square" rtlCol="0">
            <a:spAutoFit/>
          </a:bodyPr>
          <a:lstStyle/>
          <a:p>
            <a:pPr algn="ctr"/>
            <a:r>
              <a:rPr lang="en-GB" sz="2200" b="1" dirty="0"/>
              <a:t>196 members</a:t>
            </a:r>
          </a:p>
        </p:txBody>
      </p:sp>
      <p:sp>
        <p:nvSpPr>
          <p:cNvPr id="10" name="TextBox 9">
            <a:extLst>
              <a:ext uri="{FF2B5EF4-FFF2-40B4-BE49-F238E27FC236}">
                <a16:creationId xmlns:a16="http://schemas.microsoft.com/office/drawing/2014/main" id="{D7E2D5F0-0B1B-4F91-9873-3F631AAB1D81}"/>
              </a:ext>
            </a:extLst>
          </p:cNvPr>
          <p:cNvSpPr txBox="1"/>
          <p:nvPr/>
        </p:nvSpPr>
        <p:spPr>
          <a:xfrm>
            <a:off x="4726313" y="5018464"/>
            <a:ext cx="2133600" cy="430887"/>
          </a:xfrm>
          <a:prstGeom prst="rect">
            <a:avLst/>
          </a:prstGeom>
          <a:noFill/>
        </p:spPr>
        <p:txBody>
          <a:bodyPr wrap="square" rtlCol="0">
            <a:spAutoFit/>
          </a:bodyPr>
          <a:lstStyle/>
          <a:p>
            <a:pPr algn="ctr"/>
            <a:r>
              <a:rPr lang="en-GB" sz="2200" b="1" dirty="0"/>
              <a:t>12,000 schools</a:t>
            </a:r>
          </a:p>
        </p:txBody>
      </p:sp>
      <p:sp>
        <p:nvSpPr>
          <p:cNvPr id="11" name="TextBox 10">
            <a:extLst>
              <a:ext uri="{FF2B5EF4-FFF2-40B4-BE49-F238E27FC236}">
                <a16:creationId xmlns:a16="http://schemas.microsoft.com/office/drawing/2014/main" id="{F334FE5C-7D78-4550-9892-0FADEFC0BB54}"/>
              </a:ext>
            </a:extLst>
          </p:cNvPr>
          <p:cNvSpPr txBox="1"/>
          <p:nvPr/>
        </p:nvSpPr>
        <p:spPr>
          <a:xfrm>
            <a:off x="7867676" y="5018466"/>
            <a:ext cx="2628900" cy="430887"/>
          </a:xfrm>
          <a:prstGeom prst="rect">
            <a:avLst/>
          </a:prstGeom>
          <a:noFill/>
        </p:spPr>
        <p:txBody>
          <a:bodyPr wrap="square" rtlCol="0">
            <a:spAutoFit/>
          </a:bodyPr>
          <a:lstStyle/>
          <a:p>
            <a:pPr algn="ctr"/>
            <a:r>
              <a:rPr lang="en-GB" sz="2200" b="1" dirty="0"/>
              <a:t>3.25 million children</a:t>
            </a:r>
          </a:p>
        </p:txBody>
      </p:sp>
    </p:spTree>
    <p:extLst>
      <p:ext uri="{BB962C8B-B14F-4D97-AF65-F5344CB8AC3E}">
        <p14:creationId xmlns:p14="http://schemas.microsoft.com/office/powerpoint/2010/main" val="313712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uiExpand="1"/>
      <p:bldP spid="10" grpId="0" uiExpand="1"/>
      <p:bldP spid="11" grpId="0" uiExpan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F0C7-9D8E-46B8-AB9C-4973A8A3929D}"/>
              </a:ext>
            </a:extLst>
          </p:cNvPr>
          <p:cNvSpPr>
            <a:spLocks noGrp="1"/>
          </p:cNvSpPr>
          <p:nvPr>
            <p:ph type="title"/>
          </p:nvPr>
        </p:nvSpPr>
        <p:spPr/>
        <p:txBody>
          <a:bodyPr>
            <a:normAutofit/>
          </a:bodyPr>
          <a:lstStyle/>
          <a:p>
            <a:r>
              <a:rPr lang="en-GB" sz="4000" b="1" dirty="0"/>
              <a:t>Physical Activity Levels are…</a:t>
            </a:r>
          </a:p>
        </p:txBody>
      </p:sp>
      <p:graphicFrame>
        <p:nvGraphicFramePr>
          <p:cNvPr id="4" name="Content Placeholder 5">
            <a:extLst>
              <a:ext uri="{FF2B5EF4-FFF2-40B4-BE49-F238E27FC236}">
                <a16:creationId xmlns:a16="http://schemas.microsoft.com/office/drawing/2014/main" id="{FEA335BD-FA46-4133-9DF2-6A112BE38E2F}"/>
              </a:ext>
            </a:extLst>
          </p:cNvPr>
          <p:cNvGraphicFramePr>
            <a:graphicFrameLocks/>
          </p:cNvGraphicFramePr>
          <p:nvPr/>
        </p:nvGraphicFramePr>
        <p:xfrm>
          <a:off x="838200" y="2141537"/>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a:extLst>
              <a:ext uri="{FF2B5EF4-FFF2-40B4-BE49-F238E27FC236}">
                <a16:creationId xmlns:a16="http://schemas.microsoft.com/office/drawing/2014/main" id="{7182195F-F80C-4F46-9A96-200F7622DDCB}"/>
              </a:ext>
            </a:extLst>
          </p:cNvPr>
          <p:cNvGraphicFramePr>
            <a:graphicFrameLocks noGrp="1"/>
          </p:cNvGraphicFramePr>
          <p:nvPr>
            <p:ph idx="1"/>
          </p:nvPr>
        </p:nvGraphicFramePr>
        <p:xfrm>
          <a:off x="838200" y="1987550"/>
          <a:ext cx="10515600" cy="4351338"/>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E4572BA4-448A-4027-B2BA-B04F84502D79}"/>
              </a:ext>
            </a:extLst>
          </p:cNvPr>
          <p:cNvPicPr>
            <a:picLocks noChangeAspect="1"/>
          </p:cNvPicPr>
          <p:nvPr/>
        </p:nvPicPr>
        <p:blipFill>
          <a:blip r:embed="rId5"/>
          <a:stretch>
            <a:fillRect/>
          </a:stretch>
        </p:blipFill>
        <p:spPr>
          <a:xfrm>
            <a:off x="435403" y="1690688"/>
            <a:ext cx="10626249" cy="5060119"/>
          </a:xfrm>
          <a:prstGeom prst="rect">
            <a:avLst/>
          </a:prstGeom>
        </p:spPr>
      </p:pic>
    </p:spTree>
    <p:extLst>
      <p:ext uri="{BB962C8B-B14F-4D97-AF65-F5344CB8AC3E}">
        <p14:creationId xmlns:p14="http://schemas.microsoft.com/office/powerpoint/2010/main" val="848787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F0C7-9D8E-46B8-AB9C-4973A8A3929D}"/>
              </a:ext>
            </a:extLst>
          </p:cNvPr>
          <p:cNvSpPr>
            <a:spLocks noGrp="1"/>
          </p:cNvSpPr>
          <p:nvPr>
            <p:ph type="title"/>
          </p:nvPr>
        </p:nvSpPr>
        <p:spPr/>
        <p:txBody>
          <a:bodyPr>
            <a:normAutofit/>
          </a:bodyPr>
          <a:lstStyle/>
          <a:p>
            <a:r>
              <a:rPr lang="en-GB" sz="4000" b="1" dirty="0"/>
              <a:t>Physical Activity Levels are…</a:t>
            </a:r>
          </a:p>
        </p:txBody>
      </p:sp>
      <p:graphicFrame>
        <p:nvGraphicFramePr>
          <p:cNvPr id="4" name="Content Placeholder 5">
            <a:extLst>
              <a:ext uri="{FF2B5EF4-FFF2-40B4-BE49-F238E27FC236}">
                <a16:creationId xmlns:a16="http://schemas.microsoft.com/office/drawing/2014/main" id="{FEA335BD-FA46-4133-9DF2-6A112BE38E2F}"/>
              </a:ext>
            </a:extLst>
          </p:cNvPr>
          <p:cNvGraphicFramePr>
            <a:graphicFrameLocks/>
          </p:cNvGraphicFramePr>
          <p:nvPr/>
        </p:nvGraphicFramePr>
        <p:xfrm>
          <a:off x="838200" y="2141537"/>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5">
            <a:extLst>
              <a:ext uri="{FF2B5EF4-FFF2-40B4-BE49-F238E27FC236}">
                <a16:creationId xmlns:a16="http://schemas.microsoft.com/office/drawing/2014/main" id="{7182195F-F80C-4F46-9A96-200F7622DDCB}"/>
              </a:ext>
            </a:extLst>
          </p:cNvPr>
          <p:cNvGraphicFramePr>
            <a:graphicFrameLocks noGrp="1"/>
          </p:cNvGraphicFramePr>
          <p:nvPr>
            <p:ph idx="1"/>
          </p:nvPr>
        </p:nvGraphicFramePr>
        <p:xfrm>
          <a:off x="838200" y="1987550"/>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0">
            <a:extLst>
              <a:ext uri="{FF2B5EF4-FFF2-40B4-BE49-F238E27FC236}">
                <a16:creationId xmlns:a16="http://schemas.microsoft.com/office/drawing/2014/main" id="{91FE4CA4-190A-4C4B-B0E5-3C6C66B87D9E}"/>
              </a:ext>
            </a:extLst>
          </p:cNvPr>
          <p:cNvGraphicFramePr>
            <a:graphicFrameLocks/>
          </p:cNvGraphicFramePr>
          <p:nvPr>
            <p:extLst>
              <p:ext uri="{D42A27DB-BD31-4B8C-83A1-F6EECF244321}">
                <p14:modId xmlns:p14="http://schemas.microsoft.com/office/powerpoint/2010/main" val="83323021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a:extLst>
              <a:ext uri="{FF2B5EF4-FFF2-40B4-BE49-F238E27FC236}">
                <a16:creationId xmlns:a16="http://schemas.microsoft.com/office/drawing/2014/main" id="{48B1D5E2-CCD5-431E-9C7D-2D427139C83C}"/>
              </a:ext>
            </a:extLst>
          </p:cNvPr>
          <p:cNvPicPr>
            <a:picLocks noChangeAspect="1"/>
          </p:cNvPicPr>
          <p:nvPr/>
        </p:nvPicPr>
        <p:blipFill rotWithShape="1">
          <a:blip r:embed="rId5"/>
          <a:srcRect r="72825" b="89165"/>
          <a:stretch/>
        </p:blipFill>
        <p:spPr>
          <a:xfrm>
            <a:off x="8772525" y="4991497"/>
            <a:ext cx="2171699" cy="624880"/>
          </a:xfrm>
          <a:prstGeom prst="rect">
            <a:avLst/>
          </a:prstGeom>
        </p:spPr>
      </p:pic>
      <p:sp>
        <p:nvSpPr>
          <p:cNvPr id="14" name="TextBox 13">
            <a:extLst>
              <a:ext uri="{FF2B5EF4-FFF2-40B4-BE49-F238E27FC236}">
                <a16:creationId xmlns:a16="http://schemas.microsoft.com/office/drawing/2014/main" id="{787B0CCC-2751-4B3F-81D9-6F984D6F6AAB}"/>
              </a:ext>
            </a:extLst>
          </p:cNvPr>
          <p:cNvSpPr txBox="1"/>
          <p:nvPr/>
        </p:nvSpPr>
        <p:spPr>
          <a:xfrm>
            <a:off x="8905875" y="4740156"/>
            <a:ext cx="2562225" cy="369332"/>
          </a:xfrm>
          <a:prstGeom prst="rect">
            <a:avLst/>
          </a:prstGeom>
          <a:noFill/>
        </p:spPr>
        <p:txBody>
          <a:bodyPr wrap="square" rtlCol="0">
            <a:spAutoFit/>
          </a:bodyPr>
          <a:lstStyle/>
          <a:p>
            <a:r>
              <a:rPr lang="en-GB" dirty="0"/>
              <a:t>Powered by</a:t>
            </a:r>
          </a:p>
        </p:txBody>
      </p:sp>
    </p:spTree>
    <p:extLst>
      <p:ext uri="{BB962C8B-B14F-4D97-AF65-F5344CB8AC3E}">
        <p14:creationId xmlns:p14="http://schemas.microsoft.com/office/powerpoint/2010/main" val="195052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F0C7-9D8E-46B8-AB9C-4973A8A3929D}"/>
              </a:ext>
            </a:extLst>
          </p:cNvPr>
          <p:cNvSpPr>
            <a:spLocks noGrp="1"/>
          </p:cNvSpPr>
          <p:nvPr>
            <p:ph type="title"/>
          </p:nvPr>
        </p:nvSpPr>
        <p:spPr/>
        <p:txBody>
          <a:bodyPr>
            <a:normAutofit/>
          </a:bodyPr>
          <a:lstStyle/>
          <a:p>
            <a:r>
              <a:rPr lang="en-GB" sz="4000" b="1" dirty="0"/>
              <a:t>Pupil General Wellbeing is …</a:t>
            </a:r>
          </a:p>
        </p:txBody>
      </p:sp>
      <p:graphicFrame>
        <p:nvGraphicFramePr>
          <p:cNvPr id="4" name="Content Placeholder 5">
            <a:extLst>
              <a:ext uri="{FF2B5EF4-FFF2-40B4-BE49-F238E27FC236}">
                <a16:creationId xmlns:a16="http://schemas.microsoft.com/office/drawing/2014/main" id="{FEA335BD-FA46-4133-9DF2-6A112BE38E2F}"/>
              </a:ext>
            </a:extLst>
          </p:cNvPr>
          <p:cNvGraphicFramePr>
            <a:graphicFrameLocks/>
          </p:cNvGraphicFramePr>
          <p:nvPr/>
        </p:nvGraphicFramePr>
        <p:xfrm>
          <a:off x="838200" y="2141537"/>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5">
            <a:extLst>
              <a:ext uri="{FF2B5EF4-FFF2-40B4-BE49-F238E27FC236}">
                <a16:creationId xmlns:a16="http://schemas.microsoft.com/office/drawing/2014/main" id="{7182195F-F80C-4F46-9A96-200F7622DDCB}"/>
              </a:ext>
            </a:extLst>
          </p:cNvPr>
          <p:cNvGraphicFramePr>
            <a:graphicFrameLocks noGrp="1"/>
          </p:cNvGraphicFramePr>
          <p:nvPr>
            <p:ph idx="1"/>
          </p:nvPr>
        </p:nvGraphicFramePr>
        <p:xfrm>
          <a:off x="838200" y="1987550"/>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a:extLst>
              <a:ext uri="{FF2B5EF4-FFF2-40B4-BE49-F238E27FC236}">
                <a16:creationId xmlns:a16="http://schemas.microsoft.com/office/drawing/2014/main" id="{40A9955B-C74E-4961-9C3C-3F8F2DBF52AE}"/>
              </a:ext>
            </a:extLst>
          </p:cNvPr>
          <p:cNvGraphicFramePr>
            <a:graphicFrameLocks/>
          </p:cNvGraphicFramePr>
          <p:nvPr>
            <p:extLst>
              <p:ext uri="{D42A27DB-BD31-4B8C-83A1-F6EECF244321}">
                <p14:modId xmlns:p14="http://schemas.microsoft.com/office/powerpoint/2010/main" val="2147766550"/>
              </p:ext>
            </p:extLst>
          </p:nvPr>
        </p:nvGraphicFramePr>
        <p:xfrm>
          <a:off x="838200" y="2044700"/>
          <a:ext cx="10515600" cy="4351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a:extLst>
              <a:ext uri="{FF2B5EF4-FFF2-40B4-BE49-F238E27FC236}">
                <a16:creationId xmlns:a16="http://schemas.microsoft.com/office/drawing/2014/main" id="{8BA95C9B-4DA5-410C-9F1C-EBED365BEEC7}"/>
              </a:ext>
            </a:extLst>
          </p:cNvPr>
          <p:cNvGraphicFramePr>
            <a:graphicFrameLocks noGrp="1"/>
          </p:cNvGraphicFramePr>
          <p:nvPr>
            <p:extLst>
              <p:ext uri="{D42A27DB-BD31-4B8C-83A1-F6EECF244321}">
                <p14:modId xmlns:p14="http://schemas.microsoft.com/office/powerpoint/2010/main" val="378177593"/>
              </p:ext>
            </p:extLst>
          </p:nvPr>
        </p:nvGraphicFramePr>
        <p:xfrm>
          <a:off x="2457450" y="1410018"/>
          <a:ext cx="6686550" cy="561340"/>
        </p:xfrm>
        <a:graphic>
          <a:graphicData uri="http://schemas.openxmlformats.org/drawingml/2006/table">
            <a:tbl>
              <a:tblPr>
                <a:tableStyleId>{5C22544A-7EE6-4342-B048-85BDC9FD1C3A}</a:tableStyleId>
              </a:tblPr>
              <a:tblGrid>
                <a:gridCol w="1560195">
                  <a:extLst>
                    <a:ext uri="{9D8B030D-6E8A-4147-A177-3AD203B41FA5}">
                      <a16:colId xmlns:a16="http://schemas.microsoft.com/office/drawing/2014/main" val="2008906375"/>
                    </a:ext>
                  </a:extLst>
                </a:gridCol>
                <a:gridCol w="1213485">
                  <a:extLst>
                    <a:ext uri="{9D8B030D-6E8A-4147-A177-3AD203B41FA5}">
                      <a16:colId xmlns:a16="http://schemas.microsoft.com/office/drawing/2014/main" val="1514475237"/>
                    </a:ext>
                  </a:extLst>
                </a:gridCol>
                <a:gridCol w="1213485">
                  <a:extLst>
                    <a:ext uri="{9D8B030D-6E8A-4147-A177-3AD203B41FA5}">
                      <a16:colId xmlns:a16="http://schemas.microsoft.com/office/drawing/2014/main" val="1505182490"/>
                    </a:ext>
                  </a:extLst>
                </a:gridCol>
                <a:gridCol w="1213485">
                  <a:extLst>
                    <a:ext uri="{9D8B030D-6E8A-4147-A177-3AD203B41FA5}">
                      <a16:colId xmlns:a16="http://schemas.microsoft.com/office/drawing/2014/main" val="1479048156"/>
                    </a:ext>
                  </a:extLst>
                </a:gridCol>
                <a:gridCol w="1485900">
                  <a:extLst>
                    <a:ext uri="{9D8B030D-6E8A-4147-A177-3AD203B41FA5}">
                      <a16:colId xmlns:a16="http://schemas.microsoft.com/office/drawing/2014/main" val="2437372920"/>
                    </a:ext>
                  </a:extLst>
                </a:gridCol>
              </a:tblGrid>
              <a:tr h="190500">
                <a:tc>
                  <a:txBody>
                    <a:bodyPr/>
                    <a:lstStyle/>
                    <a:p>
                      <a:pPr algn="r" fontAlgn="b"/>
                      <a:r>
                        <a:rPr lang="en-GB" sz="1800" u="none" strike="noStrike">
                          <a:effectLst/>
                        </a:rPr>
                        <a:t>0.64%</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4.68%</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35.02%</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54.36%</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5.29%</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4655567"/>
                  </a:ext>
                </a:extLst>
              </a:tr>
              <a:tr h="190500">
                <a:tc>
                  <a:txBody>
                    <a:bodyPr/>
                    <a:lstStyle/>
                    <a:p>
                      <a:pPr algn="r" fontAlgn="b"/>
                      <a:r>
                        <a:rPr lang="en-GB" sz="1800" u="none" strike="noStrike">
                          <a:effectLst/>
                        </a:rPr>
                        <a:t>A lot Better</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Better</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Same</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a:effectLst/>
                        </a:rPr>
                        <a:t>Worse</a:t>
                      </a:r>
                      <a:endParaRPr lang="en-GB" sz="1800" b="1" i="0" u="none" strike="noStrike">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1800" u="none" strike="noStrike" dirty="0">
                          <a:effectLst/>
                        </a:rPr>
                        <a:t>A lot Worse</a:t>
                      </a:r>
                      <a:endParaRPr lang="en-GB" sz="18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7608124"/>
                  </a:ext>
                </a:extLst>
              </a:tr>
            </a:tbl>
          </a:graphicData>
        </a:graphic>
      </p:graphicFrame>
      <p:pic>
        <p:nvPicPr>
          <p:cNvPr id="11" name="Picture 10">
            <a:extLst>
              <a:ext uri="{FF2B5EF4-FFF2-40B4-BE49-F238E27FC236}">
                <a16:creationId xmlns:a16="http://schemas.microsoft.com/office/drawing/2014/main" id="{3A20A92B-A62E-4ACC-AC29-B24E1C7A3A35}"/>
              </a:ext>
            </a:extLst>
          </p:cNvPr>
          <p:cNvPicPr>
            <a:picLocks noChangeAspect="1"/>
          </p:cNvPicPr>
          <p:nvPr/>
        </p:nvPicPr>
        <p:blipFill rotWithShape="1">
          <a:blip r:embed="rId5"/>
          <a:srcRect r="72825" b="89165"/>
          <a:stretch/>
        </p:blipFill>
        <p:spPr>
          <a:xfrm>
            <a:off x="8772525" y="4991497"/>
            <a:ext cx="2171699" cy="624880"/>
          </a:xfrm>
          <a:prstGeom prst="rect">
            <a:avLst/>
          </a:prstGeom>
        </p:spPr>
      </p:pic>
      <p:sp>
        <p:nvSpPr>
          <p:cNvPr id="15" name="TextBox 14">
            <a:extLst>
              <a:ext uri="{FF2B5EF4-FFF2-40B4-BE49-F238E27FC236}">
                <a16:creationId xmlns:a16="http://schemas.microsoft.com/office/drawing/2014/main" id="{4D0D2EDA-B49E-4CBB-A335-BB29E99F11F1}"/>
              </a:ext>
            </a:extLst>
          </p:cNvPr>
          <p:cNvSpPr txBox="1"/>
          <p:nvPr/>
        </p:nvSpPr>
        <p:spPr>
          <a:xfrm>
            <a:off x="8905875" y="4740156"/>
            <a:ext cx="2562225" cy="369332"/>
          </a:xfrm>
          <a:prstGeom prst="rect">
            <a:avLst/>
          </a:prstGeom>
          <a:noFill/>
        </p:spPr>
        <p:txBody>
          <a:bodyPr wrap="square" rtlCol="0">
            <a:spAutoFit/>
          </a:bodyPr>
          <a:lstStyle/>
          <a:p>
            <a:r>
              <a:rPr lang="en-GB" dirty="0"/>
              <a:t>Powered by</a:t>
            </a:r>
          </a:p>
        </p:txBody>
      </p:sp>
    </p:spTree>
    <p:extLst>
      <p:ext uri="{BB962C8B-B14F-4D97-AF65-F5344CB8AC3E}">
        <p14:creationId xmlns:p14="http://schemas.microsoft.com/office/powerpoint/2010/main" val="4221902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F0C7-9D8E-46B8-AB9C-4973A8A3929D}"/>
              </a:ext>
            </a:extLst>
          </p:cNvPr>
          <p:cNvSpPr>
            <a:spLocks noGrp="1"/>
          </p:cNvSpPr>
          <p:nvPr>
            <p:ph type="title"/>
          </p:nvPr>
        </p:nvSpPr>
        <p:spPr/>
        <p:txBody>
          <a:bodyPr>
            <a:normAutofit/>
          </a:bodyPr>
          <a:lstStyle/>
          <a:p>
            <a:r>
              <a:rPr lang="en-GB" sz="4000" b="1" dirty="0"/>
              <a:t>National Picture &amp; Local Picture</a:t>
            </a:r>
          </a:p>
        </p:txBody>
      </p:sp>
      <p:graphicFrame>
        <p:nvGraphicFramePr>
          <p:cNvPr id="4" name="Content Placeholder 5">
            <a:extLst>
              <a:ext uri="{FF2B5EF4-FFF2-40B4-BE49-F238E27FC236}">
                <a16:creationId xmlns:a16="http://schemas.microsoft.com/office/drawing/2014/main" id="{FEA335BD-FA46-4133-9DF2-6A112BE38E2F}"/>
              </a:ext>
            </a:extLst>
          </p:cNvPr>
          <p:cNvGraphicFramePr>
            <a:graphicFrameLocks/>
          </p:cNvGraphicFramePr>
          <p:nvPr/>
        </p:nvGraphicFramePr>
        <p:xfrm>
          <a:off x="838200" y="2141537"/>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5">
            <a:extLst>
              <a:ext uri="{FF2B5EF4-FFF2-40B4-BE49-F238E27FC236}">
                <a16:creationId xmlns:a16="http://schemas.microsoft.com/office/drawing/2014/main" id="{7182195F-F80C-4F46-9A96-200F7622DDCB}"/>
              </a:ext>
            </a:extLst>
          </p:cNvPr>
          <p:cNvGraphicFramePr>
            <a:graphicFrameLocks noGrp="1"/>
          </p:cNvGraphicFramePr>
          <p:nvPr>
            <p:ph idx="1"/>
          </p:nvPr>
        </p:nvGraphicFramePr>
        <p:xfrm>
          <a:off x="838200" y="1987550"/>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a:extLst>
              <a:ext uri="{FF2B5EF4-FFF2-40B4-BE49-F238E27FC236}">
                <a16:creationId xmlns:a16="http://schemas.microsoft.com/office/drawing/2014/main" id="{40A9955B-C74E-4961-9C3C-3F8F2DBF52AE}"/>
              </a:ext>
            </a:extLst>
          </p:cNvPr>
          <p:cNvGraphicFramePr>
            <a:graphicFrameLocks/>
          </p:cNvGraphicFramePr>
          <p:nvPr>
            <p:extLst>
              <p:ext uri="{D42A27DB-BD31-4B8C-83A1-F6EECF244321}">
                <p14:modId xmlns:p14="http://schemas.microsoft.com/office/powerpoint/2010/main" val="11278384"/>
              </p:ext>
            </p:extLst>
          </p:nvPr>
        </p:nvGraphicFramePr>
        <p:xfrm>
          <a:off x="838200" y="2044700"/>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5846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F0C7-9D8E-46B8-AB9C-4973A8A3929D}"/>
              </a:ext>
            </a:extLst>
          </p:cNvPr>
          <p:cNvSpPr>
            <a:spLocks noGrp="1"/>
          </p:cNvSpPr>
          <p:nvPr>
            <p:ph type="title"/>
          </p:nvPr>
        </p:nvSpPr>
        <p:spPr/>
        <p:txBody>
          <a:bodyPr>
            <a:normAutofit/>
          </a:bodyPr>
          <a:lstStyle/>
          <a:p>
            <a:r>
              <a:rPr lang="en-GB" sz="4000" b="1" dirty="0"/>
              <a:t>		       System </a:t>
            </a:r>
          </a:p>
        </p:txBody>
      </p:sp>
      <p:graphicFrame>
        <p:nvGraphicFramePr>
          <p:cNvPr id="4" name="Content Placeholder 5">
            <a:extLst>
              <a:ext uri="{FF2B5EF4-FFF2-40B4-BE49-F238E27FC236}">
                <a16:creationId xmlns:a16="http://schemas.microsoft.com/office/drawing/2014/main" id="{FEA335BD-FA46-4133-9DF2-6A112BE38E2F}"/>
              </a:ext>
            </a:extLst>
          </p:cNvPr>
          <p:cNvGraphicFramePr>
            <a:graphicFrameLocks/>
          </p:cNvGraphicFramePr>
          <p:nvPr>
            <p:extLst>
              <p:ext uri="{D42A27DB-BD31-4B8C-83A1-F6EECF244321}">
                <p14:modId xmlns:p14="http://schemas.microsoft.com/office/powerpoint/2010/main" val="393571354"/>
              </p:ext>
            </p:extLst>
          </p:nvPr>
        </p:nvGraphicFramePr>
        <p:xfrm>
          <a:off x="365760" y="1921540"/>
          <a:ext cx="11352628"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61419BBE-CA6B-423E-9EE2-0C3CC3BB2CF4}"/>
              </a:ext>
            </a:extLst>
          </p:cNvPr>
          <p:cNvPicPr>
            <a:picLocks noChangeAspect="1"/>
          </p:cNvPicPr>
          <p:nvPr/>
        </p:nvPicPr>
        <p:blipFill rotWithShape="1">
          <a:blip r:embed="rId3"/>
          <a:srcRect r="72825" b="89165"/>
          <a:stretch/>
        </p:blipFill>
        <p:spPr>
          <a:xfrm>
            <a:off x="838200" y="585122"/>
            <a:ext cx="2633971" cy="788373"/>
          </a:xfrm>
          <a:prstGeom prst="rect">
            <a:avLst/>
          </a:prstGeom>
        </p:spPr>
      </p:pic>
      <p:sp>
        <p:nvSpPr>
          <p:cNvPr id="10" name="Title 1">
            <a:extLst>
              <a:ext uri="{FF2B5EF4-FFF2-40B4-BE49-F238E27FC236}">
                <a16:creationId xmlns:a16="http://schemas.microsoft.com/office/drawing/2014/main" id="{5291C483-83E9-4DC8-8DC2-1A0057F60AB9}"/>
              </a:ext>
            </a:extLst>
          </p:cNvPr>
          <p:cNvSpPr txBox="1">
            <a:spLocks/>
          </p:cNvSpPr>
          <p:nvPr/>
        </p:nvSpPr>
        <p:spPr>
          <a:xfrm>
            <a:off x="-320040" y="4994583"/>
            <a:ext cx="12512040" cy="1460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t>For further info and a full presentation of the         	System</a:t>
            </a:r>
          </a:p>
        </p:txBody>
      </p:sp>
      <p:pic>
        <p:nvPicPr>
          <p:cNvPr id="11" name="Picture 10">
            <a:extLst>
              <a:ext uri="{FF2B5EF4-FFF2-40B4-BE49-F238E27FC236}">
                <a16:creationId xmlns:a16="http://schemas.microsoft.com/office/drawing/2014/main" id="{CD933A57-C971-4AE9-BCE2-B5B5E7841743}"/>
              </a:ext>
            </a:extLst>
          </p:cNvPr>
          <p:cNvPicPr>
            <a:picLocks noChangeAspect="1"/>
          </p:cNvPicPr>
          <p:nvPr/>
        </p:nvPicPr>
        <p:blipFill rotWithShape="1">
          <a:blip r:embed="rId3"/>
          <a:srcRect r="72825" b="89165"/>
          <a:stretch/>
        </p:blipFill>
        <p:spPr>
          <a:xfrm>
            <a:off x="8474613" y="5447811"/>
            <a:ext cx="1851073" cy="554044"/>
          </a:xfrm>
          <a:prstGeom prst="rect">
            <a:avLst/>
          </a:prstGeom>
        </p:spPr>
      </p:pic>
      <p:sp>
        <p:nvSpPr>
          <p:cNvPr id="12" name="Content Placeholder 2">
            <a:extLst>
              <a:ext uri="{FF2B5EF4-FFF2-40B4-BE49-F238E27FC236}">
                <a16:creationId xmlns:a16="http://schemas.microsoft.com/office/drawing/2014/main" id="{20F44B29-0C5B-48CB-840F-D35334C4FE95}"/>
              </a:ext>
            </a:extLst>
          </p:cNvPr>
          <p:cNvSpPr>
            <a:spLocks noGrp="1"/>
          </p:cNvSpPr>
          <p:nvPr>
            <p:ph idx="1"/>
          </p:nvPr>
        </p:nvSpPr>
        <p:spPr>
          <a:xfrm>
            <a:off x="678180" y="6027913"/>
            <a:ext cx="10515600" cy="626027"/>
          </a:xfrm>
        </p:spPr>
        <p:txBody>
          <a:bodyPr/>
          <a:lstStyle/>
          <a:p>
            <a:pPr marL="0" indent="0" algn="ctr">
              <a:buNone/>
            </a:pPr>
            <a:r>
              <a:rPr lang="en-GB" sz="3600" dirty="0"/>
              <a:t>Contact: andypope14@outlook.com</a:t>
            </a:r>
          </a:p>
        </p:txBody>
      </p:sp>
    </p:spTree>
    <p:extLst>
      <p:ext uri="{BB962C8B-B14F-4D97-AF65-F5344CB8AC3E}">
        <p14:creationId xmlns:p14="http://schemas.microsoft.com/office/powerpoint/2010/main" val="979558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r>
              <a:rPr lang="en-GB" sz="4000" b="1" dirty="0"/>
              <a:t>Breakout 1 – Practical context  </a:t>
            </a:r>
          </a:p>
        </p:txBody>
      </p:sp>
      <p:sp>
        <p:nvSpPr>
          <p:cNvPr id="3" name="Content Placeholder 2">
            <a:extLst>
              <a:ext uri="{FF2B5EF4-FFF2-40B4-BE49-F238E27FC236}">
                <a16:creationId xmlns:a16="http://schemas.microsoft.com/office/drawing/2014/main" id="{2F7FDAF2-D35C-43B4-8157-34E6AEBCA80B}"/>
              </a:ext>
            </a:extLst>
          </p:cNvPr>
          <p:cNvSpPr>
            <a:spLocks noGrp="1"/>
          </p:cNvSpPr>
          <p:nvPr>
            <p:ph idx="1"/>
          </p:nvPr>
        </p:nvSpPr>
        <p:spPr>
          <a:xfrm>
            <a:off x="838200" y="2856707"/>
            <a:ext cx="10515600" cy="4351338"/>
          </a:xfrm>
        </p:spPr>
        <p:txBody>
          <a:bodyPr>
            <a:normAutofit/>
          </a:bodyPr>
          <a:lstStyle/>
          <a:p>
            <a:pPr marL="0" indent="0">
              <a:buNone/>
            </a:pPr>
            <a:r>
              <a:rPr lang="en-GB" sz="4000" dirty="0"/>
              <a:t>What are you doing or planning to do locally to tackle the issues identified in the survey?  </a:t>
            </a:r>
            <a:endParaRPr lang="en-GB" sz="4000" i="1" dirty="0"/>
          </a:p>
        </p:txBody>
      </p:sp>
    </p:spTree>
    <p:extLst>
      <p:ext uri="{BB962C8B-B14F-4D97-AF65-F5344CB8AC3E}">
        <p14:creationId xmlns:p14="http://schemas.microsoft.com/office/powerpoint/2010/main" val="2100737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r>
              <a:rPr lang="en-GB" sz="4000" b="1" dirty="0"/>
              <a:t>Call to </a:t>
            </a:r>
            <a:r>
              <a:rPr lang="en-GB" sz="4000" b="1" i="1" dirty="0"/>
              <a:t>action – </a:t>
            </a:r>
            <a:endParaRPr lang="en-GB" sz="4000" b="1" i="1" dirty="0">
              <a:highlight>
                <a:srgbClr val="FFFF00"/>
              </a:highlight>
            </a:endParaRPr>
          </a:p>
        </p:txBody>
      </p:sp>
      <p:sp>
        <p:nvSpPr>
          <p:cNvPr id="3" name="Content Placeholder 2">
            <a:extLst>
              <a:ext uri="{FF2B5EF4-FFF2-40B4-BE49-F238E27FC236}">
                <a16:creationId xmlns:a16="http://schemas.microsoft.com/office/drawing/2014/main" id="{2F7FDAF2-D35C-43B4-8157-34E6AEBCA80B}"/>
              </a:ext>
            </a:extLst>
          </p:cNvPr>
          <p:cNvSpPr>
            <a:spLocks noGrp="1"/>
          </p:cNvSpPr>
          <p:nvPr>
            <p:ph idx="1"/>
          </p:nvPr>
        </p:nvSpPr>
        <p:spPr/>
        <p:txBody>
          <a:bodyPr>
            <a:normAutofit fontScale="92500" lnSpcReduction="10000"/>
          </a:bodyPr>
          <a:lstStyle/>
          <a:p>
            <a:r>
              <a:rPr lang="en-GB" b="1" dirty="0"/>
              <a:t>Local awareness of SAM survey (who?)</a:t>
            </a:r>
          </a:p>
          <a:p>
            <a:pPr marL="0" indent="0">
              <a:buNone/>
            </a:pPr>
            <a:r>
              <a:rPr lang="en-GB" dirty="0"/>
              <a:t>Using local and national data - what YOU are doing to tackle the issues.  The value of the network to achieve HHA.</a:t>
            </a:r>
          </a:p>
          <a:p>
            <a:pPr marL="0" indent="0">
              <a:buNone/>
            </a:pPr>
            <a:endParaRPr lang="en-GB" dirty="0"/>
          </a:p>
          <a:p>
            <a:r>
              <a:rPr lang="en-GB" b="1" dirty="0"/>
              <a:t>FIT4HHA – The framework for your discussions</a:t>
            </a:r>
          </a:p>
          <a:p>
            <a:pPr marL="0" indent="0">
              <a:buNone/>
            </a:pPr>
            <a:r>
              <a:rPr lang="en-GB" dirty="0"/>
              <a:t>Accentuate the positives </a:t>
            </a:r>
          </a:p>
          <a:p>
            <a:pPr marL="0" indent="0">
              <a:buNone/>
            </a:pPr>
            <a:r>
              <a:rPr lang="en-GB" dirty="0"/>
              <a:t>Consider the priorities</a:t>
            </a:r>
          </a:p>
          <a:p>
            <a:pPr marL="0" indent="0">
              <a:buNone/>
            </a:pPr>
            <a:endParaRPr lang="en-GB" dirty="0"/>
          </a:p>
          <a:p>
            <a:r>
              <a:rPr lang="en-GB" b="1" dirty="0"/>
              <a:t>MPs  (connect/re-connect)</a:t>
            </a:r>
          </a:p>
          <a:p>
            <a:pPr marL="0" indent="0">
              <a:buNone/>
            </a:pPr>
            <a:r>
              <a:rPr lang="en-GB" dirty="0"/>
              <a:t>Letter</a:t>
            </a:r>
          </a:p>
        </p:txBody>
      </p:sp>
    </p:spTree>
    <p:extLst>
      <p:ext uri="{BB962C8B-B14F-4D97-AF65-F5344CB8AC3E}">
        <p14:creationId xmlns:p14="http://schemas.microsoft.com/office/powerpoint/2010/main" val="4074696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endParaRPr lang="en-GB" sz="4000" b="1" dirty="0"/>
          </a:p>
        </p:txBody>
      </p:sp>
      <p:sp>
        <p:nvSpPr>
          <p:cNvPr id="3" name="Content Placeholder 2">
            <a:extLst>
              <a:ext uri="{FF2B5EF4-FFF2-40B4-BE49-F238E27FC236}">
                <a16:creationId xmlns:a16="http://schemas.microsoft.com/office/drawing/2014/main" id="{2F7FDAF2-D35C-43B4-8157-34E6AEBCA80B}"/>
              </a:ext>
            </a:extLst>
          </p:cNvPr>
          <p:cNvSpPr>
            <a:spLocks noGrp="1"/>
          </p:cNvSpPr>
          <p:nvPr>
            <p:ph idx="1"/>
          </p:nvPr>
        </p:nvSpPr>
        <p:spPr/>
        <p:txBody>
          <a:bodyPr/>
          <a:lstStyle/>
          <a:p>
            <a:endParaRPr lang="en-GB" dirty="0"/>
          </a:p>
          <a:p>
            <a:endParaRPr lang="en-GB" dirty="0"/>
          </a:p>
          <a:p>
            <a:endParaRPr lang="en-GB" dirty="0"/>
          </a:p>
        </p:txBody>
      </p:sp>
      <p:pic>
        <p:nvPicPr>
          <p:cNvPr id="5" name="Picture 4">
            <a:extLst>
              <a:ext uri="{FF2B5EF4-FFF2-40B4-BE49-F238E27FC236}">
                <a16:creationId xmlns:a16="http://schemas.microsoft.com/office/drawing/2014/main" id="{E66C4160-CA39-46A0-A733-F3D0BE035EBA}"/>
              </a:ext>
            </a:extLst>
          </p:cNvPr>
          <p:cNvPicPr>
            <a:picLocks noChangeAspect="1"/>
          </p:cNvPicPr>
          <p:nvPr/>
        </p:nvPicPr>
        <p:blipFill rotWithShape="1">
          <a:blip r:embed="rId3"/>
          <a:srcRect l="16231" t="11542" r="17836" b="7292"/>
          <a:stretch/>
        </p:blipFill>
        <p:spPr>
          <a:xfrm>
            <a:off x="2298549" y="0"/>
            <a:ext cx="9893451" cy="6850824"/>
          </a:xfrm>
          <a:prstGeom prst="rect">
            <a:avLst/>
          </a:prstGeom>
        </p:spPr>
      </p:pic>
    </p:spTree>
    <p:extLst>
      <p:ext uri="{BB962C8B-B14F-4D97-AF65-F5344CB8AC3E}">
        <p14:creationId xmlns:p14="http://schemas.microsoft.com/office/powerpoint/2010/main" val="1342868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endParaRPr lang="en-GB" sz="4000" b="1" dirty="0"/>
          </a:p>
        </p:txBody>
      </p:sp>
      <p:sp>
        <p:nvSpPr>
          <p:cNvPr id="3" name="Content Placeholder 2">
            <a:extLst>
              <a:ext uri="{FF2B5EF4-FFF2-40B4-BE49-F238E27FC236}">
                <a16:creationId xmlns:a16="http://schemas.microsoft.com/office/drawing/2014/main" id="{2F7FDAF2-D35C-43B4-8157-34E6AEBCA80B}"/>
              </a:ext>
            </a:extLst>
          </p:cNvPr>
          <p:cNvSpPr>
            <a:spLocks noGrp="1"/>
          </p:cNvSpPr>
          <p:nvPr>
            <p:ph idx="1"/>
          </p:nvPr>
        </p:nvSpPr>
        <p:spPr/>
        <p:txBody>
          <a:bodyPr/>
          <a:lstStyle/>
          <a:p>
            <a:endParaRPr lang="en-GB" dirty="0"/>
          </a:p>
          <a:p>
            <a:endParaRPr lang="en-GB" dirty="0"/>
          </a:p>
          <a:p>
            <a:endParaRPr lang="en-GB" dirty="0"/>
          </a:p>
        </p:txBody>
      </p:sp>
      <p:pic>
        <p:nvPicPr>
          <p:cNvPr id="6" name="Picture 5">
            <a:extLst>
              <a:ext uri="{FF2B5EF4-FFF2-40B4-BE49-F238E27FC236}">
                <a16:creationId xmlns:a16="http://schemas.microsoft.com/office/drawing/2014/main" id="{488ABEAA-ED44-41BF-90AD-B6FFD8F4A596}"/>
              </a:ext>
            </a:extLst>
          </p:cNvPr>
          <p:cNvPicPr>
            <a:picLocks noChangeAspect="1"/>
          </p:cNvPicPr>
          <p:nvPr/>
        </p:nvPicPr>
        <p:blipFill rotWithShape="1">
          <a:blip r:embed="rId3"/>
          <a:srcRect l="16231" t="11742" r="17724" b="5672"/>
          <a:stretch/>
        </p:blipFill>
        <p:spPr>
          <a:xfrm>
            <a:off x="2384699" y="0"/>
            <a:ext cx="9765220" cy="6868756"/>
          </a:xfrm>
          <a:prstGeom prst="rect">
            <a:avLst/>
          </a:prstGeom>
        </p:spPr>
      </p:pic>
    </p:spTree>
    <p:extLst>
      <p:ext uri="{BB962C8B-B14F-4D97-AF65-F5344CB8AC3E}">
        <p14:creationId xmlns:p14="http://schemas.microsoft.com/office/powerpoint/2010/main" val="1528553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2E8853-4D01-494B-AA6C-678DAC60B7C2}"/>
              </a:ext>
            </a:extLst>
          </p:cNvPr>
          <p:cNvPicPr>
            <a:picLocks noChangeAspect="1"/>
          </p:cNvPicPr>
          <p:nvPr/>
        </p:nvPicPr>
        <p:blipFill>
          <a:blip r:embed="rId2"/>
          <a:stretch>
            <a:fillRect/>
          </a:stretch>
        </p:blipFill>
        <p:spPr>
          <a:xfrm>
            <a:off x="81139" y="2057625"/>
            <a:ext cx="10546994" cy="4749196"/>
          </a:xfrm>
          <a:prstGeom prst="rect">
            <a:avLst/>
          </a:prstGeom>
        </p:spPr>
      </p:pic>
      <p:pic>
        <p:nvPicPr>
          <p:cNvPr id="3" name="Picture 2">
            <a:extLst>
              <a:ext uri="{FF2B5EF4-FFF2-40B4-BE49-F238E27FC236}">
                <a16:creationId xmlns:a16="http://schemas.microsoft.com/office/drawing/2014/main" id="{5576D03B-1414-4F87-9F4C-7C7C2F44A557}"/>
              </a:ext>
            </a:extLst>
          </p:cNvPr>
          <p:cNvPicPr>
            <a:picLocks noChangeAspect="1"/>
          </p:cNvPicPr>
          <p:nvPr/>
        </p:nvPicPr>
        <p:blipFill rotWithShape="1">
          <a:blip r:embed="rId3"/>
          <a:srcRect b="6154"/>
          <a:stretch/>
        </p:blipFill>
        <p:spPr>
          <a:xfrm>
            <a:off x="9170548" y="87917"/>
            <a:ext cx="2726176" cy="902684"/>
          </a:xfrm>
          <a:prstGeom prst="rect">
            <a:avLst/>
          </a:prstGeom>
        </p:spPr>
      </p:pic>
    </p:spTree>
    <p:extLst>
      <p:ext uri="{BB962C8B-B14F-4D97-AF65-F5344CB8AC3E}">
        <p14:creationId xmlns:p14="http://schemas.microsoft.com/office/powerpoint/2010/main" val="261581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r>
              <a:rPr lang="en-GB" sz="4000" b="1" dirty="0">
                <a:cs typeface="Calibri Light"/>
              </a:rPr>
              <a:t>Thankyou</a:t>
            </a:r>
          </a:p>
        </p:txBody>
      </p:sp>
      <p:pic>
        <p:nvPicPr>
          <p:cNvPr id="1026" name="Picture 2" descr="Download Free png Clap png 1 » PNG Image - DLPNG.com">
            <a:extLst>
              <a:ext uri="{FF2B5EF4-FFF2-40B4-BE49-F238E27FC236}">
                <a16:creationId xmlns:a16="http://schemas.microsoft.com/office/drawing/2014/main" id="{91B28F9B-05EF-409F-9406-2701FB1B39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56558" y="1484431"/>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88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582168" y="18256"/>
            <a:ext cx="7540690" cy="1325562"/>
          </a:xfrm>
        </p:spPr>
        <p:txBody>
          <a:bodyPr>
            <a:normAutofit/>
          </a:bodyPr>
          <a:lstStyle/>
          <a:p>
            <a:r>
              <a:rPr lang="en-GB" sz="4000" b="1" dirty="0"/>
              <a:t>MP letter/email</a:t>
            </a:r>
          </a:p>
        </p:txBody>
      </p:sp>
      <p:sp>
        <p:nvSpPr>
          <p:cNvPr id="3" name="Content Placeholder 2">
            <a:extLst>
              <a:ext uri="{FF2B5EF4-FFF2-40B4-BE49-F238E27FC236}">
                <a16:creationId xmlns:a16="http://schemas.microsoft.com/office/drawing/2014/main" id="{2F7FDAF2-D35C-43B4-8157-34E6AEBCA80B}"/>
              </a:ext>
            </a:extLst>
          </p:cNvPr>
          <p:cNvSpPr>
            <a:spLocks noGrp="1"/>
          </p:cNvSpPr>
          <p:nvPr>
            <p:ph idx="1"/>
          </p:nvPr>
        </p:nvSpPr>
        <p:spPr>
          <a:xfrm>
            <a:off x="124178" y="2116182"/>
            <a:ext cx="11898489" cy="4634573"/>
          </a:xfrm>
        </p:spPr>
        <p:txBody>
          <a:bodyPr>
            <a:normAutofit/>
          </a:bodyPr>
          <a:lstStyle/>
          <a:p>
            <a:pPr marL="0" indent="0">
              <a:buNone/>
            </a:pPr>
            <a:r>
              <a:rPr lang="en-US" sz="5600" dirty="0"/>
              <a:t>Please refer to MP template letters sent to members on 24</a:t>
            </a:r>
            <a:r>
              <a:rPr lang="en-US" sz="5600" baseline="30000" dirty="0"/>
              <a:t>th</a:t>
            </a:r>
            <a:r>
              <a:rPr lang="en-US" sz="5600" dirty="0"/>
              <a:t> May</a:t>
            </a:r>
            <a:endParaRPr lang="en-US" sz="5600" dirty="0">
              <a:solidFill>
                <a:srgbClr val="FF0000"/>
              </a:solidFill>
            </a:endParaRPr>
          </a:p>
          <a:p>
            <a:pPr marL="0" indent="0">
              <a:buNone/>
            </a:pPr>
            <a:r>
              <a:rPr lang="en-US" sz="5600" dirty="0"/>
              <a:t> </a:t>
            </a:r>
            <a:endParaRPr lang="en-GB" dirty="0"/>
          </a:p>
        </p:txBody>
      </p:sp>
    </p:spTree>
    <p:extLst>
      <p:ext uri="{BB962C8B-B14F-4D97-AF65-F5344CB8AC3E}">
        <p14:creationId xmlns:p14="http://schemas.microsoft.com/office/powerpoint/2010/main" val="2305594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r>
              <a:rPr lang="en-GB" sz="4000" b="1"/>
              <a:t>Breakout 2 – Political context  </a:t>
            </a:r>
          </a:p>
        </p:txBody>
      </p:sp>
      <p:sp>
        <p:nvSpPr>
          <p:cNvPr id="3" name="Content Placeholder 2">
            <a:extLst>
              <a:ext uri="{FF2B5EF4-FFF2-40B4-BE49-F238E27FC236}">
                <a16:creationId xmlns:a16="http://schemas.microsoft.com/office/drawing/2014/main" id="{2F7FDAF2-D35C-43B4-8157-34E6AEBCA80B}"/>
              </a:ext>
            </a:extLst>
          </p:cNvPr>
          <p:cNvSpPr>
            <a:spLocks noGrp="1"/>
          </p:cNvSpPr>
          <p:nvPr>
            <p:ph idx="1"/>
          </p:nvPr>
        </p:nvSpPr>
        <p:spPr/>
        <p:txBody>
          <a:bodyPr/>
          <a:lstStyle/>
          <a:p>
            <a:endParaRPr lang="en-GB" dirty="0"/>
          </a:p>
          <a:p>
            <a:endParaRPr lang="en-GB" dirty="0"/>
          </a:p>
          <a:p>
            <a:endParaRPr lang="en-GB" dirty="0"/>
          </a:p>
          <a:p>
            <a:pPr marL="0" indent="0">
              <a:buNone/>
            </a:pPr>
            <a:r>
              <a:rPr lang="en-GB" dirty="0"/>
              <a:t>Lets share how we are engaging now and share what we can do </a:t>
            </a:r>
          </a:p>
        </p:txBody>
      </p:sp>
    </p:spTree>
    <p:extLst>
      <p:ext uri="{BB962C8B-B14F-4D97-AF65-F5344CB8AC3E}">
        <p14:creationId xmlns:p14="http://schemas.microsoft.com/office/powerpoint/2010/main" val="88302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endParaRPr lang="en-GB" sz="4000" b="1" dirty="0"/>
          </a:p>
        </p:txBody>
      </p:sp>
      <p:sp>
        <p:nvSpPr>
          <p:cNvPr id="3" name="Content Placeholder 2">
            <a:extLst>
              <a:ext uri="{FF2B5EF4-FFF2-40B4-BE49-F238E27FC236}">
                <a16:creationId xmlns:a16="http://schemas.microsoft.com/office/drawing/2014/main" id="{2F7FDAF2-D35C-43B4-8157-34E6AEBCA80B}"/>
              </a:ext>
            </a:extLst>
          </p:cNvPr>
          <p:cNvSpPr>
            <a:spLocks noGrp="1"/>
          </p:cNvSpPr>
          <p:nvPr>
            <p:ph idx="1"/>
          </p:nvPr>
        </p:nvSpPr>
        <p:spPr/>
        <p:txBody>
          <a:bodyPr>
            <a:normAutofit/>
          </a:bodyPr>
          <a:lstStyle/>
          <a:p>
            <a:pPr marL="0" indent="0" algn="ctr">
              <a:buNone/>
            </a:pPr>
            <a:endParaRPr lang="en-GB" sz="4800" b="1" dirty="0"/>
          </a:p>
          <a:p>
            <a:pPr marL="0" indent="0" algn="ctr">
              <a:buNone/>
            </a:pPr>
            <a:endParaRPr lang="en-GB" sz="4800" b="1" dirty="0"/>
          </a:p>
          <a:p>
            <a:pPr marL="0" indent="0" algn="ctr">
              <a:buNone/>
            </a:pPr>
            <a:r>
              <a:rPr lang="en-GB" sz="4800" b="1" dirty="0"/>
              <a:t>Ali Oliver MBE</a:t>
            </a:r>
            <a:endParaRPr lang="en-GB" sz="4800" dirty="0"/>
          </a:p>
        </p:txBody>
      </p:sp>
    </p:spTree>
    <p:extLst>
      <p:ext uri="{BB962C8B-B14F-4D97-AF65-F5344CB8AC3E}">
        <p14:creationId xmlns:p14="http://schemas.microsoft.com/office/powerpoint/2010/main" val="358718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r>
              <a:rPr lang="en-GB" sz="4000" b="1" dirty="0"/>
              <a:t>Call to action timeline </a:t>
            </a:r>
          </a:p>
        </p:txBody>
      </p:sp>
      <p:sp>
        <p:nvSpPr>
          <p:cNvPr id="3" name="Content Placeholder 2">
            <a:extLst>
              <a:ext uri="{FF2B5EF4-FFF2-40B4-BE49-F238E27FC236}">
                <a16:creationId xmlns:a16="http://schemas.microsoft.com/office/drawing/2014/main" id="{2F7FDAF2-D35C-43B4-8157-34E6AEBCA80B}"/>
              </a:ext>
            </a:extLst>
          </p:cNvPr>
          <p:cNvSpPr>
            <a:spLocks noGrp="1"/>
          </p:cNvSpPr>
          <p:nvPr>
            <p:ph idx="1"/>
          </p:nvPr>
        </p:nvSpPr>
        <p:spPr/>
        <p:txBody>
          <a:bodyPr/>
          <a:lstStyle/>
          <a:p>
            <a:pPr marL="0" indent="0">
              <a:buNone/>
            </a:pPr>
            <a:r>
              <a:rPr lang="en-GB" dirty="0"/>
              <a:t>18</a:t>
            </a:r>
            <a:r>
              <a:rPr lang="en-GB" baseline="30000" dirty="0"/>
              <a:t>th</a:t>
            </a:r>
            <a:r>
              <a:rPr lang="en-GB" dirty="0"/>
              <a:t> May-11</a:t>
            </a:r>
            <a:r>
              <a:rPr lang="en-GB" baseline="30000" dirty="0"/>
              <a:t>th</a:t>
            </a:r>
            <a:r>
              <a:rPr lang="en-GB" dirty="0"/>
              <a:t> June</a:t>
            </a:r>
          </a:p>
          <a:p>
            <a:pPr lvl="1"/>
            <a:r>
              <a:rPr lang="en-GB" dirty="0"/>
              <a:t>SAM members advocate locally</a:t>
            </a:r>
          </a:p>
          <a:p>
            <a:pPr lvl="2"/>
            <a:r>
              <a:rPr lang="en-GB" dirty="0"/>
              <a:t>Share SAM data</a:t>
            </a:r>
          </a:p>
          <a:p>
            <a:pPr lvl="2"/>
            <a:r>
              <a:rPr lang="en-GB" dirty="0"/>
              <a:t>MPs</a:t>
            </a:r>
          </a:p>
          <a:p>
            <a:pPr lvl="2"/>
            <a:r>
              <a:rPr lang="en-GB" dirty="0"/>
              <a:t>Local press</a:t>
            </a:r>
          </a:p>
          <a:p>
            <a:pPr lvl="2"/>
            <a:r>
              <a:rPr lang="en-GB" dirty="0"/>
              <a:t>Connect with sporting figures</a:t>
            </a:r>
          </a:p>
          <a:p>
            <a:pPr lvl="1"/>
            <a:endParaRPr lang="en-GB" dirty="0"/>
          </a:p>
          <a:p>
            <a:pPr marL="0" indent="0">
              <a:buNone/>
            </a:pPr>
            <a:r>
              <a:rPr lang="en-GB" dirty="0"/>
              <a:t>7</a:t>
            </a:r>
            <a:r>
              <a:rPr lang="en-GB" baseline="30000" dirty="0"/>
              <a:t>th</a:t>
            </a:r>
            <a:r>
              <a:rPr lang="en-GB" dirty="0"/>
              <a:t> June onwards</a:t>
            </a:r>
          </a:p>
          <a:p>
            <a:pPr lvl="1"/>
            <a:r>
              <a:rPr lang="en-GB" dirty="0"/>
              <a:t>SAM Board will commence a national campaign</a:t>
            </a:r>
          </a:p>
          <a:p>
            <a:pPr lvl="1"/>
            <a:r>
              <a:rPr lang="en-GB" dirty="0"/>
              <a:t>School Sport &amp; Activity Sector Support</a:t>
            </a:r>
          </a:p>
        </p:txBody>
      </p:sp>
    </p:spTree>
    <p:extLst>
      <p:ext uri="{BB962C8B-B14F-4D97-AF65-F5344CB8AC3E}">
        <p14:creationId xmlns:p14="http://schemas.microsoft.com/office/powerpoint/2010/main" val="2446125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259306" y="500063"/>
            <a:ext cx="8119583" cy="1325562"/>
          </a:xfrm>
        </p:spPr>
        <p:txBody>
          <a:bodyPr>
            <a:normAutofit/>
          </a:bodyPr>
          <a:lstStyle/>
          <a:p>
            <a:r>
              <a:rPr lang="en-GB" sz="4000" b="1" dirty="0"/>
              <a:t>Call to action </a:t>
            </a:r>
          </a:p>
        </p:txBody>
      </p:sp>
      <p:sp>
        <p:nvSpPr>
          <p:cNvPr id="3" name="Content Placeholder 2">
            <a:extLst>
              <a:ext uri="{FF2B5EF4-FFF2-40B4-BE49-F238E27FC236}">
                <a16:creationId xmlns:a16="http://schemas.microsoft.com/office/drawing/2014/main" id="{2F7FDAF2-D35C-43B4-8157-34E6AEBCA80B}"/>
              </a:ext>
            </a:extLst>
          </p:cNvPr>
          <p:cNvSpPr>
            <a:spLocks noGrp="1"/>
          </p:cNvSpPr>
          <p:nvPr>
            <p:ph idx="1"/>
          </p:nvPr>
        </p:nvSpPr>
        <p:spPr/>
        <p:txBody>
          <a:bodyPr/>
          <a:lstStyle/>
          <a:p>
            <a:pPr marL="0" indent="0">
              <a:buNone/>
            </a:pPr>
            <a:endParaRPr lang="en-GB" dirty="0">
              <a:highlight>
                <a:srgbClr val="FFFF00"/>
              </a:highlight>
            </a:endParaRPr>
          </a:p>
          <a:p>
            <a:pPr marL="0" indent="0">
              <a:buNone/>
            </a:pPr>
            <a:endParaRPr lang="en-GB" dirty="0">
              <a:highlight>
                <a:srgbClr val="FFFF00"/>
              </a:highlight>
            </a:endParaRPr>
          </a:p>
        </p:txBody>
      </p:sp>
      <p:pic>
        <p:nvPicPr>
          <p:cNvPr id="5" name="Picture 4">
            <a:extLst>
              <a:ext uri="{FF2B5EF4-FFF2-40B4-BE49-F238E27FC236}">
                <a16:creationId xmlns:a16="http://schemas.microsoft.com/office/drawing/2014/main" id="{6965FA55-017A-4835-9C5A-C21FCC1CBA1F}"/>
              </a:ext>
            </a:extLst>
          </p:cNvPr>
          <p:cNvPicPr/>
          <p:nvPr/>
        </p:nvPicPr>
        <p:blipFill rotWithShape="1">
          <a:blip r:embed="rId3">
            <a:extLst>
              <a:ext uri="{28A0092B-C50C-407E-A947-70E740481C1C}">
                <a14:useLocalDpi xmlns:a14="http://schemas.microsoft.com/office/drawing/2010/main" val="0"/>
              </a:ext>
            </a:extLst>
          </a:blip>
          <a:srcRect t="2954" b="53024"/>
          <a:stretch/>
        </p:blipFill>
        <p:spPr bwMode="auto">
          <a:xfrm>
            <a:off x="3859740" y="860244"/>
            <a:ext cx="8332260" cy="59273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6415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4BDB-CFB3-445D-A5CA-BBEE3113A8D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827F4BB-41F8-4441-837B-012379B05B3A}"/>
              </a:ext>
            </a:extLst>
          </p:cNvPr>
          <p:cNvSpPr>
            <a:spLocks noGrp="1"/>
          </p:cNvSpPr>
          <p:nvPr>
            <p:ph idx="1"/>
          </p:nvPr>
        </p:nvSpPr>
        <p:spPr/>
        <p:txBody>
          <a:bodyPr vert="horz" lIns="91440" tIns="45720" rIns="91440" bIns="45720" rtlCol="0" anchor="t">
            <a:normAutofit lnSpcReduction="10000"/>
          </a:bodyPr>
          <a:lstStyle/>
          <a:p>
            <a:pPr marL="0" indent="0" algn="ctr">
              <a:buNone/>
            </a:pPr>
            <a:endParaRPr lang="en-GB" sz="4400" dirty="0">
              <a:cs typeface="Calibri"/>
            </a:endParaRPr>
          </a:p>
          <a:p>
            <a:pPr marL="0" indent="0" algn="ctr">
              <a:buNone/>
            </a:pPr>
            <a:r>
              <a:rPr lang="en-GB" sz="4000" dirty="0">
                <a:cs typeface="Calibri"/>
              </a:rPr>
              <a:t>Thank you for joining the webinar.</a:t>
            </a:r>
          </a:p>
          <a:p>
            <a:pPr marL="0" indent="0" algn="ctr">
              <a:buNone/>
            </a:pPr>
            <a:r>
              <a:rPr lang="en-GB" sz="4000" dirty="0">
                <a:cs typeface="Calibri"/>
              </a:rPr>
              <a:t>We look forward to seeing you at the next informal networking session on </a:t>
            </a:r>
          </a:p>
          <a:p>
            <a:pPr marL="0" indent="0" algn="ctr">
              <a:buNone/>
            </a:pPr>
            <a:r>
              <a:rPr lang="en-GB" sz="4000" dirty="0">
                <a:cs typeface="Calibri"/>
              </a:rPr>
              <a:t>Thursday 17</a:t>
            </a:r>
            <a:r>
              <a:rPr lang="en-GB" sz="4000" baseline="30000" dirty="0">
                <a:cs typeface="Calibri"/>
              </a:rPr>
              <a:t>th</a:t>
            </a:r>
            <a:r>
              <a:rPr lang="en-GB" sz="4000" dirty="0">
                <a:cs typeface="Calibri"/>
              </a:rPr>
              <a:t> June 1.30pm </a:t>
            </a:r>
          </a:p>
          <a:p>
            <a:pPr marL="0" indent="0" algn="ctr">
              <a:buNone/>
            </a:pPr>
            <a:endParaRPr lang="en-GB" sz="4000" dirty="0">
              <a:cs typeface="Calibri"/>
            </a:endParaRPr>
          </a:p>
          <a:p>
            <a:pPr marL="0" indent="0" algn="ctr">
              <a:buNone/>
            </a:pPr>
            <a:r>
              <a:rPr lang="en-GB" sz="2600" b="1" i="1" dirty="0">
                <a:cs typeface="Calibri"/>
              </a:rPr>
              <a:t>Please complete the evaluation survey and tell us the good practice you are doing to combat the issues SAM survey has identified</a:t>
            </a:r>
            <a:endParaRPr lang="en-GB" b="1" dirty="0">
              <a:cs typeface="Calibri"/>
            </a:endParaRPr>
          </a:p>
        </p:txBody>
      </p:sp>
    </p:spTree>
    <p:extLst>
      <p:ext uri="{BB962C8B-B14F-4D97-AF65-F5344CB8AC3E}">
        <p14:creationId xmlns:p14="http://schemas.microsoft.com/office/powerpoint/2010/main" val="417801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r>
              <a:rPr lang="en-GB" sz="4000" b="1" dirty="0">
                <a:cs typeface="Calibri Light"/>
              </a:rPr>
              <a:t>Thankyou</a:t>
            </a:r>
          </a:p>
        </p:txBody>
      </p:sp>
      <p:pic>
        <p:nvPicPr>
          <p:cNvPr id="6" name="Content Placeholder 5" descr="A close-up of a page&#10;&#10;Description automatically generated with low confidence">
            <a:extLst>
              <a:ext uri="{FF2B5EF4-FFF2-40B4-BE49-F238E27FC236}">
                <a16:creationId xmlns:a16="http://schemas.microsoft.com/office/drawing/2014/main" id="{CEDE2785-4BE7-44E6-B3DC-0C1E326B3392}"/>
              </a:ext>
            </a:extLst>
          </p:cNvPr>
          <p:cNvPicPr>
            <a:picLocks noGrp="1"/>
          </p:cNvPicPr>
          <p:nvPr>
            <p:ph idx="1"/>
          </p:nvPr>
        </p:nvPicPr>
        <p:blipFill rotWithShape="1">
          <a:blip r:embed="rId3" r:link="rId4" cstate="print">
            <a:extLst>
              <a:ext uri="{28A0092B-C50C-407E-A947-70E740481C1C}">
                <a14:useLocalDpi xmlns:a14="http://schemas.microsoft.com/office/drawing/2010/main" val="0"/>
              </a:ext>
            </a:extLst>
          </a:blip>
          <a:srcRect l="58684" t="3918" b="7021"/>
          <a:stretch>
            <a:fillRect/>
          </a:stretch>
        </p:blipFill>
        <p:spPr bwMode="auto">
          <a:xfrm>
            <a:off x="4612942" y="102358"/>
            <a:ext cx="3957851" cy="66532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533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r>
              <a:rPr lang="en-GB" sz="4000" b="1" dirty="0">
                <a:cs typeface="Calibri Light"/>
              </a:rPr>
              <a:t>Context of todays webinar</a:t>
            </a:r>
          </a:p>
        </p:txBody>
      </p:sp>
      <p:sp>
        <p:nvSpPr>
          <p:cNvPr id="5" name="Content Placeholder 4">
            <a:extLst>
              <a:ext uri="{FF2B5EF4-FFF2-40B4-BE49-F238E27FC236}">
                <a16:creationId xmlns:a16="http://schemas.microsoft.com/office/drawing/2014/main" id="{CE633036-0426-49E4-91F4-285E9EB16458}"/>
              </a:ext>
            </a:extLst>
          </p:cNvPr>
          <p:cNvSpPr>
            <a:spLocks noGrp="1"/>
          </p:cNvSpPr>
          <p:nvPr>
            <p:ph idx="1"/>
          </p:nvPr>
        </p:nvSpPr>
        <p:spPr/>
        <p:txBody>
          <a:bodyPr vert="horz" lIns="91440" tIns="45720" rIns="91440" bIns="45720" rtlCol="0" anchor="t">
            <a:normAutofit/>
          </a:bodyPr>
          <a:lstStyle/>
          <a:p>
            <a:pPr marL="0" indent="0">
              <a:buNone/>
            </a:pPr>
            <a:endParaRPr lang="en-GB" dirty="0">
              <a:cs typeface="Calibri"/>
            </a:endParaRPr>
          </a:p>
          <a:p>
            <a:pPr marL="0" indent="0">
              <a:buNone/>
            </a:pPr>
            <a:r>
              <a:rPr lang="en-GB" dirty="0">
                <a:cs typeface="Calibri"/>
              </a:rPr>
              <a:t>No PE and School Sport Premium announcement</a:t>
            </a:r>
          </a:p>
          <a:p>
            <a:pPr marL="0" indent="0">
              <a:buNone/>
            </a:pPr>
            <a:r>
              <a:rPr lang="en-GB" dirty="0">
                <a:cs typeface="Calibri"/>
              </a:rPr>
              <a:t>School Games Contract ends October 21</a:t>
            </a:r>
          </a:p>
          <a:p>
            <a:pPr marL="0" indent="0">
              <a:buNone/>
            </a:pPr>
            <a:endParaRPr lang="en-GB" dirty="0">
              <a:cs typeface="Calibri"/>
            </a:endParaRPr>
          </a:p>
          <a:p>
            <a:pPr marL="0" indent="0">
              <a:buNone/>
            </a:pPr>
            <a:r>
              <a:rPr lang="en-GB" dirty="0">
                <a:cs typeface="Calibri"/>
              </a:rPr>
              <a:t>‘Call to action’ required</a:t>
            </a:r>
          </a:p>
          <a:p>
            <a:pPr marL="0" indent="0">
              <a:buNone/>
            </a:pPr>
            <a:r>
              <a:rPr lang="en-GB" i="1" dirty="0">
                <a:cs typeface="Calibri"/>
              </a:rPr>
              <a:t>We will do this both locally and nationally focussing on the impact that this uncertainty is having on us/schools playing our important contribution of an ‘active recovery’ for the benefit of children &amp; young people  </a:t>
            </a:r>
          </a:p>
        </p:txBody>
      </p:sp>
      <p:pic>
        <p:nvPicPr>
          <p:cNvPr id="2" name="Picture 1">
            <a:extLst>
              <a:ext uri="{FF2B5EF4-FFF2-40B4-BE49-F238E27FC236}">
                <a16:creationId xmlns:a16="http://schemas.microsoft.com/office/drawing/2014/main" id="{E956798B-57A7-41AB-AE3A-0FCF729F8C3A}"/>
              </a:ext>
            </a:extLst>
          </p:cNvPr>
          <p:cNvPicPr>
            <a:picLocks noChangeAspect="1"/>
          </p:cNvPicPr>
          <p:nvPr/>
        </p:nvPicPr>
        <p:blipFill rotWithShape="1">
          <a:blip r:embed="rId3"/>
          <a:srcRect b="13524"/>
          <a:stretch/>
        </p:blipFill>
        <p:spPr>
          <a:xfrm>
            <a:off x="8113559" y="2047913"/>
            <a:ext cx="2057400" cy="2007003"/>
          </a:xfrm>
          <a:prstGeom prst="rect">
            <a:avLst/>
          </a:prstGeom>
        </p:spPr>
      </p:pic>
    </p:spTree>
    <p:extLst>
      <p:ext uri="{BB962C8B-B14F-4D97-AF65-F5344CB8AC3E}">
        <p14:creationId xmlns:p14="http://schemas.microsoft.com/office/powerpoint/2010/main" val="22430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9F8E-A409-45D1-B7DE-AEACCAF57C73}"/>
              </a:ext>
            </a:extLst>
          </p:cNvPr>
          <p:cNvSpPr>
            <a:spLocks noGrp="1"/>
          </p:cNvSpPr>
          <p:nvPr>
            <p:ph type="title"/>
          </p:nvPr>
        </p:nvSpPr>
        <p:spPr/>
        <p:txBody>
          <a:bodyPr/>
          <a:lstStyle/>
          <a:p>
            <a:r>
              <a:rPr lang="en-GB" b="1" dirty="0">
                <a:cs typeface="Calibri Light"/>
              </a:rPr>
              <a:t>Agenda</a:t>
            </a:r>
            <a:r>
              <a:rPr lang="en-GB" dirty="0">
                <a:cs typeface="Calibri Light"/>
              </a:rPr>
              <a:t>  </a:t>
            </a:r>
            <a:endParaRPr lang="en-GB" dirty="0"/>
          </a:p>
        </p:txBody>
      </p:sp>
      <p:sp>
        <p:nvSpPr>
          <p:cNvPr id="4" name="Content Placeholder 3">
            <a:extLst>
              <a:ext uri="{FF2B5EF4-FFF2-40B4-BE49-F238E27FC236}">
                <a16:creationId xmlns:a16="http://schemas.microsoft.com/office/drawing/2014/main" id="{A3B15BD1-ABF2-4FCA-A5DE-FF80FA52A0A3}"/>
              </a:ext>
            </a:extLst>
          </p:cNvPr>
          <p:cNvSpPr>
            <a:spLocks noGrp="1"/>
          </p:cNvSpPr>
          <p:nvPr>
            <p:ph idx="1"/>
          </p:nvPr>
        </p:nvSpPr>
        <p:spPr/>
        <p:txBody>
          <a:bodyPr vert="horz" lIns="91440" tIns="45720" rIns="91440" bIns="45720" rtlCol="0" anchor="t">
            <a:normAutofit fontScale="32500" lnSpcReduction="20000"/>
          </a:bodyPr>
          <a:lstStyle/>
          <a:p>
            <a:pPr marL="0" indent="0">
              <a:buNone/>
            </a:pPr>
            <a:endParaRPr lang="en-GB" sz="12000" dirty="0"/>
          </a:p>
          <a:p>
            <a:pPr marL="1371600" indent="-1371600">
              <a:buFont typeface="+mj-lt"/>
              <a:buAutoNum type="arabicPeriod"/>
            </a:pPr>
            <a:r>
              <a:rPr lang="en-GB" sz="12000" dirty="0"/>
              <a:t>SAM National survey data</a:t>
            </a:r>
          </a:p>
          <a:p>
            <a:pPr marL="1371600" indent="-1371600">
              <a:buFont typeface="+mj-lt"/>
              <a:buAutoNum type="arabicPeriod"/>
            </a:pPr>
            <a:r>
              <a:rPr lang="en-GB" sz="12000" dirty="0"/>
              <a:t>BREAKOUT 1 – Practical Context </a:t>
            </a:r>
          </a:p>
          <a:p>
            <a:pPr marL="1371600" indent="-1371600">
              <a:buFont typeface="+mj-lt"/>
              <a:buAutoNum type="arabicPeriod"/>
            </a:pPr>
            <a:r>
              <a:rPr lang="en-GB" sz="12000" dirty="0"/>
              <a:t>Call to action</a:t>
            </a:r>
          </a:p>
          <a:p>
            <a:pPr marL="1371600" indent="-1371600">
              <a:buFont typeface="+mj-lt"/>
              <a:buAutoNum type="arabicPeriod"/>
            </a:pPr>
            <a:r>
              <a:rPr lang="en-GB" sz="12000" dirty="0"/>
              <a:t>BREAKOUT 2 – Political Context </a:t>
            </a:r>
          </a:p>
          <a:p>
            <a:pPr marL="1371600" indent="-1371600">
              <a:buFont typeface="+mj-lt"/>
              <a:buAutoNum type="arabicPeriod"/>
            </a:pPr>
            <a:r>
              <a:rPr lang="en-GB" sz="12000" dirty="0"/>
              <a:t>Ali Oliver </a:t>
            </a:r>
          </a:p>
          <a:p>
            <a:pPr marL="1371600" indent="-1371600">
              <a:buFont typeface="+mj-lt"/>
              <a:buAutoNum type="arabicPeriod"/>
            </a:pPr>
            <a:r>
              <a:rPr lang="en-GB" sz="12000" dirty="0"/>
              <a:t>Timeline </a:t>
            </a:r>
          </a:p>
          <a:p>
            <a:pPr marL="0" indent="0">
              <a:buNone/>
            </a:pPr>
            <a:endParaRPr lang="en-GB" sz="12000" dirty="0"/>
          </a:p>
          <a:p>
            <a:pPr marL="0" indent="0">
              <a:buNone/>
            </a:pPr>
            <a:endParaRPr lang="en-GB" dirty="0"/>
          </a:p>
        </p:txBody>
      </p:sp>
      <p:sp>
        <p:nvSpPr>
          <p:cNvPr id="5" name="Title 1">
            <a:extLst>
              <a:ext uri="{FF2B5EF4-FFF2-40B4-BE49-F238E27FC236}">
                <a16:creationId xmlns:a16="http://schemas.microsoft.com/office/drawing/2014/main" id="{2A32183A-49AD-46B8-A14E-B6FD268A64FD}"/>
              </a:ext>
            </a:extLst>
          </p:cNvPr>
          <p:cNvSpPr txBox="1">
            <a:spLocks/>
          </p:cNvSpPr>
          <p:nvPr/>
        </p:nvSpPr>
        <p:spPr>
          <a:xfrm>
            <a:off x="838200" y="1825625"/>
            <a:ext cx="10515600" cy="435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cs typeface="Calibri Light"/>
              </a:rPr>
              <a:t>  </a:t>
            </a:r>
            <a:endParaRPr lang="en-GB" dirty="0"/>
          </a:p>
        </p:txBody>
      </p:sp>
    </p:spTree>
    <p:extLst>
      <p:ext uri="{BB962C8B-B14F-4D97-AF65-F5344CB8AC3E}">
        <p14:creationId xmlns:p14="http://schemas.microsoft.com/office/powerpoint/2010/main" val="26865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2736955" y="2711112"/>
            <a:ext cx="6553836" cy="1325562"/>
          </a:xfrm>
        </p:spPr>
        <p:txBody>
          <a:bodyPr>
            <a:noAutofit/>
          </a:bodyPr>
          <a:lstStyle/>
          <a:p>
            <a:r>
              <a:rPr lang="en-GB" sz="6000" b="1" dirty="0"/>
              <a:t>National Survey Data</a:t>
            </a:r>
            <a:endParaRPr lang="en-GB" sz="6000" b="1" dirty="0">
              <a:cs typeface="Calibri Light"/>
            </a:endParaRPr>
          </a:p>
        </p:txBody>
      </p:sp>
    </p:spTree>
    <p:extLst>
      <p:ext uri="{BB962C8B-B14F-4D97-AF65-F5344CB8AC3E}">
        <p14:creationId xmlns:p14="http://schemas.microsoft.com/office/powerpoint/2010/main" val="45990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r>
              <a:rPr lang="en-GB" sz="4000" b="1" dirty="0"/>
              <a:t>National Data Headlines</a:t>
            </a:r>
            <a:endParaRPr lang="en-GB" sz="4000" b="1" dirty="0">
              <a:cs typeface="Calibri Light"/>
            </a:endParaRPr>
          </a:p>
        </p:txBody>
      </p:sp>
      <p:sp>
        <p:nvSpPr>
          <p:cNvPr id="5" name="Content Placeholder 4">
            <a:extLst>
              <a:ext uri="{FF2B5EF4-FFF2-40B4-BE49-F238E27FC236}">
                <a16:creationId xmlns:a16="http://schemas.microsoft.com/office/drawing/2014/main" id="{CE633036-0426-49E4-91F4-285E9EB16458}"/>
              </a:ext>
            </a:extLst>
          </p:cNvPr>
          <p:cNvSpPr>
            <a:spLocks noGrp="1"/>
          </p:cNvSpPr>
          <p:nvPr>
            <p:ph idx="1"/>
          </p:nvPr>
        </p:nvSpPr>
        <p:spPr/>
        <p:txBody>
          <a:bodyPr vert="horz" lIns="91440" tIns="45720" rIns="91440" bIns="45720" rtlCol="0" anchor="t">
            <a:normAutofit fontScale="92500" lnSpcReduction="10000"/>
          </a:bodyPr>
          <a:lstStyle/>
          <a:p>
            <a:r>
              <a:rPr lang="en-GB" b="1" u="sng" dirty="0">
                <a:ea typeface="+mn-lt"/>
                <a:cs typeface="+mn-lt"/>
              </a:rPr>
              <a:t>2647</a:t>
            </a:r>
            <a:r>
              <a:rPr lang="en-GB" dirty="0">
                <a:ea typeface="+mn-lt"/>
                <a:cs typeface="+mn-lt"/>
              </a:rPr>
              <a:t> Schools Responded to the Survey</a:t>
            </a:r>
            <a:endParaRPr lang="en-GB" dirty="0">
              <a:cs typeface="Calibri" panose="020F0502020204030204"/>
            </a:endParaRPr>
          </a:p>
          <a:p>
            <a:r>
              <a:rPr lang="en-GB" b="1" u="sng" dirty="0">
                <a:ea typeface="+mn-lt"/>
                <a:cs typeface="+mn-lt"/>
              </a:rPr>
              <a:t>94 SAM Member </a:t>
            </a:r>
            <a:r>
              <a:rPr lang="en-GB" dirty="0">
                <a:ea typeface="+mn-lt"/>
                <a:cs typeface="+mn-lt"/>
              </a:rPr>
              <a:t>areas were represented in the Survey</a:t>
            </a:r>
            <a:endParaRPr lang="en-GB" dirty="0"/>
          </a:p>
          <a:p>
            <a:r>
              <a:rPr lang="en-GB" b="1" u="sng" dirty="0">
                <a:ea typeface="+mn-lt"/>
                <a:cs typeface="+mn-lt"/>
              </a:rPr>
              <a:t>30 Active Partnership </a:t>
            </a:r>
            <a:r>
              <a:rPr lang="en-GB" dirty="0">
                <a:ea typeface="+mn-lt"/>
                <a:cs typeface="+mn-lt"/>
              </a:rPr>
              <a:t>areas were represented in the Survey</a:t>
            </a:r>
            <a:endParaRPr lang="en-GB" dirty="0"/>
          </a:p>
          <a:p>
            <a:r>
              <a:rPr lang="en-GB" dirty="0">
                <a:ea typeface="+mn-lt"/>
                <a:cs typeface="+mn-lt"/>
              </a:rPr>
              <a:t>Responses came from</a:t>
            </a:r>
            <a:r>
              <a:rPr lang="en-GB" b="1" dirty="0">
                <a:ea typeface="+mn-lt"/>
                <a:cs typeface="+mn-lt"/>
              </a:rPr>
              <a:t> Primary</a:t>
            </a:r>
            <a:r>
              <a:rPr lang="en-GB" dirty="0">
                <a:ea typeface="+mn-lt"/>
                <a:cs typeface="+mn-lt"/>
              </a:rPr>
              <a:t>, </a:t>
            </a:r>
            <a:r>
              <a:rPr lang="en-GB" b="1" dirty="0">
                <a:ea typeface="+mn-lt"/>
                <a:cs typeface="+mn-lt"/>
              </a:rPr>
              <a:t>Secondary</a:t>
            </a:r>
            <a:r>
              <a:rPr lang="en-GB" dirty="0">
                <a:ea typeface="+mn-lt"/>
                <a:cs typeface="+mn-lt"/>
              </a:rPr>
              <a:t> and </a:t>
            </a:r>
            <a:r>
              <a:rPr lang="en-GB" b="1" dirty="0">
                <a:ea typeface="+mn-lt"/>
                <a:cs typeface="+mn-lt"/>
              </a:rPr>
              <a:t>Special</a:t>
            </a:r>
            <a:r>
              <a:rPr lang="en-GB" dirty="0">
                <a:ea typeface="+mn-lt"/>
                <a:cs typeface="+mn-lt"/>
              </a:rPr>
              <a:t> Schools</a:t>
            </a:r>
            <a:endParaRPr lang="en-GB" dirty="0"/>
          </a:p>
          <a:p>
            <a:r>
              <a:rPr lang="en-GB" dirty="0">
                <a:ea typeface="+mn-lt"/>
                <a:cs typeface="+mn-lt"/>
              </a:rPr>
              <a:t>The data is reported by </a:t>
            </a:r>
            <a:r>
              <a:rPr lang="en-GB" b="1" dirty="0">
                <a:ea typeface="+mn-lt"/>
                <a:cs typeface="+mn-lt"/>
              </a:rPr>
              <a:t>SAM Member</a:t>
            </a:r>
            <a:r>
              <a:rPr lang="en-GB" dirty="0">
                <a:ea typeface="+mn-lt"/>
                <a:cs typeface="+mn-lt"/>
              </a:rPr>
              <a:t>, </a:t>
            </a:r>
            <a:r>
              <a:rPr lang="en-GB" b="1" dirty="0">
                <a:ea typeface="+mn-lt"/>
                <a:cs typeface="+mn-lt"/>
              </a:rPr>
              <a:t>Active Partnership</a:t>
            </a:r>
            <a:r>
              <a:rPr lang="en-GB" dirty="0">
                <a:ea typeface="+mn-lt"/>
                <a:cs typeface="+mn-lt"/>
              </a:rPr>
              <a:t>, </a:t>
            </a:r>
            <a:r>
              <a:rPr lang="en-GB" b="1" dirty="0">
                <a:ea typeface="+mn-lt"/>
                <a:cs typeface="+mn-lt"/>
              </a:rPr>
              <a:t>Nationally</a:t>
            </a:r>
            <a:endParaRPr lang="en-GB" dirty="0"/>
          </a:p>
          <a:p>
            <a:r>
              <a:rPr lang="en-GB" dirty="0">
                <a:ea typeface="+mn-lt"/>
                <a:cs typeface="+mn-lt"/>
              </a:rPr>
              <a:t>The data is available in both </a:t>
            </a:r>
            <a:r>
              <a:rPr lang="en-GB" b="1" dirty="0">
                <a:ea typeface="+mn-lt"/>
                <a:cs typeface="+mn-lt"/>
              </a:rPr>
              <a:t>Hard Figures </a:t>
            </a:r>
            <a:r>
              <a:rPr lang="en-GB" dirty="0">
                <a:ea typeface="+mn-lt"/>
                <a:cs typeface="+mn-lt"/>
              </a:rPr>
              <a:t>and </a:t>
            </a:r>
            <a:r>
              <a:rPr lang="en-GB" b="1" dirty="0">
                <a:ea typeface="+mn-lt"/>
                <a:cs typeface="+mn-lt"/>
              </a:rPr>
              <a:t>Percentages</a:t>
            </a:r>
            <a:endParaRPr lang="en-GB" dirty="0">
              <a:cs typeface="Calibri" panose="020F0502020204030204"/>
            </a:endParaRPr>
          </a:p>
          <a:p>
            <a:pPr marL="0" indent="0">
              <a:buNone/>
            </a:pPr>
            <a:endParaRPr lang="en-GB" b="1" dirty="0">
              <a:solidFill>
                <a:srgbClr val="000000"/>
              </a:solidFill>
              <a:ea typeface="+mn-lt"/>
              <a:cs typeface="+mn-lt"/>
            </a:endParaRPr>
          </a:p>
          <a:p>
            <a:pPr marL="0" indent="0" algn="ctr">
              <a:buNone/>
            </a:pPr>
            <a:r>
              <a:rPr lang="en-GB" b="1" dirty="0">
                <a:solidFill>
                  <a:srgbClr val="FF0000"/>
                </a:solidFill>
                <a:ea typeface="+mn-lt"/>
                <a:cs typeface="+mn-lt"/>
              </a:rPr>
              <a:t>The data represents the professional judgement of PE leads and head teachers across these 2647 schools; it does not represent individual pupil data</a:t>
            </a:r>
            <a:endParaRPr lang="en-GB" dirty="0">
              <a:solidFill>
                <a:srgbClr val="FF0000"/>
              </a:solidFill>
              <a:cs typeface="Calibri" panose="020F0502020204030204"/>
            </a:endParaRPr>
          </a:p>
          <a:p>
            <a:endParaRPr lang="en-GB" dirty="0">
              <a:cs typeface="Calibri"/>
            </a:endParaRPr>
          </a:p>
        </p:txBody>
      </p:sp>
    </p:spTree>
    <p:extLst>
      <p:ext uri="{BB962C8B-B14F-4D97-AF65-F5344CB8AC3E}">
        <p14:creationId xmlns:p14="http://schemas.microsoft.com/office/powerpoint/2010/main" val="309383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D2065-BA16-4764-86A3-86744FDF6518}"/>
              </a:ext>
            </a:extLst>
          </p:cNvPr>
          <p:cNvSpPr>
            <a:spLocks noGrp="1"/>
          </p:cNvSpPr>
          <p:nvPr>
            <p:ph type="title"/>
          </p:nvPr>
        </p:nvSpPr>
        <p:spPr>
          <a:xfrm>
            <a:off x="838200" y="500063"/>
            <a:ext cx="7540690" cy="1325562"/>
          </a:xfrm>
        </p:spPr>
        <p:txBody>
          <a:bodyPr>
            <a:normAutofit/>
          </a:bodyPr>
          <a:lstStyle/>
          <a:p>
            <a:r>
              <a:rPr lang="en-GB" sz="4000" b="1"/>
              <a:t>Congratulations </a:t>
            </a:r>
            <a:endParaRPr lang="en-GB" sz="4000" b="1">
              <a:cs typeface="Calibri Light"/>
            </a:endParaRPr>
          </a:p>
        </p:txBody>
      </p:sp>
      <p:sp>
        <p:nvSpPr>
          <p:cNvPr id="5" name="Content Placeholder 4">
            <a:extLst>
              <a:ext uri="{FF2B5EF4-FFF2-40B4-BE49-F238E27FC236}">
                <a16:creationId xmlns:a16="http://schemas.microsoft.com/office/drawing/2014/main" id="{CE633036-0426-49E4-91F4-285E9EB16458}"/>
              </a:ext>
            </a:extLst>
          </p:cNvPr>
          <p:cNvSpPr>
            <a:spLocks noGrp="1"/>
          </p:cNvSpPr>
          <p:nvPr>
            <p:ph idx="1"/>
          </p:nvPr>
        </p:nvSpPr>
        <p:spPr/>
        <p:txBody>
          <a:bodyPr vert="horz" lIns="91440" tIns="45720" rIns="91440" bIns="45720" rtlCol="0" anchor="t">
            <a:normAutofit/>
          </a:bodyPr>
          <a:lstStyle/>
          <a:p>
            <a:endParaRPr lang="en-GB">
              <a:solidFill>
                <a:srgbClr val="000000"/>
              </a:solidFill>
              <a:cs typeface="Calibri" panose="020F0502020204030204"/>
            </a:endParaRPr>
          </a:p>
          <a:p>
            <a:endParaRPr lang="en-GB">
              <a:cs typeface="Calibri"/>
            </a:endParaRPr>
          </a:p>
        </p:txBody>
      </p:sp>
      <p:pic>
        <p:nvPicPr>
          <p:cNvPr id="3" name="Picture 5" descr="A picture containing text, aquatic bird, bird, plant&#10;&#10;Description automatically generated">
            <a:extLst>
              <a:ext uri="{FF2B5EF4-FFF2-40B4-BE49-F238E27FC236}">
                <a16:creationId xmlns:a16="http://schemas.microsoft.com/office/drawing/2014/main" id="{5D46E9B7-4F12-4808-8E5F-31298CBC7861}"/>
              </a:ext>
            </a:extLst>
          </p:cNvPr>
          <p:cNvPicPr>
            <a:picLocks noChangeAspect="1"/>
          </p:cNvPicPr>
          <p:nvPr/>
        </p:nvPicPr>
        <p:blipFill>
          <a:blip r:embed="rId2"/>
          <a:stretch>
            <a:fillRect/>
          </a:stretch>
        </p:blipFill>
        <p:spPr>
          <a:xfrm>
            <a:off x="776990" y="2013694"/>
            <a:ext cx="10313232" cy="4342122"/>
          </a:xfrm>
          <a:prstGeom prst="rect">
            <a:avLst/>
          </a:prstGeom>
        </p:spPr>
      </p:pic>
    </p:spTree>
    <p:extLst>
      <p:ext uri="{BB962C8B-B14F-4D97-AF65-F5344CB8AC3E}">
        <p14:creationId xmlns:p14="http://schemas.microsoft.com/office/powerpoint/2010/main" val="4046772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AFFB3B8490984D91E2791EEB33E5A0" ma:contentTypeVersion="9" ma:contentTypeDescription="Create a new document." ma:contentTypeScope="" ma:versionID="ba553d2b04d0092be0b8d7bac49a5713">
  <xsd:schema xmlns:xsd="http://www.w3.org/2001/XMLSchema" xmlns:xs="http://www.w3.org/2001/XMLSchema" xmlns:p="http://schemas.microsoft.com/office/2006/metadata/properties" xmlns:ns2="cf9addcf-bc38-4fd0-b377-c499da5cbc3a" targetNamespace="http://schemas.microsoft.com/office/2006/metadata/properties" ma:root="true" ma:fieldsID="5e9e314ca72f70676c131ea214d4d2c9" ns2:_="">
    <xsd:import namespace="cf9addcf-bc38-4fd0-b377-c499da5cbc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9addcf-bc38-4fd0-b377-c499da5cbc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F70EE1-7CFF-4002-BA2A-F19D286021FB}">
  <ds:schemaRefs>
    <ds:schemaRef ds:uri="http://schemas.microsoft.com/sharepoint/v3/contenttype/forms"/>
  </ds:schemaRefs>
</ds:datastoreItem>
</file>

<file path=customXml/itemProps2.xml><?xml version="1.0" encoding="utf-8"?>
<ds:datastoreItem xmlns:ds="http://schemas.openxmlformats.org/officeDocument/2006/customXml" ds:itemID="{1CC3E776-21C0-4CDC-BB7A-56BB91E27A6A}">
  <ds:schemaRefs>
    <ds:schemaRef ds:uri="cf9addcf-bc38-4fd0-b377-c499da5cbc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BB24DC9-1E1D-4B15-8AC8-BA585F1981B8}">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cf9addcf-bc38-4fd0-b377-c499da5cbc3a"/>
    <ds:schemaRef ds:uri="http://purl.org/dc/elements/1.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1591</TotalTime>
  <Words>1802</Words>
  <Application>Microsoft Office PowerPoint</Application>
  <PresentationFormat>Widescreen</PresentationFormat>
  <Paragraphs>279</Paragraphs>
  <Slides>35</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Courier New</vt:lpstr>
      <vt:lpstr>Symbol</vt:lpstr>
      <vt:lpstr>Office Theme</vt:lpstr>
      <vt:lpstr>Welcome</vt:lpstr>
      <vt:lpstr>SAM membership</vt:lpstr>
      <vt:lpstr>Thankyou</vt:lpstr>
      <vt:lpstr>Thankyou</vt:lpstr>
      <vt:lpstr>Context of todays webinar</vt:lpstr>
      <vt:lpstr>Agenda  </vt:lpstr>
      <vt:lpstr>National Survey Data</vt:lpstr>
      <vt:lpstr>National Data Headlines</vt:lpstr>
      <vt:lpstr>Congratulations </vt:lpstr>
      <vt:lpstr>Type of School</vt:lpstr>
      <vt:lpstr>PowerPoint Presentation</vt:lpstr>
      <vt:lpstr>Pupil Social Interaction is…</vt:lpstr>
      <vt:lpstr>Pupil resilience is…</vt:lpstr>
      <vt:lpstr>Pupil resilience is…</vt:lpstr>
      <vt:lpstr>Pupils have put on excessive weight during Lockdown </vt:lpstr>
      <vt:lpstr>Pupils have put on excessive weight during Lockdown </vt:lpstr>
      <vt:lpstr>FMS of pupils are…</vt:lpstr>
      <vt:lpstr>Physical Fitness is…</vt:lpstr>
      <vt:lpstr>Physical Fitness is…</vt:lpstr>
      <vt:lpstr>Physical Activity Levels are…</vt:lpstr>
      <vt:lpstr>Physical Activity Levels are…</vt:lpstr>
      <vt:lpstr>Pupil General Wellbeing is …</vt:lpstr>
      <vt:lpstr>National Picture &amp; Local Picture</vt:lpstr>
      <vt:lpstr>         System </vt:lpstr>
      <vt:lpstr>Breakout 1 – Practical context  </vt:lpstr>
      <vt:lpstr>Call to action – </vt:lpstr>
      <vt:lpstr>PowerPoint Presentation</vt:lpstr>
      <vt:lpstr>PowerPoint Presentation</vt:lpstr>
      <vt:lpstr>PowerPoint Presentation</vt:lpstr>
      <vt:lpstr>MP letter/email</vt:lpstr>
      <vt:lpstr>Breakout 2 – Political context  </vt:lpstr>
      <vt:lpstr>PowerPoint Presentation</vt:lpstr>
      <vt:lpstr>Call to action timeline </vt:lpstr>
      <vt:lpstr>Call to action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D'Arcy</dc:creator>
  <cp:lastModifiedBy>Rebecca D'Arcy</cp:lastModifiedBy>
  <cp:revision>68</cp:revision>
  <cp:lastPrinted>2021-05-17T17:41:13Z</cp:lastPrinted>
  <dcterms:created xsi:type="dcterms:W3CDTF">2021-01-19T16:11:05Z</dcterms:created>
  <dcterms:modified xsi:type="dcterms:W3CDTF">2021-05-25T09:44:48Z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0x01010009AFFB3B8490984D91E2791EEB33E5A0</vt:lpwstr>
  </property>
</Properties>
</file>