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1" d="100"/>
          <a:sy n="31" d="100"/>
        </p:scale>
        <p:origin x="8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1828799" y="4260850"/>
            <a:ext cx="20726401" cy="2940055"/>
          </a:xfrm>
          <a:prstGeom prst="rect">
            <a:avLst/>
          </a:prstGeom>
        </p:spPr>
        <p:txBody>
          <a:bodyPr lIns="121917" tIns="121917" rIns="121917" bIns="121917" anchor="ctr"/>
          <a:lstStyle>
            <a:lvl1pPr algn="ctr" defTabSz="1219200">
              <a:lnSpc>
                <a:spcPct val="100000"/>
              </a:lnSpc>
              <a:defRPr sz="11600" b="0" spc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657599" y="7772400"/>
            <a:ext cx="17068801" cy="3505200"/>
          </a:xfrm>
          <a:prstGeom prst="rect">
            <a:avLst/>
          </a:prstGeom>
        </p:spPr>
        <p:txBody>
          <a:bodyPr lIns="121917" tIns="121917" rIns="121917" bIns="121917"/>
          <a:lstStyle>
            <a:lvl1pPr marL="0" indent="0" algn="ctr" defTabSz="1219200">
              <a:lnSpc>
                <a:spcPct val="100000"/>
              </a:lnSpc>
              <a:spcBef>
                <a:spcPts val="1800"/>
              </a:spcBef>
              <a:buSzTx/>
              <a:buNone/>
              <a:defRPr sz="8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 algn="ctr" defTabSz="1219200">
              <a:lnSpc>
                <a:spcPct val="100000"/>
              </a:lnSpc>
              <a:spcBef>
                <a:spcPts val="1800"/>
              </a:spcBef>
              <a:buSzTx/>
              <a:buNone/>
              <a:defRPr sz="8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 algn="ctr" defTabSz="1219200">
              <a:lnSpc>
                <a:spcPct val="100000"/>
              </a:lnSpc>
              <a:spcBef>
                <a:spcPts val="1800"/>
              </a:spcBef>
              <a:buSzTx/>
              <a:buNone/>
              <a:defRPr sz="8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 algn="ctr" defTabSz="1219200">
              <a:lnSpc>
                <a:spcPct val="100000"/>
              </a:lnSpc>
              <a:spcBef>
                <a:spcPts val="1800"/>
              </a:spcBef>
              <a:buSzTx/>
              <a:buNone/>
              <a:defRPr sz="8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 algn="ctr" defTabSz="1219200">
              <a:lnSpc>
                <a:spcPct val="100000"/>
              </a:lnSpc>
              <a:spcBef>
                <a:spcPts val="1800"/>
              </a:spcBef>
              <a:buSzTx/>
              <a:buNone/>
              <a:defRPr sz="8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56227" y="12727606"/>
            <a:ext cx="708577" cy="700441"/>
          </a:xfrm>
          <a:prstGeom prst="rect">
            <a:avLst/>
          </a:prstGeom>
        </p:spPr>
        <p:txBody>
          <a:bodyPr lIns="121917" tIns="121917" rIns="121917" bIns="121917" anchor="ctr"/>
          <a:lstStyle>
            <a:lvl1pPr algn="r" defTabSz="1219200">
              <a:defRPr sz="3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Text"/>
          <p:cNvSpPr txBox="1">
            <a:spLocks noGrp="1"/>
          </p:cNvSpPr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1828800">
              <a:lnSpc>
                <a:spcPct val="90000"/>
              </a:lnSpc>
              <a:defRPr sz="120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Box 7"/>
          <p:cNvSpPr txBox="1"/>
          <p:nvPr/>
        </p:nvSpPr>
        <p:spPr>
          <a:xfrm>
            <a:off x="1382075" y="3728766"/>
            <a:ext cx="21619848" cy="6258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/>
          <a:p>
            <a:pPr algn="l" defTabSz="1828800">
              <a:defRPr sz="1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Making a Difference: </a:t>
            </a:r>
          </a:p>
          <a:p>
            <a:pPr algn="l" defTabSz="1828800">
              <a:defRPr sz="1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What’s Next?</a:t>
            </a:r>
          </a:p>
          <a:p>
            <a:pPr algn="l" defTabSz="1828800">
              <a:lnSpc>
                <a:spcPct val="50000"/>
              </a:lnSpc>
              <a:defRPr sz="1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828800">
              <a:defRPr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Workshop 4</a:t>
            </a:r>
            <a:endParaRPr sz="480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Box 1"/>
          <p:cNvSpPr txBox="1"/>
          <p:nvPr/>
        </p:nvSpPr>
        <p:spPr>
          <a:xfrm>
            <a:off x="5921618" y="771375"/>
            <a:ext cx="12540764" cy="1318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8000" b="1">
                <a:solidFill>
                  <a:srgbClr val="E6007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WORKSHOP OUTCOMES</a:t>
            </a:r>
          </a:p>
        </p:txBody>
      </p:sp>
      <p:sp>
        <p:nvSpPr>
          <p:cNvPr id="173" name="TextBox 3"/>
          <p:cNvSpPr txBox="1"/>
          <p:nvPr/>
        </p:nvSpPr>
        <p:spPr>
          <a:xfrm>
            <a:off x="625410" y="2986240"/>
            <a:ext cx="23983408" cy="7527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/>
          <a:p>
            <a:pPr algn="l" defTabSz="914400">
              <a:lnSpc>
                <a:spcPct val="150000"/>
              </a:lnSpc>
              <a:defRPr sz="4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By the end of this session you should be able to:</a:t>
            </a:r>
          </a:p>
          <a:p>
            <a:pPr algn="l" defTabSz="914400">
              <a:lnSpc>
                <a:spcPct val="150000"/>
              </a:lnSpc>
              <a:defRPr sz="4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40631" indent="-240631" algn="l" defTabSz="914400">
              <a:lnSpc>
                <a:spcPct val="150000"/>
              </a:lnSpc>
              <a:buSzPct val="100000"/>
              <a:buChar char="•"/>
              <a:defRPr sz="5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Reflect on PE, sport, and physical activity in your school</a:t>
            </a:r>
          </a:p>
          <a:p>
            <a:pPr marL="240631" indent="-240631" algn="l" defTabSz="914400">
              <a:lnSpc>
                <a:spcPct val="150000"/>
              </a:lnSpc>
              <a:buSzPct val="100000"/>
              <a:buChar char="•"/>
              <a:defRPr sz="5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Plan and develop a presentation pitch</a:t>
            </a:r>
          </a:p>
          <a:p>
            <a:pPr marL="240631" indent="-240631" algn="l" defTabSz="914400">
              <a:lnSpc>
                <a:spcPct val="150000"/>
              </a:lnSpc>
              <a:buSzPct val="100000"/>
              <a:buChar char="•"/>
              <a:defRPr sz="5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Deliver an impactful presentation with a clear message that captures and influences an audience</a:t>
            </a:r>
          </a:p>
          <a:p>
            <a:pPr marL="240631" indent="-240631" algn="l" defTabSz="914400">
              <a:lnSpc>
                <a:spcPct val="150000"/>
              </a:lnSpc>
              <a:buSzPct val="100000"/>
              <a:buChar char="•"/>
              <a:defRPr sz="5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Develop an action plan for the future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Box 1"/>
          <p:cNvSpPr txBox="1"/>
          <p:nvPr/>
        </p:nvSpPr>
        <p:spPr>
          <a:xfrm>
            <a:off x="1394776" y="1269008"/>
            <a:ext cx="21535148" cy="1318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8000" b="1">
                <a:solidFill>
                  <a:srgbClr val="E6007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Consultation in Action</a:t>
            </a:r>
          </a:p>
        </p:txBody>
      </p:sp>
      <p:graphicFrame>
        <p:nvGraphicFramePr>
          <p:cNvPr id="176" name="Table"/>
          <p:cNvGraphicFramePr/>
          <p:nvPr/>
        </p:nvGraphicFramePr>
        <p:xfrm>
          <a:off x="3839867" y="2865358"/>
          <a:ext cx="15456773" cy="8495971"/>
        </p:xfrm>
        <a:graphic>
          <a:graphicData uri="http://schemas.openxmlformats.org/drawingml/2006/table">
            <a:tbl>
              <a:tblPr bandRow="1">
                <a:tableStyleId>{C7B018BB-80A7-4F77-B60F-C8B233D01FF8}</a:tableStyleId>
              </a:tblPr>
              <a:tblGrid>
                <a:gridCol w="77220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22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41635">
                <a:tc>
                  <a:txBody>
                    <a:bodyPr/>
                    <a:lstStyle/>
                    <a:p>
                      <a:pPr algn="l" defTabSz="1828800">
                        <a:defRPr sz="36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828800">
                        <a:defRPr sz="36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1635">
                <a:tc gridSpan="2">
                  <a:txBody>
                    <a:bodyPr/>
                    <a:lstStyle/>
                    <a:p>
                      <a:pPr algn="l" defTabSz="1828800">
                        <a:defRPr sz="36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77" name="8URLqwFeJihbNpn3gByhg3-1200-80.jpg" descr="8URLqwFeJihbNpn3gByhg3-1200-8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0998" y="8204510"/>
            <a:ext cx="1529110" cy="2038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Unknown.jpeg" descr="Unknown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818" y="3904251"/>
            <a:ext cx="2038813" cy="2038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Unknown.png" descr="Unknow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8445" y="3904251"/>
            <a:ext cx="2038813" cy="20388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Box 1"/>
          <p:cNvSpPr txBox="1"/>
          <p:nvPr/>
        </p:nvSpPr>
        <p:spPr>
          <a:xfrm>
            <a:off x="1394776" y="1269008"/>
            <a:ext cx="21535148" cy="1318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8000" b="1">
                <a:solidFill>
                  <a:srgbClr val="E6007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Presentation Pitch - Planning</a:t>
            </a:r>
          </a:p>
        </p:txBody>
      </p:sp>
      <p:sp>
        <p:nvSpPr>
          <p:cNvPr id="182" name="TextBox 7"/>
          <p:cNvSpPr txBox="1"/>
          <p:nvPr/>
        </p:nvSpPr>
        <p:spPr>
          <a:xfrm>
            <a:off x="1251647" y="2935298"/>
            <a:ext cx="14819520" cy="10203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lnSpc>
                <a:spcPct val="90000"/>
              </a:lnSpc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 your presentation try to include the following:</a:t>
            </a:r>
          </a:p>
          <a:p>
            <a:pPr algn="l" defTabSz="1828800">
              <a:lnSpc>
                <a:spcPct val="90000"/>
              </a:lnSpc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67368" indent="-267368" algn="l" defTabSz="914400">
              <a:lnSpc>
                <a:spcPct val="115000"/>
              </a:lnSpc>
              <a:buSzPct val="100000"/>
              <a:buAutoNum type="arabicPeriod"/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b="1">
                <a:solidFill>
                  <a:srgbClr val="FF2600"/>
                </a:solidFill>
              </a:rPr>
              <a:t>Introductions:</a:t>
            </a:r>
            <a:r>
              <a:rPr>
                <a:solidFill>
                  <a:srgbClr val="FF2600"/>
                </a:solidFill>
              </a:rPr>
              <a:t> </a:t>
            </a:r>
            <a:r>
              <a:t>State who you are and why you are a Girls Active Leader.</a:t>
            </a:r>
          </a:p>
          <a:p>
            <a:pPr marL="267368" indent="-267368" algn="l" defTabSz="914400">
              <a:lnSpc>
                <a:spcPct val="115000"/>
              </a:lnSpc>
              <a:buSzPct val="100000"/>
              <a:buAutoNum type="arabicPeriod"/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Explain </a:t>
            </a:r>
            <a:r>
              <a:rPr b="1">
                <a:solidFill>
                  <a:schemeClr val="accent4">
                    <a:hueOff val="-858837"/>
                    <a:lumOff val="-9791"/>
                  </a:schemeClr>
                </a:solidFill>
              </a:rPr>
              <a:t>WHAT</a:t>
            </a:r>
            <a:r>
              <a:rPr>
                <a:solidFill>
                  <a:schemeClr val="accent4">
                    <a:hueOff val="-858837"/>
                    <a:lumOff val="-9791"/>
                  </a:schemeClr>
                </a:solidFill>
              </a:rPr>
              <a:t> </a:t>
            </a:r>
            <a:r>
              <a:t>it is you intend to do and what difference this will make.</a:t>
            </a:r>
          </a:p>
          <a:p>
            <a:pPr marL="267368" indent="-267368" algn="l" defTabSz="914400">
              <a:lnSpc>
                <a:spcPct val="115000"/>
              </a:lnSpc>
              <a:buSzPct val="100000"/>
              <a:buAutoNum type="arabicPeriod"/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Explain </a:t>
            </a:r>
            <a:r>
              <a:rPr b="1">
                <a:solidFill>
                  <a:srgbClr val="0096FF"/>
                </a:solidFill>
              </a:rPr>
              <a:t>WHY</a:t>
            </a:r>
            <a:r>
              <a:rPr b="1"/>
              <a:t> </a:t>
            </a:r>
            <a:r>
              <a:t>this is important.</a:t>
            </a:r>
          </a:p>
          <a:p>
            <a:pPr marL="267368" indent="-267368" algn="l" defTabSz="914400">
              <a:lnSpc>
                <a:spcPct val="115000"/>
              </a:lnSpc>
              <a:buSzPct val="100000"/>
              <a:buAutoNum type="arabicPeriod"/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Explain </a:t>
            </a:r>
            <a:r>
              <a:rPr b="1">
                <a:solidFill>
                  <a:srgbClr val="4F8F00"/>
                </a:solidFill>
              </a:rPr>
              <a:t>HOW</a:t>
            </a:r>
            <a:r>
              <a:rPr b="1"/>
              <a:t> </a:t>
            </a:r>
            <a:r>
              <a:t>it will work. What support do you need? Do you need any equipment? </a:t>
            </a:r>
          </a:p>
          <a:p>
            <a:pPr marL="267368" indent="-267368" algn="l" defTabSz="914400">
              <a:lnSpc>
                <a:spcPct val="115000"/>
              </a:lnSpc>
              <a:buSzPct val="100000"/>
              <a:buAutoNum type="arabicPeriod"/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Explain </a:t>
            </a:r>
            <a:r>
              <a:rPr b="1">
                <a:solidFill>
                  <a:srgbClr val="FF40FF"/>
                </a:solidFill>
              </a:rPr>
              <a:t>WHEN</a:t>
            </a:r>
            <a:r>
              <a:rPr>
                <a:solidFill>
                  <a:srgbClr val="FF40FF"/>
                </a:solidFill>
              </a:rPr>
              <a:t> </a:t>
            </a:r>
            <a:r>
              <a:t>you intend to do this. Do you have a specific time frame in mind?</a:t>
            </a:r>
          </a:p>
          <a:p>
            <a:pPr algn="l" defTabSz="1828800">
              <a:defRPr sz="5200">
                <a:solidFill>
                  <a:srgbClr val="434D5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800"/>
          </a:p>
          <a:p>
            <a:pPr algn="l" defTabSz="1828800">
              <a:defRPr sz="5600">
                <a:solidFill>
                  <a:srgbClr val="434D59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800"/>
          </a:p>
        </p:txBody>
      </p:sp>
      <p:pic>
        <p:nvPicPr>
          <p:cNvPr id="183" name="lightbulb-with-idea-concept-icon.jpg" descr="lightbulb-with-idea-concept-ic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80000">
            <a:off x="17361825" y="625221"/>
            <a:ext cx="4477075" cy="4610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Unknown.jpeg" descr="Unknown.jpeg"/>
          <p:cNvPicPr>
            <a:picLocks noChangeAspect="1"/>
          </p:cNvPicPr>
          <p:nvPr/>
        </p:nvPicPr>
        <p:blipFill>
          <a:blip r:embed="rId4"/>
          <a:srcRect l="21556" r="21557"/>
          <a:stretch>
            <a:fillRect/>
          </a:stretch>
        </p:blipFill>
        <p:spPr>
          <a:xfrm rot="480000">
            <a:off x="16388505" y="5003822"/>
            <a:ext cx="4056737" cy="2781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conmonstr-handshake-6.png" descr="iconmonstr-handshake-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80000">
            <a:off x="16786962" y="8226433"/>
            <a:ext cx="3259910" cy="32599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Unknown.png" descr="Unknown.png"/>
          <p:cNvPicPr>
            <a:picLocks noChangeAspect="1"/>
          </p:cNvPicPr>
          <p:nvPr/>
        </p:nvPicPr>
        <p:blipFill>
          <a:blip r:embed="rId6"/>
          <a:srcRect b="3468"/>
          <a:stretch>
            <a:fillRect/>
          </a:stretch>
        </p:blipFill>
        <p:spPr>
          <a:xfrm rot="720000">
            <a:off x="20521606" y="5453709"/>
            <a:ext cx="3788190" cy="50543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1565794-Carmine-Gallo-Quote-Successful-presentations-are-understandable.jpg" descr="1565794-Carmine-Gallo-Quote-Successful-presentations-are-understandab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Box 7"/>
          <p:cNvSpPr txBox="1"/>
          <p:nvPr/>
        </p:nvSpPr>
        <p:spPr>
          <a:xfrm>
            <a:off x="837050" y="858465"/>
            <a:ext cx="11423776" cy="5340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/>
          <a:p>
            <a:pPr algn="l" defTabSz="1828800">
              <a:defRPr sz="8400">
                <a:solidFill>
                  <a:srgbClr val="E6007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Action Planning</a:t>
            </a:r>
          </a:p>
          <a:p>
            <a:pPr algn="l" defTabSz="1828800">
              <a:lnSpc>
                <a:spcPct val="40000"/>
              </a:lnSpc>
              <a:defRPr sz="8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534736" indent="-534736" algn="l" defTabSz="1828800">
              <a:buSzPct val="100000"/>
              <a:buAutoNum type="arabicPeriod"/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What are you going to do by the end of </a:t>
            </a:r>
            <a:r>
              <a:rPr b="1"/>
              <a:t>next week?</a:t>
            </a:r>
          </a:p>
          <a:p>
            <a:pPr marL="534736" indent="-534736" algn="l" defTabSz="1828800">
              <a:buSzPct val="100000"/>
              <a:buAutoNum type="arabicPeriod"/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What are you going to do by the end of </a:t>
            </a:r>
            <a:r>
              <a:rPr b="1"/>
              <a:t>next term?</a:t>
            </a:r>
          </a:p>
          <a:p>
            <a:pPr marL="534736" indent="-534736" algn="l" defTabSz="1828800">
              <a:buSzPct val="100000"/>
              <a:buAutoNum type="arabicPeriod"/>
              <a:defRPr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What are you going to do by the end of </a:t>
            </a:r>
            <a:r>
              <a:rPr b="1"/>
              <a:t>the school year?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1697412-Joseph-Clementi-Quote-Remember-the-change-you-want-to-see-in-the.jpg" descr="1697412-Joseph-Clementi-Quote-Remember-the-change-you-want-to-see-in-th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hape 392"/>
          <p:cNvSpPr txBox="1"/>
          <p:nvPr/>
        </p:nvSpPr>
        <p:spPr>
          <a:xfrm>
            <a:off x="4050071" y="955159"/>
            <a:ext cx="17051810" cy="1711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4" tIns="121914" rIns="121914" bIns="121914">
            <a:spAutoFit/>
          </a:bodyPr>
          <a:lstStyle>
            <a:lvl1pPr algn="l" defTabSz="1219200">
              <a:defRPr sz="10400" b="1">
                <a:solidFill>
                  <a:srgbClr val="625E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Thank You &amp; Good Luck!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198</Words>
  <Application>Microsoft Office PowerPoint</Application>
  <PresentationFormat>Custom</PresentationFormat>
  <Paragraphs>26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Wendy Taylor</dc:creator>
  <cp:lastModifiedBy>Wendy Taylor</cp:lastModifiedBy>
  <cp:revision>1</cp:revision>
  <dcterms:modified xsi:type="dcterms:W3CDTF">2021-01-18T17:48:34Z</dcterms:modified>
</cp:coreProperties>
</file>