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28"/>
  </p:notesMasterIdLst>
  <p:sldIdLst>
    <p:sldId id="256" r:id="rId5"/>
    <p:sldId id="257" r:id="rId6"/>
    <p:sldId id="316" r:id="rId7"/>
    <p:sldId id="319" r:id="rId8"/>
    <p:sldId id="318" r:id="rId9"/>
    <p:sldId id="317" r:id="rId10"/>
    <p:sldId id="320" r:id="rId11"/>
    <p:sldId id="321" r:id="rId12"/>
    <p:sldId id="310" r:id="rId13"/>
    <p:sldId id="327" r:id="rId14"/>
    <p:sldId id="328" r:id="rId15"/>
    <p:sldId id="329" r:id="rId16"/>
    <p:sldId id="330" r:id="rId17"/>
    <p:sldId id="331" r:id="rId18"/>
    <p:sldId id="312" r:id="rId19"/>
    <p:sldId id="332" r:id="rId20"/>
    <p:sldId id="311" r:id="rId21"/>
    <p:sldId id="314" r:id="rId22"/>
    <p:sldId id="325" r:id="rId23"/>
    <p:sldId id="326" r:id="rId24"/>
    <p:sldId id="323" r:id="rId25"/>
    <p:sldId id="333" r:id="rId26"/>
    <p:sldId id="315" r:id="rId27"/>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4EA13A2-C0AF-426A-A425-523A8E1710E8}" v="29" dt="2021-10-11T21:38:50.906"/>
    <p1510:client id="{0A644391-2E82-44F0-B0D4-9E0F44483276}" v="301" dt="2021-10-04T14:11:08.661"/>
    <p1510:client id="{0AF60DC4-5978-4D2B-8C00-4B1F24CC2D29}" v="3" dt="2021-10-11T14:53:42.038"/>
    <p1510:client id="{1B9F05C6-E50A-41D7-B88A-95B411AC8A58}" v="109" dt="2021-10-05T17:34:37.400"/>
    <p1510:client id="{28ED64E2-67EB-44F9-B84E-C63B3EF7767C}" v="70" dt="2021-10-08T12:50:55.627"/>
    <p1510:client id="{2C441301-4E27-4E40-8707-98246A7995D6}" v="20" dt="2021-10-06T12:48:47.990"/>
    <p1510:client id="{445FC8E2-AF87-4C16-A002-19445C942CED}" v="4" dt="2021-10-06T12:18:01.314"/>
    <p1510:client id="{48C5FC00-2E85-4984-80DA-3D83B5149742}" v="4" dt="2021-10-11T14:52:32.152"/>
    <p1510:client id="{58F033F9-269F-44EE-ACF8-9659EB5D8EF2}" v="182" dt="2021-10-11T10:12:44.585"/>
    <p1510:client id="{75BE6409-913A-4E1B-81FA-A13B46D3B0A7}" v="16" dt="2021-10-04T08:57:03.733"/>
    <p1510:client id="{7BFC4CA1-3D30-4DCB-A3C9-09B5770E0578}" v="2" dt="2021-10-11T07:54:25.937"/>
    <p1510:client id="{7E7A1F89-B4A9-4E76-AA37-A433ED25D0DE}" v="32" dt="2021-10-07T22:11:47.100"/>
    <p1510:client id="{96FAF06D-F711-4826-B69C-DA555F6C812B}" v="2" dt="2021-10-06T13:30:16.738"/>
    <p1510:client id="{D5796A54-D9F3-4334-8D26-3D0885D4F792}" v="2" dt="2021-10-06T12:44:13.802"/>
    <p1510:client id="{D6DEFF02-476B-457E-9C0A-66E42B91E30E}" v="428" dt="2021-09-30T11:22:29.072"/>
    <p1510:client id="{EA32BC16-A349-4D56-9CFF-4FD8575F8B55}" v="16" dt="2021-10-11T11:41:56.66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9" d="100"/>
          <a:sy n="79" d="100"/>
        </p:scale>
        <p:origin x="101" y="115"/>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viewProps" Target="viewProps.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60" cy="498056"/>
          </a:xfrm>
          <a:prstGeom prst="rect">
            <a:avLst/>
          </a:prstGeom>
        </p:spPr>
        <p:txBody>
          <a:bodyPr vert="horz" lIns="95563" tIns="47781" rIns="95563" bIns="47781" rtlCol="0"/>
          <a:lstStyle>
            <a:lvl1pPr algn="l">
              <a:defRPr sz="1300"/>
            </a:lvl1pPr>
          </a:lstStyle>
          <a:p>
            <a:endParaRPr lang="en-GB"/>
          </a:p>
        </p:txBody>
      </p:sp>
      <p:sp>
        <p:nvSpPr>
          <p:cNvPr id="3" name="Date Placeholder 2"/>
          <p:cNvSpPr>
            <a:spLocks noGrp="1"/>
          </p:cNvSpPr>
          <p:nvPr>
            <p:ph type="dt" idx="1"/>
          </p:nvPr>
        </p:nvSpPr>
        <p:spPr>
          <a:xfrm>
            <a:off x="3850443" y="0"/>
            <a:ext cx="2945660" cy="498056"/>
          </a:xfrm>
          <a:prstGeom prst="rect">
            <a:avLst/>
          </a:prstGeom>
        </p:spPr>
        <p:txBody>
          <a:bodyPr vert="horz" lIns="95563" tIns="47781" rIns="95563" bIns="47781" rtlCol="0"/>
          <a:lstStyle>
            <a:lvl1pPr algn="r">
              <a:defRPr sz="1300"/>
            </a:lvl1pPr>
          </a:lstStyle>
          <a:p>
            <a:fld id="{B5CB5FAA-7510-4C78-82D9-D030F7ECF8F7}" type="datetimeFigureOut">
              <a:rPr lang="en-GB" smtClean="0"/>
              <a:t>13/10/2021</a:t>
            </a:fld>
            <a:endParaRPr lang="en-GB"/>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5563" tIns="47781" rIns="95563" bIns="47781" rtlCol="0" anchor="ctr"/>
          <a:lstStyle/>
          <a:p>
            <a:endParaRPr lang="en-GB"/>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5563" tIns="47781" rIns="95563" bIns="4778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584"/>
            <a:ext cx="2945660" cy="498055"/>
          </a:xfrm>
          <a:prstGeom prst="rect">
            <a:avLst/>
          </a:prstGeom>
        </p:spPr>
        <p:txBody>
          <a:bodyPr vert="horz" lIns="95563" tIns="47781" rIns="95563" bIns="47781" rtlCol="0" anchor="b"/>
          <a:lstStyle>
            <a:lvl1pPr algn="l">
              <a:defRPr sz="1300"/>
            </a:lvl1pPr>
          </a:lstStyle>
          <a:p>
            <a:endParaRPr lang="en-GB"/>
          </a:p>
        </p:txBody>
      </p:sp>
      <p:sp>
        <p:nvSpPr>
          <p:cNvPr id="7" name="Slide Number Placeholder 6"/>
          <p:cNvSpPr>
            <a:spLocks noGrp="1"/>
          </p:cNvSpPr>
          <p:nvPr>
            <p:ph type="sldNum" sz="quarter" idx="5"/>
          </p:nvPr>
        </p:nvSpPr>
        <p:spPr>
          <a:xfrm>
            <a:off x="3850443" y="9428584"/>
            <a:ext cx="2945660" cy="498055"/>
          </a:xfrm>
          <a:prstGeom prst="rect">
            <a:avLst/>
          </a:prstGeom>
        </p:spPr>
        <p:txBody>
          <a:bodyPr vert="horz" lIns="95563" tIns="47781" rIns="95563" bIns="47781" rtlCol="0" anchor="b"/>
          <a:lstStyle>
            <a:lvl1pPr algn="r">
              <a:defRPr sz="1300"/>
            </a:lvl1pPr>
          </a:lstStyle>
          <a:p>
            <a:fld id="{453C62B8-B952-4C88-BB8B-D9E51B64AD8D}" type="slidenum">
              <a:rPr lang="en-GB" smtClean="0"/>
              <a:t>‹#›</a:t>
            </a:fld>
            <a:endParaRPr lang="en-GB"/>
          </a:p>
        </p:txBody>
      </p:sp>
    </p:spTree>
    <p:extLst>
      <p:ext uri="{BB962C8B-B14F-4D97-AF65-F5344CB8AC3E}">
        <p14:creationId xmlns:p14="http://schemas.microsoft.com/office/powerpoint/2010/main" val="6648244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5624">
              <a:defRPr/>
            </a:pPr>
            <a:r>
              <a:rPr lang="en-GB" sz="1300">
                <a:solidFill>
                  <a:prstClr val="black"/>
                </a:solidFill>
                <a:latin typeface="Calibri Light" panose="020F0302020204030204"/>
                <a:ea typeface="+mj-ea"/>
                <a:cs typeface="+mj-cs"/>
              </a:rPr>
              <a:t>Welcome on behalf of the Schools Active Movement Board.   We know its becoming increasingly more difficult to attend as the lockdown rules start easing and more activity can be delivered in schools by you and your teams.</a:t>
            </a:r>
          </a:p>
          <a:p>
            <a:pPr defTabSz="955624">
              <a:defRPr/>
            </a:pPr>
            <a:endParaRPr lang="en-GB" sz="1300">
              <a:solidFill>
                <a:prstClr val="black"/>
              </a:solidFill>
              <a:latin typeface="Calibri Light" panose="020F0302020204030204"/>
              <a:ea typeface="+mj-ea"/>
              <a:cs typeface="+mj-cs"/>
            </a:endParaRPr>
          </a:p>
          <a:p>
            <a:pPr defTabSz="955624">
              <a:defRPr/>
            </a:pPr>
            <a:r>
              <a:rPr lang="en-GB" sz="1300">
                <a:solidFill>
                  <a:prstClr val="black"/>
                </a:solidFill>
                <a:latin typeface="Calibri Light" panose="020F0302020204030204"/>
                <a:ea typeface="+mj-ea"/>
                <a:cs typeface="+mj-cs"/>
              </a:rPr>
              <a:t>Start with a quick update and set the context for todays webinar.</a:t>
            </a:r>
          </a:p>
          <a:p>
            <a:endParaRPr lang="en-GB">
              <a:effectLst/>
            </a:endParaRPr>
          </a:p>
          <a:p>
            <a:pPr defTabSz="955624">
              <a:defRPr/>
            </a:pPr>
            <a:endParaRPr lang="en-GB" b="1"/>
          </a:p>
        </p:txBody>
      </p:sp>
      <p:sp>
        <p:nvSpPr>
          <p:cNvPr id="4" name="Slide Number Placeholder 3"/>
          <p:cNvSpPr>
            <a:spLocks noGrp="1"/>
          </p:cNvSpPr>
          <p:nvPr>
            <p:ph type="sldNum" sz="quarter" idx="5"/>
          </p:nvPr>
        </p:nvSpPr>
        <p:spPr/>
        <p:txBody>
          <a:bodyPr/>
          <a:lstStyle/>
          <a:p>
            <a:fld id="{453C62B8-B952-4C88-BB8B-D9E51B64AD8D}" type="slidenum">
              <a:rPr lang="en-GB" smtClean="0"/>
              <a:t>1</a:t>
            </a:fld>
            <a:endParaRPr lang="en-GB"/>
          </a:p>
        </p:txBody>
      </p:sp>
    </p:spTree>
    <p:extLst>
      <p:ext uri="{BB962C8B-B14F-4D97-AF65-F5344CB8AC3E}">
        <p14:creationId xmlns:p14="http://schemas.microsoft.com/office/powerpoint/2010/main" val="41616442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SAM survey results and how SAM members are addressing / Heads perspective / YP-case studies of how SP has help develop their lives (laura leadership now PE teacher) / </a:t>
            </a:r>
          </a:p>
        </p:txBody>
      </p:sp>
      <p:sp>
        <p:nvSpPr>
          <p:cNvPr id="4" name="Slide Number Placeholder 3"/>
          <p:cNvSpPr>
            <a:spLocks noGrp="1"/>
          </p:cNvSpPr>
          <p:nvPr>
            <p:ph type="sldNum" sz="quarter" idx="5"/>
          </p:nvPr>
        </p:nvSpPr>
        <p:spPr/>
        <p:txBody>
          <a:bodyPr/>
          <a:lstStyle/>
          <a:p>
            <a:fld id="{453C62B8-B952-4C88-BB8B-D9E51B64AD8D}" type="slidenum">
              <a:rPr lang="en-GB" smtClean="0"/>
              <a:t>15</a:t>
            </a:fld>
            <a:endParaRPr lang="en-GB"/>
          </a:p>
        </p:txBody>
      </p:sp>
    </p:spTree>
    <p:extLst>
      <p:ext uri="{BB962C8B-B14F-4D97-AF65-F5344CB8AC3E}">
        <p14:creationId xmlns:p14="http://schemas.microsoft.com/office/powerpoint/2010/main" val="18072891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Board members to support.  5-10 minutes depending on time.  Ask board members to feed back any pertinent feedback   </a:t>
            </a:r>
          </a:p>
        </p:txBody>
      </p:sp>
      <p:sp>
        <p:nvSpPr>
          <p:cNvPr id="4" name="Slide Number Placeholder 3"/>
          <p:cNvSpPr>
            <a:spLocks noGrp="1"/>
          </p:cNvSpPr>
          <p:nvPr>
            <p:ph type="sldNum" sz="quarter" idx="5"/>
          </p:nvPr>
        </p:nvSpPr>
        <p:spPr/>
        <p:txBody>
          <a:bodyPr/>
          <a:lstStyle/>
          <a:p>
            <a:fld id="{453C62B8-B952-4C88-BB8B-D9E51B64AD8D}" type="slidenum">
              <a:rPr lang="en-GB" smtClean="0"/>
              <a:t>17</a:t>
            </a:fld>
            <a:endParaRPr lang="en-GB"/>
          </a:p>
        </p:txBody>
      </p:sp>
    </p:spTree>
    <p:extLst>
      <p:ext uri="{BB962C8B-B14F-4D97-AF65-F5344CB8AC3E}">
        <p14:creationId xmlns:p14="http://schemas.microsoft.com/office/powerpoint/2010/main" val="32129813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SAM survey results and how SAM members are addressing / Heads perspective / YP-case studies of how SP has help develop their lives (laura leadership now PE teacher) / </a:t>
            </a:r>
          </a:p>
        </p:txBody>
      </p:sp>
      <p:sp>
        <p:nvSpPr>
          <p:cNvPr id="4" name="Slide Number Placeholder 3"/>
          <p:cNvSpPr>
            <a:spLocks noGrp="1"/>
          </p:cNvSpPr>
          <p:nvPr>
            <p:ph type="sldNum" sz="quarter" idx="5"/>
          </p:nvPr>
        </p:nvSpPr>
        <p:spPr/>
        <p:txBody>
          <a:bodyPr/>
          <a:lstStyle/>
          <a:p>
            <a:fld id="{453C62B8-B952-4C88-BB8B-D9E51B64AD8D}" type="slidenum">
              <a:rPr lang="en-GB" smtClean="0"/>
              <a:t>18</a:t>
            </a:fld>
            <a:endParaRPr lang="en-GB"/>
          </a:p>
        </p:txBody>
      </p:sp>
    </p:spTree>
    <p:extLst>
      <p:ext uri="{BB962C8B-B14F-4D97-AF65-F5344CB8AC3E}">
        <p14:creationId xmlns:p14="http://schemas.microsoft.com/office/powerpoint/2010/main" val="28131842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Spot light on JBE whilst doing Q&amp;A</a:t>
            </a:r>
          </a:p>
          <a:p>
            <a:endParaRPr lang="en-US"/>
          </a:p>
          <a:p>
            <a:r>
              <a:rPr lang="en-US"/>
              <a:t>Thank you for agreeing to become a patron for SAM alongside sir Mo Farah.  Going to show a short clip of you in action in Tokyo and then ask a  few questions</a:t>
            </a:r>
            <a:endParaRPr lang="en-US">
              <a:cs typeface="Calibri"/>
            </a:endParaRPr>
          </a:p>
          <a:p>
            <a:r>
              <a:rPr lang="en-US"/>
              <a:t>-How did you become a Paralympian and how did your school years support that journey? </a:t>
            </a:r>
            <a:endParaRPr lang="en-US">
              <a:cs typeface="Calibri" panose="020F0502020204030204"/>
            </a:endParaRPr>
          </a:p>
          <a:p>
            <a:r>
              <a:rPr lang="en-US"/>
              <a:t>-How did you prepare for Tokyo with a rupture of left Achilles in 2018, 2019 a chronic knee issue, then covid struck and games being delayed for a year!  (understand that your that as part of your preparation you had daily hot baths to get used to the humidity but as we saw in the video clip it looked quite wet and cold!) </a:t>
            </a:r>
            <a:endParaRPr lang="en-US">
              <a:cs typeface="Calibri"/>
            </a:endParaRPr>
          </a:p>
          <a:p>
            <a:r>
              <a:rPr lang="en-US"/>
              <a:t>-What was going through your mind when you had failed 2.07m height twice and failing again would have resulted in a bronze medal.  How did you cope with the pressure? </a:t>
            </a:r>
            <a:endParaRPr lang="en-US">
              <a:cs typeface="Calibri"/>
            </a:endParaRPr>
          </a:p>
          <a:p>
            <a:r>
              <a:rPr lang="en-US"/>
              <a:t>-What was your Tokyo highlight (JBE answer-volunteers/officials -synergy to SAM members and the important role you are all playing with supporting children’s recovery) </a:t>
            </a:r>
            <a:endParaRPr lang="en-US">
              <a:cs typeface="Calibri" panose="020F0502020204030204"/>
            </a:endParaRPr>
          </a:p>
          <a:p>
            <a:r>
              <a:rPr lang="en-US"/>
              <a:t>-Finally what's your view on the importance of PE &amp; School Sport especially now as we are coming through this pandemic </a:t>
            </a:r>
            <a:endParaRPr lang="en-US">
              <a:cs typeface="Calibri"/>
            </a:endParaRPr>
          </a:p>
          <a:p>
            <a:r>
              <a:rPr lang="en-US"/>
              <a:t>Thank you on behalf of the SAM board and members for becoming a patron for SAM! </a:t>
            </a:r>
            <a:endParaRPr lang="en-US">
              <a:cs typeface="Calibri"/>
            </a:endParaRPr>
          </a:p>
        </p:txBody>
      </p:sp>
      <p:sp>
        <p:nvSpPr>
          <p:cNvPr id="4" name="Slide Number Placeholder 3"/>
          <p:cNvSpPr>
            <a:spLocks noGrp="1"/>
          </p:cNvSpPr>
          <p:nvPr>
            <p:ph type="sldNum" sz="quarter" idx="5"/>
          </p:nvPr>
        </p:nvSpPr>
        <p:spPr/>
        <p:txBody>
          <a:bodyPr/>
          <a:lstStyle/>
          <a:p>
            <a:fld id="{453C62B8-B952-4C88-BB8B-D9E51B64AD8D}" type="slidenum">
              <a:rPr lang="en-GB" smtClean="0"/>
              <a:t>21</a:t>
            </a:fld>
            <a:endParaRPr lang="en-GB"/>
          </a:p>
        </p:txBody>
      </p:sp>
    </p:spTree>
    <p:extLst>
      <p:ext uri="{BB962C8B-B14F-4D97-AF65-F5344CB8AC3E}">
        <p14:creationId xmlns:p14="http://schemas.microsoft.com/office/powerpoint/2010/main" val="21346826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Spot light on JBE whilst doing Q&amp;A</a:t>
            </a:r>
          </a:p>
          <a:p>
            <a:endParaRPr lang="en-US"/>
          </a:p>
          <a:p>
            <a:r>
              <a:rPr lang="en-US"/>
              <a:t>Thank you for agreeing to become a patron for SAM alongside sir Mo Farah.  Going to show a short clip of you in action in Tokyo and then ask a  few questions</a:t>
            </a:r>
            <a:endParaRPr lang="en-US">
              <a:cs typeface="Calibri"/>
            </a:endParaRPr>
          </a:p>
          <a:p>
            <a:r>
              <a:rPr lang="en-US"/>
              <a:t>-How did you become a Paralympian and how did your school years support that journey? </a:t>
            </a:r>
            <a:endParaRPr lang="en-US">
              <a:cs typeface="Calibri" panose="020F0502020204030204"/>
            </a:endParaRPr>
          </a:p>
          <a:p>
            <a:r>
              <a:rPr lang="en-US"/>
              <a:t>-How did you prepare for Tokyo with a rupture of left Achilles in 2018, 2019 a chronic knee issue, then covid struck and games being delayed for a year!  (understand that your that as part of your preparation you had daily hot baths to get used to the humidity but as we saw in the video clip it looked quite wet and cold!) </a:t>
            </a:r>
            <a:endParaRPr lang="en-US">
              <a:cs typeface="Calibri"/>
            </a:endParaRPr>
          </a:p>
          <a:p>
            <a:r>
              <a:rPr lang="en-US"/>
              <a:t>-What was going through your mind when you had failed 2.07m height twice and failing again would have resulted in a bronze medal.  How did you cope with the pressure? </a:t>
            </a:r>
            <a:endParaRPr lang="en-US">
              <a:cs typeface="Calibri"/>
            </a:endParaRPr>
          </a:p>
          <a:p>
            <a:r>
              <a:rPr lang="en-US"/>
              <a:t>-What was your Tokyo highlight (JBE answer-volunteers/officials -synergy to SAM members and the important role you are all playing with supporting children’s recovery) </a:t>
            </a:r>
            <a:endParaRPr lang="en-US">
              <a:cs typeface="Calibri" panose="020F0502020204030204"/>
            </a:endParaRPr>
          </a:p>
          <a:p>
            <a:r>
              <a:rPr lang="en-US"/>
              <a:t>-Finally what's your view on the importance of PE &amp; School Sport especially now as we are coming through this pandemic </a:t>
            </a:r>
            <a:endParaRPr lang="en-US">
              <a:cs typeface="Calibri"/>
            </a:endParaRPr>
          </a:p>
          <a:p>
            <a:r>
              <a:rPr lang="en-US"/>
              <a:t>Thank you on behalf of the SAM board and members for becoming a patron for SAM! </a:t>
            </a:r>
            <a:endParaRPr lang="en-US">
              <a:cs typeface="Calibri"/>
            </a:endParaRPr>
          </a:p>
        </p:txBody>
      </p:sp>
      <p:sp>
        <p:nvSpPr>
          <p:cNvPr id="4" name="Slide Number Placeholder 3"/>
          <p:cNvSpPr>
            <a:spLocks noGrp="1"/>
          </p:cNvSpPr>
          <p:nvPr>
            <p:ph type="sldNum" sz="quarter" idx="5"/>
          </p:nvPr>
        </p:nvSpPr>
        <p:spPr/>
        <p:txBody>
          <a:bodyPr/>
          <a:lstStyle/>
          <a:p>
            <a:fld id="{453C62B8-B952-4C88-BB8B-D9E51B64AD8D}" type="slidenum">
              <a:rPr lang="en-GB" smtClean="0"/>
              <a:t>22</a:t>
            </a:fld>
            <a:endParaRPr lang="en-GB"/>
          </a:p>
        </p:txBody>
      </p:sp>
    </p:spTree>
    <p:extLst>
      <p:ext uri="{BB962C8B-B14F-4D97-AF65-F5344CB8AC3E}">
        <p14:creationId xmlns:p14="http://schemas.microsoft.com/office/powerpoint/2010/main" val="20441203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SAM survey results and how SAM members are addressing / Heads perspective / YP-case studies of how SP has help develop their lives (laura leadership now PE teacher) / </a:t>
            </a:r>
          </a:p>
        </p:txBody>
      </p:sp>
      <p:sp>
        <p:nvSpPr>
          <p:cNvPr id="4" name="Slide Number Placeholder 3"/>
          <p:cNvSpPr>
            <a:spLocks noGrp="1"/>
          </p:cNvSpPr>
          <p:nvPr>
            <p:ph type="sldNum" sz="quarter" idx="5"/>
          </p:nvPr>
        </p:nvSpPr>
        <p:spPr/>
        <p:txBody>
          <a:bodyPr/>
          <a:lstStyle/>
          <a:p>
            <a:fld id="{453C62B8-B952-4C88-BB8B-D9E51B64AD8D}" type="slidenum">
              <a:rPr lang="en-GB" smtClean="0"/>
              <a:t>23</a:t>
            </a:fld>
            <a:endParaRPr lang="en-GB"/>
          </a:p>
        </p:txBody>
      </p:sp>
    </p:spTree>
    <p:extLst>
      <p:ext uri="{BB962C8B-B14F-4D97-AF65-F5344CB8AC3E}">
        <p14:creationId xmlns:p14="http://schemas.microsoft.com/office/powerpoint/2010/main" val="4868640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53C62B8-B952-4C88-BB8B-D9E51B64AD8D}" type="slidenum">
              <a:rPr lang="en-GB" smtClean="0"/>
              <a:t>2</a:t>
            </a:fld>
            <a:endParaRPr lang="en-GB"/>
          </a:p>
        </p:txBody>
      </p:sp>
    </p:spTree>
    <p:extLst>
      <p:ext uri="{BB962C8B-B14F-4D97-AF65-F5344CB8AC3E}">
        <p14:creationId xmlns:p14="http://schemas.microsoft.com/office/powerpoint/2010/main" val="6627734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Conscious that we have a number of new members so I </a:t>
            </a:r>
            <a:r>
              <a:rPr lang="en-US" err="1">
                <a:cs typeface="Calibri"/>
              </a:rPr>
              <a:t>apologise</a:t>
            </a:r>
            <a:r>
              <a:rPr lang="en-US">
                <a:cs typeface="Calibri"/>
              </a:rPr>
              <a:t> if I'm go over old ground</a:t>
            </a:r>
          </a:p>
          <a:p>
            <a:endParaRPr lang="en-US">
              <a:cs typeface="Calibri"/>
            </a:endParaRPr>
          </a:p>
          <a:p>
            <a:r>
              <a:rPr lang="en-US">
                <a:cs typeface="Calibri"/>
              </a:rPr>
              <a:t>Urge you to read our FIT4HHA which details our asks on the SAM hub.</a:t>
            </a:r>
            <a:endParaRPr lang="en-US"/>
          </a:p>
        </p:txBody>
      </p:sp>
      <p:sp>
        <p:nvSpPr>
          <p:cNvPr id="4" name="Slide Number Placeholder 3"/>
          <p:cNvSpPr>
            <a:spLocks noGrp="1"/>
          </p:cNvSpPr>
          <p:nvPr>
            <p:ph type="sldNum" sz="quarter" idx="5"/>
          </p:nvPr>
        </p:nvSpPr>
        <p:spPr/>
        <p:txBody>
          <a:bodyPr/>
          <a:lstStyle/>
          <a:p>
            <a:fld id="{453C62B8-B952-4C88-BB8B-D9E51B64AD8D}" type="slidenum">
              <a:rPr lang="en-GB" smtClean="0"/>
              <a:t>3</a:t>
            </a:fld>
            <a:endParaRPr lang="en-GB"/>
          </a:p>
        </p:txBody>
      </p:sp>
    </p:spTree>
    <p:extLst>
      <p:ext uri="{BB962C8B-B14F-4D97-AF65-F5344CB8AC3E}">
        <p14:creationId xmlns:p14="http://schemas.microsoft.com/office/powerpoint/2010/main" val="42246850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What we (SAM) have achieved in the first year</a:t>
            </a:r>
          </a:p>
          <a:p>
            <a:pPr marL="171450" indent="-171450">
              <a:buFont typeface="Arial,Sans-Serif"/>
              <a:buChar char="•"/>
            </a:pPr>
            <a:r>
              <a:rPr lang="en-US"/>
              <a:t>Created a supportive network for those with an extended remit working with schools (networking events-planned 3 networking and 3 webinars this year).  Over 200 not for profit </a:t>
            </a:r>
            <a:r>
              <a:rPr lang="en-US" err="1"/>
              <a:t>organisations</a:t>
            </a:r>
            <a:r>
              <a:rPr lang="en-US"/>
              <a:t> working across the breadth of England working in 12,500 schools, 3.35 million children</a:t>
            </a:r>
            <a:endParaRPr lang="en-GB"/>
          </a:p>
          <a:p>
            <a:endParaRPr lang="en-US">
              <a:cs typeface="Calibri"/>
            </a:endParaRPr>
          </a:p>
        </p:txBody>
      </p:sp>
      <p:sp>
        <p:nvSpPr>
          <p:cNvPr id="4" name="Slide Number Placeholder 3"/>
          <p:cNvSpPr>
            <a:spLocks noGrp="1"/>
          </p:cNvSpPr>
          <p:nvPr>
            <p:ph type="sldNum" sz="quarter" idx="5"/>
          </p:nvPr>
        </p:nvSpPr>
        <p:spPr/>
        <p:txBody>
          <a:bodyPr/>
          <a:lstStyle/>
          <a:p>
            <a:fld id="{453C62B8-B952-4C88-BB8B-D9E51B64AD8D}" type="slidenum">
              <a:rPr lang="en-GB" smtClean="0"/>
              <a:t>4</a:t>
            </a:fld>
            <a:endParaRPr lang="en-GB"/>
          </a:p>
        </p:txBody>
      </p:sp>
    </p:spTree>
    <p:extLst>
      <p:ext uri="{BB962C8B-B14F-4D97-AF65-F5344CB8AC3E}">
        <p14:creationId xmlns:p14="http://schemas.microsoft.com/office/powerpoint/2010/main" val="37255875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Established a Board with representation of every region of England</a:t>
            </a:r>
          </a:p>
          <a:p>
            <a:r>
              <a:rPr lang="en-US">
                <a:cs typeface="Calibri"/>
              </a:rPr>
              <a:t>Looking for member to support working groups during the year</a:t>
            </a:r>
          </a:p>
        </p:txBody>
      </p:sp>
      <p:sp>
        <p:nvSpPr>
          <p:cNvPr id="4" name="Slide Number Placeholder 3"/>
          <p:cNvSpPr>
            <a:spLocks noGrp="1"/>
          </p:cNvSpPr>
          <p:nvPr>
            <p:ph type="sldNum" sz="quarter" idx="5"/>
          </p:nvPr>
        </p:nvSpPr>
        <p:spPr/>
        <p:txBody>
          <a:bodyPr/>
          <a:lstStyle/>
          <a:p>
            <a:fld id="{453C62B8-B952-4C88-BB8B-D9E51B64AD8D}" type="slidenum">
              <a:rPr lang="en-GB" smtClean="0"/>
              <a:t>5</a:t>
            </a:fld>
            <a:endParaRPr lang="en-GB"/>
          </a:p>
        </p:txBody>
      </p:sp>
    </p:spTree>
    <p:extLst>
      <p:ext uri="{BB962C8B-B14F-4D97-AF65-F5344CB8AC3E}">
        <p14:creationId xmlns:p14="http://schemas.microsoft.com/office/powerpoint/2010/main" val="25005670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National School Survey which over 10% of schools in England contributed that highlighted the issues facing young people returning from the last lockdown-this was used to demonstrated to Government the importance of the work we do and used by national media!  Data was also able to be broken down to support local planning and advocacy work.</a:t>
            </a:r>
          </a:p>
          <a:p>
            <a:pPr marL="171450" indent="-171450">
              <a:buFont typeface="Arial"/>
              <a:buChar char="•"/>
            </a:pPr>
            <a:endParaRPr lang="en-US">
              <a:cs typeface="Calibri"/>
            </a:endParaRPr>
          </a:p>
          <a:p>
            <a:pPr marL="171450" indent="-171450">
              <a:buFont typeface="Arial"/>
              <a:buChar char="•"/>
            </a:pPr>
            <a:endParaRPr lang="en-US">
              <a:cs typeface="Calibri"/>
            </a:endParaRPr>
          </a:p>
          <a:p>
            <a:pPr marL="171450" indent="-171450">
              <a:buFont typeface="Arial"/>
              <a:buChar char="•"/>
            </a:pPr>
            <a:endParaRPr lang="en-US">
              <a:cs typeface="Calibri"/>
            </a:endParaRPr>
          </a:p>
          <a:p>
            <a:pPr marL="171450" indent="-171450">
              <a:buFont typeface="Arial"/>
              <a:buChar char="•"/>
            </a:pPr>
            <a:endParaRPr lang="en-US">
              <a:cs typeface="Calibri"/>
            </a:endParaRPr>
          </a:p>
          <a:p>
            <a:pPr marL="171450" indent="-171450">
              <a:buFont typeface="Arial"/>
              <a:buChar char="•"/>
            </a:pPr>
            <a:endParaRPr lang="en-US">
              <a:cs typeface="Calibri"/>
            </a:endParaRPr>
          </a:p>
          <a:p>
            <a:pPr marL="171450" indent="-171450">
              <a:buFont typeface="Arial"/>
              <a:buChar char="•"/>
            </a:pPr>
            <a:endParaRPr lang="en-US">
              <a:cs typeface="Calibri"/>
            </a:endParaRPr>
          </a:p>
        </p:txBody>
      </p:sp>
      <p:sp>
        <p:nvSpPr>
          <p:cNvPr id="4" name="Slide Number Placeholder 3"/>
          <p:cNvSpPr>
            <a:spLocks noGrp="1"/>
          </p:cNvSpPr>
          <p:nvPr>
            <p:ph type="sldNum" sz="quarter" idx="5"/>
          </p:nvPr>
        </p:nvSpPr>
        <p:spPr/>
        <p:txBody>
          <a:bodyPr/>
          <a:lstStyle/>
          <a:p>
            <a:fld id="{453C62B8-B952-4C88-BB8B-D9E51B64AD8D}" type="slidenum">
              <a:rPr lang="en-GB" smtClean="0"/>
              <a:t>6</a:t>
            </a:fld>
            <a:endParaRPr lang="en-GB"/>
          </a:p>
        </p:txBody>
      </p:sp>
    </p:spTree>
    <p:extLst>
      <p:ext uri="{BB962C8B-B14F-4D97-AF65-F5344CB8AC3E}">
        <p14:creationId xmlns:p14="http://schemas.microsoft.com/office/powerpoint/2010/main" val="16800510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MP engagement advocating the work we do locally.  Vitally important to ensure government 'get it'.</a:t>
            </a:r>
          </a:p>
          <a:p>
            <a:endParaRPr lang="en-US">
              <a:cs typeface="Calibri"/>
            </a:endParaRPr>
          </a:p>
          <a:p>
            <a:r>
              <a:rPr lang="en-US">
                <a:cs typeface="Calibri"/>
              </a:rPr>
              <a:t>As well as many SAM members connecting with their local MPs we had Gareth Davies MP attend one of our webinars</a:t>
            </a:r>
          </a:p>
        </p:txBody>
      </p:sp>
      <p:sp>
        <p:nvSpPr>
          <p:cNvPr id="4" name="Slide Number Placeholder 3"/>
          <p:cNvSpPr>
            <a:spLocks noGrp="1"/>
          </p:cNvSpPr>
          <p:nvPr>
            <p:ph type="sldNum" sz="quarter" idx="5"/>
          </p:nvPr>
        </p:nvSpPr>
        <p:spPr/>
        <p:txBody>
          <a:bodyPr/>
          <a:lstStyle/>
          <a:p>
            <a:fld id="{453C62B8-B952-4C88-BB8B-D9E51B64AD8D}" type="slidenum">
              <a:rPr lang="en-GB" smtClean="0"/>
              <a:t>7</a:t>
            </a:fld>
            <a:endParaRPr lang="en-GB"/>
          </a:p>
        </p:txBody>
      </p:sp>
    </p:spTree>
    <p:extLst>
      <p:ext uri="{BB962C8B-B14F-4D97-AF65-F5344CB8AC3E}">
        <p14:creationId xmlns:p14="http://schemas.microsoft.com/office/powerpoint/2010/main" val="28821962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Established the SAM Hub</a:t>
            </a:r>
          </a:p>
          <a:p>
            <a:endParaRPr lang="en-US">
              <a:cs typeface="Calibri"/>
            </a:endParaRPr>
          </a:p>
          <a:p>
            <a:r>
              <a:rPr lang="en-US"/>
              <a:t>Have representation on the School Sport &amp; Activity Sector forum</a:t>
            </a:r>
          </a:p>
        </p:txBody>
      </p:sp>
      <p:sp>
        <p:nvSpPr>
          <p:cNvPr id="4" name="Slide Number Placeholder 3"/>
          <p:cNvSpPr>
            <a:spLocks noGrp="1"/>
          </p:cNvSpPr>
          <p:nvPr>
            <p:ph type="sldNum" sz="quarter" idx="5"/>
          </p:nvPr>
        </p:nvSpPr>
        <p:spPr/>
        <p:txBody>
          <a:bodyPr/>
          <a:lstStyle/>
          <a:p>
            <a:fld id="{453C62B8-B952-4C88-BB8B-D9E51B64AD8D}" type="slidenum">
              <a:rPr lang="en-GB" smtClean="0"/>
              <a:t>8</a:t>
            </a:fld>
            <a:endParaRPr lang="en-GB"/>
          </a:p>
        </p:txBody>
      </p:sp>
    </p:spTree>
    <p:extLst>
      <p:ext uri="{BB962C8B-B14F-4D97-AF65-F5344CB8AC3E}">
        <p14:creationId xmlns:p14="http://schemas.microsoft.com/office/powerpoint/2010/main" val="28200334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SAM survey results and how SAM members are addressing / Heads perspective / YP-case studies of how SP has help develop their lives (laura leadership now PE teacher) / </a:t>
            </a:r>
          </a:p>
        </p:txBody>
      </p:sp>
      <p:sp>
        <p:nvSpPr>
          <p:cNvPr id="4" name="Slide Number Placeholder 3"/>
          <p:cNvSpPr>
            <a:spLocks noGrp="1"/>
          </p:cNvSpPr>
          <p:nvPr>
            <p:ph type="sldNum" sz="quarter" idx="5"/>
          </p:nvPr>
        </p:nvSpPr>
        <p:spPr/>
        <p:txBody>
          <a:bodyPr/>
          <a:lstStyle/>
          <a:p>
            <a:fld id="{453C62B8-B952-4C88-BB8B-D9E51B64AD8D}" type="slidenum">
              <a:rPr lang="en-GB" smtClean="0"/>
              <a:t>9</a:t>
            </a:fld>
            <a:endParaRPr lang="en-GB"/>
          </a:p>
        </p:txBody>
      </p:sp>
    </p:spTree>
    <p:extLst>
      <p:ext uri="{BB962C8B-B14F-4D97-AF65-F5344CB8AC3E}">
        <p14:creationId xmlns:p14="http://schemas.microsoft.com/office/powerpoint/2010/main" val="1837256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832770-948F-4936-9D64-C4F0719AB4A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06D81304-E96A-4701-AC9D-FDEF8ECF8E2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EF24154F-6419-49C4-8610-F59BDC2ECA37}"/>
              </a:ext>
            </a:extLst>
          </p:cNvPr>
          <p:cNvSpPr>
            <a:spLocks noGrp="1"/>
          </p:cNvSpPr>
          <p:nvPr>
            <p:ph type="dt" sz="half" idx="10"/>
          </p:nvPr>
        </p:nvSpPr>
        <p:spPr/>
        <p:txBody>
          <a:bodyPr/>
          <a:lstStyle/>
          <a:p>
            <a:fld id="{7A59C0B2-60A3-449C-9189-0B0EAFFD1A2E}" type="datetimeFigureOut">
              <a:rPr lang="en-GB" smtClean="0"/>
              <a:t>13/10/2021</a:t>
            </a:fld>
            <a:endParaRPr lang="en-GB"/>
          </a:p>
        </p:txBody>
      </p:sp>
      <p:sp>
        <p:nvSpPr>
          <p:cNvPr id="5" name="Footer Placeholder 4">
            <a:extLst>
              <a:ext uri="{FF2B5EF4-FFF2-40B4-BE49-F238E27FC236}">
                <a16:creationId xmlns:a16="http://schemas.microsoft.com/office/drawing/2014/main" id="{6758A1F5-2F08-4DF2-9A29-573BE37FB90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B827E9E-55A3-4175-8038-2367D608343A}"/>
              </a:ext>
            </a:extLst>
          </p:cNvPr>
          <p:cNvSpPr>
            <a:spLocks noGrp="1"/>
          </p:cNvSpPr>
          <p:nvPr>
            <p:ph type="sldNum" sz="quarter" idx="12"/>
          </p:nvPr>
        </p:nvSpPr>
        <p:spPr/>
        <p:txBody>
          <a:bodyPr/>
          <a:lstStyle/>
          <a:p>
            <a:fld id="{536633A3-851A-4C94-BD44-A06C6E11FCBC}" type="slidenum">
              <a:rPr lang="en-GB" smtClean="0"/>
              <a:t>‹#›</a:t>
            </a:fld>
            <a:endParaRPr lang="en-GB"/>
          </a:p>
        </p:txBody>
      </p:sp>
    </p:spTree>
    <p:extLst>
      <p:ext uri="{BB962C8B-B14F-4D97-AF65-F5344CB8AC3E}">
        <p14:creationId xmlns:p14="http://schemas.microsoft.com/office/powerpoint/2010/main" val="17697590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FB4D9F-B2D1-43A5-9392-09B0741797CB}"/>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B206769-D269-4E6C-8819-0200B6EB4C6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18C1927-0C60-4042-96CA-243594D0D2FC}"/>
              </a:ext>
            </a:extLst>
          </p:cNvPr>
          <p:cNvSpPr>
            <a:spLocks noGrp="1"/>
          </p:cNvSpPr>
          <p:nvPr>
            <p:ph type="dt" sz="half" idx="10"/>
          </p:nvPr>
        </p:nvSpPr>
        <p:spPr/>
        <p:txBody>
          <a:bodyPr/>
          <a:lstStyle/>
          <a:p>
            <a:fld id="{7A59C0B2-60A3-449C-9189-0B0EAFFD1A2E}" type="datetimeFigureOut">
              <a:rPr lang="en-GB" smtClean="0"/>
              <a:t>13/10/2021</a:t>
            </a:fld>
            <a:endParaRPr lang="en-GB"/>
          </a:p>
        </p:txBody>
      </p:sp>
      <p:sp>
        <p:nvSpPr>
          <p:cNvPr id="5" name="Footer Placeholder 4">
            <a:extLst>
              <a:ext uri="{FF2B5EF4-FFF2-40B4-BE49-F238E27FC236}">
                <a16:creationId xmlns:a16="http://schemas.microsoft.com/office/drawing/2014/main" id="{45C3C13E-8D9C-4E15-B769-5527D7280FB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4908972-BE6A-4EC2-A77D-C55D762D7456}"/>
              </a:ext>
            </a:extLst>
          </p:cNvPr>
          <p:cNvSpPr>
            <a:spLocks noGrp="1"/>
          </p:cNvSpPr>
          <p:nvPr>
            <p:ph type="sldNum" sz="quarter" idx="12"/>
          </p:nvPr>
        </p:nvSpPr>
        <p:spPr/>
        <p:txBody>
          <a:bodyPr/>
          <a:lstStyle/>
          <a:p>
            <a:fld id="{536633A3-851A-4C94-BD44-A06C6E11FCBC}" type="slidenum">
              <a:rPr lang="en-GB" smtClean="0"/>
              <a:t>‹#›</a:t>
            </a:fld>
            <a:endParaRPr lang="en-GB"/>
          </a:p>
        </p:txBody>
      </p:sp>
    </p:spTree>
    <p:extLst>
      <p:ext uri="{BB962C8B-B14F-4D97-AF65-F5344CB8AC3E}">
        <p14:creationId xmlns:p14="http://schemas.microsoft.com/office/powerpoint/2010/main" val="7505820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B457CF-2A0C-4228-9814-93489B3D2CD2}"/>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C4D2A77-BD1D-47DD-9C9E-AE8EC94A63B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F59DE47-F8ED-4D2F-A3BD-7BFAA81640E4}"/>
              </a:ext>
            </a:extLst>
          </p:cNvPr>
          <p:cNvSpPr>
            <a:spLocks noGrp="1"/>
          </p:cNvSpPr>
          <p:nvPr>
            <p:ph type="dt" sz="half" idx="10"/>
          </p:nvPr>
        </p:nvSpPr>
        <p:spPr/>
        <p:txBody>
          <a:bodyPr/>
          <a:lstStyle/>
          <a:p>
            <a:fld id="{7A59C0B2-60A3-449C-9189-0B0EAFFD1A2E}" type="datetimeFigureOut">
              <a:rPr lang="en-GB" smtClean="0"/>
              <a:t>13/10/2021</a:t>
            </a:fld>
            <a:endParaRPr lang="en-GB"/>
          </a:p>
        </p:txBody>
      </p:sp>
      <p:sp>
        <p:nvSpPr>
          <p:cNvPr id="5" name="Footer Placeholder 4">
            <a:extLst>
              <a:ext uri="{FF2B5EF4-FFF2-40B4-BE49-F238E27FC236}">
                <a16:creationId xmlns:a16="http://schemas.microsoft.com/office/drawing/2014/main" id="{753B14BD-24C4-4152-9A65-DE503318B1D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86C4247-EA4C-4E50-BBEA-6BB8FB7B1AA5}"/>
              </a:ext>
            </a:extLst>
          </p:cNvPr>
          <p:cNvSpPr>
            <a:spLocks noGrp="1"/>
          </p:cNvSpPr>
          <p:nvPr>
            <p:ph type="sldNum" sz="quarter" idx="12"/>
          </p:nvPr>
        </p:nvSpPr>
        <p:spPr/>
        <p:txBody>
          <a:bodyPr/>
          <a:lstStyle/>
          <a:p>
            <a:fld id="{536633A3-851A-4C94-BD44-A06C6E11FCBC}" type="slidenum">
              <a:rPr lang="en-GB" smtClean="0"/>
              <a:t>‹#›</a:t>
            </a:fld>
            <a:endParaRPr lang="en-GB"/>
          </a:p>
        </p:txBody>
      </p:sp>
    </p:spTree>
    <p:extLst>
      <p:ext uri="{BB962C8B-B14F-4D97-AF65-F5344CB8AC3E}">
        <p14:creationId xmlns:p14="http://schemas.microsoft.com/office/powerpoint/2010/main" val="11939860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A84BC6-755D-40FD-8A0D-FA8FB3DD230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F0D9E60-8CF3-4A18-BE03-D5094A19127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810C51A-18AD-49F5-B52C-76C392C29419}"/>
              </a:ext>
            </a:extLst>
          </p:cNvPr>
          <p:cNvSpPr>
            <a:spLocks noGrp="1"/>
          </p:cNvSpPr>
          <p:nvPr>
            <p:ph type="dt" sz="half" idx="10"/>
          </p:nvPr>
        </p:nvSpPr>
        <p:spPr/>
        <p:txBody>
          <a:bodyPr/>
          <a:lstStyle/>
          <a:p>
            <a:fld id="{7A59C0B2-60A3-449C-9189-0B0EAFFD1A2E}" type="datetimeFigureOut">
              <a:rPr lang="en-GB" smtClean="0"/>
              <a:t>13/10/2021</a:t>
            </a:fld>
            <a:endParaRPr lang="en-GB"/>
          </a:p>
        </p:txBody>
      </p:sp>
      <p:sp>
        <p:nvSpPr>
          <p:cNvPr id="5" name="Footer Placeholder 4">
            <a:extLst>
              <a:ext uri="{FF2B5EF4-FFF2-40B4-BE49-F238E27FC236}">
                <a16:creationId xmlns:a16="http://schemas.microsoft.com/office/drawing/2014/main" id="{6E070DD4-8701-4E60-B77A-C8689DC6458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2AD28D3-38B5-44C8-9F08-5E2884E154F8}"/>
              </a:ext>
            </a:extLst>
          </p:cNvPr>
          <p:cNvSpPr>
            <a:spLocks noGrp="1"/>
          </p:cNvSpPr>
          <p:nvPr>
            <p:ph type="sldNum" sz="quarter" idx="12"/>
          </p:nvPr>
        </p:nvSpPr>
        <p:spPr/>
        <p:txBody>
          <a:bodyPr/>
          <a:lstStyle/>
          <a:p>
            <a:fld id="{536633A3-851A-4C94-BD44-A06C6E11FCBC}" type="slidenum">
              <a:rPr lang="en-GB" smtClean="0"/>
              <a:t>‹#›</a:t>
            </a:fld>
            <a:endParaRPr lang="en-GB"/>
          </a:p>
        </p:txBody>
      </p:sp>
    </p:spTree>
    <p:extLst>
      <p:ext uri="{BB962C8B-B14F-4D97-AF65-F5344CB8AC3E}">
        <p14:creationId xmlns:p14="http://schemas.microsoft.com/office/powerpoint/2010/main" val="20985927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68D8D5-82C1-43CE-9DB7-BA1B965C01C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4DDFB5AB-BB78-4D17-887C-E5F213110F6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91B1A3E-548B-44B2-80EF-5919028AB0D3}"/>
              </a:ext>
            </a:extLst>
          </p:cNvPr>
          <p:cNvSpPr>
            <a:spLocks noGrp="1"/>
          </p:cNvSpPr>
          <p:nvPr>
            <p:ph type="dt" sz="half" idx="10"/>
          </p:nvPr>
        </p:nvSpPr>
        <p:spPr/>
        <p:txBody>
          <a:bodyPr/>
          <a:lstStyle/>
          <a:p>
            <a:fld id="{7A59C0B2-60A3-449C-9189-0B0EAFFD1A2E}" type="datetimeFigureOut">
              <a:rPr lang="en-GB" smtClean="0"/>
              <a:t>13/10/2021</a:t>
            </a:fld>
            <a:endParaRPr lang="en-GB"/>
          </a:p>
        </p:txBody>
      </p:sp>
      <p:sp>
        <p:nvSpPr>
          <p:cNvPr id="5" name="Footer Placeholder 4">
            <a:extLst>
              <a:ext uri="{FF2B5EF4-FFF2-40B4-BE49-F238E27FC236}">
                <a16:creationId xmlns:a16="http://schemas.microsoft.com/office/drawing/2014/main" id="{2AAA846D-1224-4548-8BF7-2C86BD9E23F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F256D12-925F-4DF0-A18A-C4A212C51D10}"/>
              </a:ext>
            </a:extLst>
          </p:cNvPr>
          <p:cNvSpPr>
            <a:spLocks noGrp="1"/>
          </p:cNvSpPr>
          <p:nvPr>
            <p:ph type="sldNum" sz="quarter" idx="12"/>
          </p:nvPr>
        </p:nvSpPr>
        <p:spPr/>
        <p:txBody>
          <a:bodyPr/>
          <a:lstStyle/>
          <a:p>
            <a:fld id="{536633A3-851A-4C94-BD44-A06C6E11FCBC}" type="slidenum">
              <a:rPr lang="en-GB" smtClean="0"/>
              <a:t>‹#›</a:t>
            </a:fld>
            <a:endParaRPr lang="en-GB"/>
          </a:p>
        </p:txBody>
      </p:sp>
    </p:spTree>
    <p:extLst>
      <p:ext uri="{BB962C8B-B14F-4D97-AF65-F5344CB8AC3E}">
        <p14:creationId xmlns:p14="http://schemas.microsoft.com/office/powerpoint/2010/main" val="25521242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C22D36-F2FE-42F6-BFC1-13B7D4B0490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8C220FF-2385-4A3A-BB58-8EB954C7524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60C8D760-ED5E-4CDC-AE62-F9669FBB149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FA5C84E8-3EF4-4D68-A338-4E65220F75A8}"/>
              </a:ext>
            </a:extLst>
          </p:cNvPr>
          <p:cNvSpPr>
            <a:spLocks noGrp="1"/>
          </p:cNvSpPr>
          <p:nvPr>
            <p:ph type="dt" sz="half" idx="10"/>
          </p:nvPr>
        </p:nvSpPr>
        <p:spPr/>
        <p:txBody>
          <a:bodyPr/>
          <a:lstStyle/>
          <a:p>
            <a:fld id="{7A59C0B2-60A3-449C-9189-0B0EAFFD1A2E}" type="datetimeFigureOut">
              <a:rPr lang="en-GB" smtClean="0"/>
              <a:t>13/10/2021</a:t>
            </a:fld>
            <a:endParaRPr lang="en-GB"/>
          </a:p>
        </p:txBody>
      </p:sp>
      <p:sp>
        <p:nvSpPr>
          <p:cNvPr id="6" name="Footer Placeholder 5">
            <a:extLst>
              <a:ext uri="{FF2B5EF4-FFF2-40B4-BE49-F238E27FC236}">
                <a16:creationId xmlns:a16="http://schemas.microsoft.com/office/drawing/2014/main" id="{6CFBF5D5-91F5-43E8-B17A-277C0D1F2D0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92B731A-9DAB-4638-AB79-930693300822}"/>
              </a:ext>
            </a:extLst>
          </p:cNvPr>
          <p:cNvSpPr>
            <a:spLocks noGrp="1"/>
          </p:cNvSpPr>
          <p:nvPr>
            <p:ph type="sldNum" sz="quarter" idx="12"/>
          </p:nvPr>
        </p:nvSpPr>
        <p:spPr/>
        <p:txBody>
          <a:bodyPr/>
          <a:lstStyle/>
          <a:p>
            <a:fld id="{536633A3-851A-4C94-BD44-A06C6E11FCBC}" type="slidenum">
              <a:rPr lang="en-GB" smtClean="0"/>
              <a:t>‹#›</a:t>
            </a:fld>
            <a:endParaRPr lang="en-GB"/>
          </a:p>
        </p:txBody>
      </p:sp>
    </p:spTree>
    <p:extLst>
      <p:ext uri="{BB962C8B-B14F-4D97-AF65-F5344CB8AC3E}">
        <p14:creationId xmlns:p14="http://schemas.microsoft.com/office/powerpoint/2010/main" val="9483317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9A74F9-52C3-4A06-9A43-57382F0FD2F3}"/>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466AEFE-EB3C-496E-95BE-6FC1C39EB6D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4A66A8E-C99D-4F45-B5E5-4A74E1AF6C2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1E5601D-3F6A-434A-A302-8508D8DF8D0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1C89F91-7B74-42FF-9674-516842AA939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A87B1AEE-EFEC-49D8-8ED5-52C24A08B043}"/>
              </a:ext>
            </a:extLst>
          </p:cNvPr>
          <p:cNvSpPr>
            <a:spLocks noGrp="1"/>
          </p:cNvSpPr>
          <p:nvPr>
            <p:ph type="dt" sz="half" idx="10"/>
          </p:nvPr>
        </p:nvSpPr>
        <p:spPr/>
        <p:txBody>
          <a:bodyPr/>
          <a:lstStyle/>
          <a:p>
            <a:fld id="{7A59C0B2-60A3-449C-9189-0B0EAFFD1A2E}" type="datetimeFigureOut">
              <a:rPr lang="en-GB" smtClean="0"/>
              <a:t>13/10/2021</a:t>
            </a:fld>
            <a:endParaRPr lang="en-GB"/>
          </a:p>
        </p:txBody>
      </p:sp>
      <p:sp>
        <p:nvSpPr>
          <p:cNvPr id="8" name="Footer Placeholder 7">
            <a:extLst>
              <a:ext uri="{FF2B5EF4-FFF2-40B4-BE49-F238E27FC236}">
                <a16:creationId xmlns:a16="http://schemas.microsoft.com/office/drawing/2014/main" id="{8521DD24-5219-4920-B239-CDCE28E5DFF5}"/>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C8CB2871-126C-4342-8644-CD35377FA1A9}"/>
              </a:ext>
            </a:extLst>
          </p:cNvPr>
          <p:cNvSpPr>
            <a:spLocks noGrp="1"/>
          </p:cNvSpPr>
          <p:nvPr>
            <p:ph type="sldNum" sz="quarter" idx="12"/>
          </p:nvPr>
        </p:nvSpPr>
        <p:spPr/>
        <p:txBody>
          <a:bodyPr/>
          <a:lstStyle/>
          <a:p>
            <a:fld id="{536633A3-851A-4C94-BD44-A06C6E11FCBC}" type="slidenum">
              <a:rPr lang="en-GB" smtClean="0"/>
              <a:t>‹#›</a:t>
            </a:fld>
            <a:endParaRPr lang="en-GB"/>
          </a:p>
        </p:txBody>
      </p:sp>
    </p:spTree>
    <p:extLst>
      <p:ext uri="{BB962C8B-B14F-4D97-AF65-F5344CB8AC3E}">
        <p14:creationId xmlns:p14="http://schemas.microsoft.com/office/powerpoint/2010/main" val="42179451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DAAA0D-09B5-48FA-AA36-D710E0F98429}"/>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F250DE86-A2E0-424C-8D89-33C6EE594E58}"/>
              </a:ext>
            </a:extLst>
          </p:cNvPr>
          <p:cNvSpPr>
            <a:spLocks noGrp="1"/>
          </p:cNvSpPr>
          <p:nvPr>
            <p:ph type="dt" sz="half" idx="10"/>
          </p:nvPr>
        </p:nvSpPr>
        <p:spPr/>
        <p:txBody>
          <a:bodyPr/>
          <a:lstStyle/>
          <a:p>
            <a:fld id="{7A59C0B2-60A3-449C-9189-0B0EAFFD1A2E}" type="datetimeFigureOut">
              <a:rPr lang="en-GB" smtClean="0"/>
              <a:t>13/10/2021</a:t>
            </a:fld>
            <a:endParaRPr lang="en-GB"/>
          </a:p>
        </p:txBody>
      </p:sp>
      <p:sp>
        <p:nvSpPr>
          <p:cNvPr id="4" name="Footer Placeholder 3">
            <a:extLst>
              <a:ext uri="{FF2B5EF4-FFF2-40B4-BE49-F238E27FC236}">
                <a16:creationId xmlns:a16="http://schemas.microsoft.com/office/drawing/2014/main" id="{F179EC62-1F78-4596-9693-CF6CEB1F04B4}"/>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6EAFF4F4-04E9-4131-A634-A40B294B6C9C}"/>
              </a:ext>
            </a:extLst>
          </p:cNvPr>
          <p:cNvSpPr>
            <a:spLocks noGrp="1"/>
          </p:cNvSpPr>
          <p:nvPr>
            <p:ph type="sldNum" sz="quarter" idx="12"/>
          </p:nvPr>
        </p:nvSpPr>
        <p:spPr/>
        <p:txBody>
          <a:bodyPr/>
          <a:lstStyle/>
          <a:p>
            <a:fld id="{536633A3-851A-4C94-BD44-A06C6E11FCBC}" type="slidenum">
              <a:rPr lang="en-GB" smtClean="0"/>
              <a:t>‹#›</a:t>
            </a:fld>
            <a:endParaRPr lang="en-GB"/>
          </a:p>
        </p:txBody>
      </p:sp>
    </p:spTree>
    <p:extLst>
      <p:ext uri="{BB962C8B-B14F-4D97-AF65-F5344CB8AC3E}">
        <p14:creationId xmlns:p14="http://schemas.microsoft.com/office/powerpoint/2010/main" val="31473481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61DB6FD-D7BE-46B8-AF99-8071502D94F3}"/>
              </a:ext>
            </a:extLst>
          </p:cNvPr>
          <p:cNvSpPr>
            <a:spLocks noGrp="1"/>
          </p:cNvSpPr>
          <p:nvPr>
            <p:ph type="dt" sz="half" idx="10"/>
          </p:nvPr>
        </p:nvSpPr>
        <p:spPr/>
        <p:txBody>
          <a:bodyPr/>
          <a:lstStyle/>
          <a:p>
            <a:fld id="{7A59C0B2-60A3-449C-9189-0B0EAFFD1A2E}" type="datetimeFigureOut">
              <a:rPr lang="en-GB" smtClean="0"/>
              <a:t>13/10/2021</a:t>
            </a:fld>
            <a:endParaRPr lang="en-GB"/>
          </a:p>
        </p:txBody>
      </p:sp>
      <p:sp>
        <p:nvSpPr>
          <p:cNvPr id="3" name="Footer Placeholder 2">
            <a:extLst>
              <a:ext uri="{FF2B5EF4-FFF2-40B4-BE49-F238E27FC236}">
                <a16:creationId xmlns:a16="http://schemas.microsoft.com/office/drawing/2014/main" id="{6A155781-BDE2-495F-BFBE-E71D1ACC16A9}"/>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56F96BB5-464F-4EFD-8F8C-6DADC7522E78}"/>
              </a:ext>
            </a:extLst>
          </p:cNvPr>
          <p:cNvSpPr>
            <a:spLocks noGrp="1"/>
          </p:cNvSpPr>
          <p:nvPr>
            <p:ph type="sldNum" sz="quarter" idx="12"/>
          </p:nvPr>
        </p:nvSpPr>
        <p:spPr/>
        <p:txBody>
          <a:bodyPr/>
          <a:lstStyle/>
          <a:p>
            <a:fld id="{536633A3-851A-4C94-BD44-A06C6E11FCBC}" type="slidenum">
              <a:rPr lang="en-GB" smtClean="0"/>
              <a:t>‹#›</a:t>
            </a:fld>
            <a:endParaRPr lang="en-GB"/>
          </a:p>
        </p:txBody>
      </p:sp>
    </p:spTree>
    <p:extLst>
      <p:ext uri="{BB962C8B-B14F-4D97-AF65-F5344CB8AC3E}">
        <p14:creationId xmlns:p14="http://schemas.microsoft.com/office/powerpoint/2010/main" val="7203770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608A4D-5DE7-4F8D-A6DE-003DE0F641A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6490F6E7-C511-4D41-BF0B-285DD85D587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5CE1FE8C-837C-4224-BB10-3888CC03904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5104F22-AB64-4D46-8C5F-F171E52A6170}"/>
              </a:ext>
            </a:extLst>
          </p:cNvPr>
          <p:cNvSpPr>
            <a:spLocks noGrp="1"/>
          </p:cNvSpPr>
          <p:nvPr>
            <p:ph type="dt" sz="half" idx="10"/>
          </p:nvPr>
        </p:nvSpPr>
        <p:spPr/>
        <p:txBody>
          <a:bodyPr/>
          <a:lstStyle/>
          <a:p>
            <a:fld id="{7A59C0B2-60A3-449C-9189-0B0EAFFD1A2E}" type="datetimeFigureOut">
              <a:rPr lang="en-GB" smtClean="0"/>
              <a:t>13/10/2021</a:t>
            </a:fld>
            <a:endParaRPr lang="en-GB"/>
          </a:p>
        </p:txBody>
      </p:sp>
      <p:sp>
        <p:nvSpPr>
          <p:cNvPr id="6" name="Footer Placeholder 5">
            <a:extLst>
              <a:ext uri="{FF2B5EF4-FFF2-40B4-BE49-F238E27FC236}">
                <a16:creationId xmlns:a16="http://schemas.microsoft.com/office/drawing/2014/main" id="{67245BAE-364B-4991-8AE7-798B9DA91FD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EC1FBF9-9079-4E1A-9D46-FDAED31E6B63}"/>
              </a:ext>
            </a:extLst>
          </p:cNvPr>
          <p:cNvSpPr>
            <a:spLocks noGrp="1"/>
          </p:cNvSpPr>
          <p:nvPr>
            <p:ph type="sldNum" sz="quarter" idx="12"/>
          </p:nvPr>
        </p:nvSpPr>
        <p:spPr/>
        <p:txBody>
          <a:bodyPr/>
          <a:lstStyle/>
          <a:p>
            <a:fld id="{536633A3-851A-4C94-BD44-A06C6E11FCBC}" type="slidenum">
              <a:rPr lang="en-GB" smtClean="0"/>
              <a:t>‹#›</a:t>
            </a:fld>
            <a:endParaRPr lang="en-GB"/>
          </a:p>
        </p:txBody>
      </p:sp>
    </p:spTree>
    <p:extLst>
      <p:ext uri="{BB962C8B-B14F-4D97-AF65-F5344CB8AC3E}">
        <p14:creationId xmlns:p14="http://schemas.microsoft.com/office/powerpoint/2010/main" val="16257382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CA095-8B52-4AE1-9FEB-A83112CB599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23501745-36E7-45DE-959E-07D92E7DB96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ECF8BD75-9510-4260-BDAC-E742E0101A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ECB3E86-8EA7-41FE-8DB8-226B8AB4EDA3}"/>
              </a:ext>
            </a:extLst>
          </p:cNvPr>
          <p:cNvSpPr>
            <a:spLocks noGrp="1"/>
          </p:cNvSpPr>
          <p:nvPr>
            <p:ph type="dt" sz="half" idx="10"/>
          </p:nvPr>
        </p:nvSpPr>
        <p:spPr/>
        <p:txBody>
          <a:bodyPr/>
          <a:lstStyle/>
          <a:p>
            <a:fld id="{7A59C0B2-60A3-449C-9189-0B0EAFFD1A2E}" type="datetimeFigureOut">
              <a:rPr lang="en-GB" smtClean="0"/>
              <a:t>13/10/2021</a:t>
            </a:fld>
            <a:endParaRPr lang="en-GB"/>
          </a:p>
        </p:txBody>
      </p:sp>
      <p:sp>
        <p:nvSpPr>
          <p:cNvPr id="6" name="Footer Placeholder 5">
            <a:extLst>
              <a:ext uri="{FF2B5EF4-FFF2-40B4-BE49-F238E27FC236}">
                <a16:creationId xmlns:a16="http://schemas.microsoft.com/office/drawing/2014/main" id="{6AFF27DA-63F0-4096-963F-BA4F9AFEAC1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E7EB1B1-83D4-43FA-8998-B2424EED2E2C}"/>
              </a:ext>
            </a:extLst>
          </p:cNvPr>
          <p:cNvSpPr>
            <a:spLocks noGrp="1"/>
          </p:cNvSpPr>
          <p:nvPr>
            <p:ph type="sldNum" sz="quarter" idx="12"/>
          </p:nvPr>
        </p:nvSpPr>
        <p:spPr/>
        <p:txBody>
          <a:bodyPr/>
          <a:lstStyle/>
          <a:p>
            <a:fld id="{536633A3-851A-4C94-BD44-A06C6E11FCBC}" type="slidenum">
              <a:rPr lang="en-GB" smtClean="0"/>
              <a:t>‹#›</a:t>
            </a:fld>
            <a:endParaRPr lang="en-GB"/>
          </a:p>
        </p:txBody>
      </p:sp>
    </p:spTree>
    <p:extLst>
      <p:ext uri="{BB962C8B-B14F-4D97-AF65-F5344CB8AC3E}">
        <p14:creationId xmlns:p14="http://schemas.microsoft.com/office/powerpoint/2010/main" val="20349176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7248705-A89E-4FD2-95AC-EB614742944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4DD635D-AF02-47FB-BEA6-F9A69CF0385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724DD2D-893C-416A-9E0C-21887835E5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A59C0B2-60A3-449C-9189-0B0EAFFD1A2E}" type="datetimeFigureOut">
              <a:rPr lang="en-GB" smtClean="0"/>
              <a:t>13/10/2021</a:t>
            </a:fld>
            <a:endParaRPr lang="en-GB"/>
          </a:p>
        </p:txBody>
      </p:sp>
      <p:sp>
        <p:nvSpPr>
          <p:cNvPr id="5" name="Footer Placeholder 4">
            <a:extLst>
              <a:ext uri="{FF2B5EF4-FFF2-40B4-BE49-F238E27FC236}">
                <a16:creationId xmlns:a16="http://schemas.microsoft.com/office/drawing/2014/main" id="{57D26783-15CD-40AC-9B8C-E27A29FF227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7EF384EE-0B88-401E-9DC4-AB8DFAD8FD1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36633A3-851A-4C94-BD44-A06C6E11FCBC}" type="slidenum">
              <a:rPr lang="en-GB" smtClean="0"/>
              <a:t>‹#›</a:t>
            </a:fld>
            <a:endParaRPr lang="en-GB"/>
          </a:p>
        </p:txBody>
      </p:sp>
      <p:grpSp>
        <p:nvGrpSpPr>
          <p:cNvPr id="8" name="Group 7">
            <a:extLst>
              <a:ext uri="{FF2B5EF4-FFF2-40B4-BE49-F238E27FC236}">
                <a16:creationId xmlns:a16="http://schemas.microsoft.com/office/drawing/2014/main" id="{06C3A92C-4ACC-4C3E-AA68-C596D8BAD610}"/>
              </a:ext>
            </a:extLst>
          </p:cNvPr>
          <p:cNvGrpSpPr/>
          <p:nvPr userDrawn="1"/>
        </p:nvGrpSpPr>
        <p:grpSpPr>
          <a:xfrm>
            <a:off x="9195525" y="189094"/>
            <a:ext cx="2743200" cy="1731146"/>
            <a:chOff x="3644900" y="1692017"/>
            <a:chExt cx="4902200" cy="3473966"/>
          </a:xfrm>
        </p:grpSpPr>
        <p:pic>
          <p:nvPicPr>
            <p:cNvPr id="9" name="Picture 8" descr="A picture containing logo&#10;&#10;Description automatically generated">
              <a:extLst>
                <a:ext uri="{FF2B5EF4-FFF2-40B4-BE49-F238E27FC236}">
                  <a16:creationId xmlns:a16="http://schemas.microsoft.com/office/drawing/2014/main" id="{D8845DFA-E00E-4189-83D4-31A04A8FE46B}"/>
                </a:ext>
              </a:extLst>
            </p:cNvPr>
            <p:cNvPicPr>
              <a:picLocks noChangeAspect="1"/>
            </p:cNvPicPr>
            <p:nvPr/>
          </p:nvPicPr>
          <p:blipFill>
            <a:blip r:embed="rId13"/>
            <a:stretch>
              <a:fillRect/>
            </a:stretch>
          </p:blipFill>
          <p:spPr>
            <a:xfrm>
              <a:off x="3644900" y="3616583"/>
              <a:ext cx="4902200" cy="1549400"/>
            </a:xfrm>
            <a:prstGeom prst="rect">
              <a:avLst/>
            </a:prstGeom>
          </p:spPr>
        </p:pic>
        <p:pic>
          <p:nvPicPr>
            <p:cNvPr id="10" name="Picture 9" descr="Logo&#10;&#10;Description automatically generated">
              <a:extLst>
                <a:ext uri="{FF2B5EF4-FFF2-40B4-BE49-F238E27FC236}">
                  <a16:creationId xmlns:a16="http://schemas.microsoft.com/office/drawing/2014/main" id="{A78B834E-AF71-4A17-AE6B-061F84DF7609}"/>
                </a:ext>
              </a:extLst>
            </p:cNvPr>
            <p:cNvPicPr>
              <a:picLocks noChangeAspect="1"/>
            </p:cNvPicPr>
            <p:nvPr/>
          </p:nvPicPr>
          <p:blipFill>
            <a:blip r:embed="rId14"/>
            <a:stretch>
              <a:fillRect/>
            </a:stretch>
          </p:blipFill>
          <p:spPr>
            <a:xfrm>
              <a:off x="3937000" y="1692017"/>
              <a:ext cx="4318000" cy="1168400"/>
            </a:xfrm>
            <a:prstGeom prst="rect">
              <a:avLst/>
            </a:prstGeom>
          </p:spPr>
        </p:pic>
      </p:grpSp>
    </p:spTree>
    <p:extLst>
      <p:ext uri="{BB962C8B-B14F-4D97-AF65-F5344CB8AC3E}">
        <p14:creationId xmlns:p14="http://schemas.microsoft.com/office/powerpoint/2010/main" val="303183715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1.png"/><Relationship Id="rId4" Type="http://schemas.openxmlformats.org/officeDocument/2006/relationships/notesSlide" Target="../notesSlides/notesSlide14.xml"/></Relationships>
</file>

<file path=ppt/slides/_rels/slide23.xml.rels><?xml version="1.0" encoding="UTF-8" standalone="yes"?>
<Relationships xmlns="http://schemas.openxmlformats.org/package/2006/relationships"><Relationship Id="rId3" Type="http://schemas.openxmlformats.org/officeDocument/2006/relationships/hyperlink" Target="https://youthsporttrust.zoom.us/meeting/register/tJEqduCupzwjHdLX_gXP8QOyjH0QAvnYkP8w" TargetMode="External"/><Relationship Id="rId7" Type="http://schemas.openxmlformats.org/officeDocument/2006/relationships/hyperlink" Target="https://youthsporttrust.zoom.us/meeting/register/tJ0of--tqzMoGt2uVJVcR613OSkcFi-LcRjC"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hyperlink" Target="https://youthsporttrust.zoom.us/meeting/register/tJEoc-msqj4oGdbST5E-DiNs88ToDIajtOD9" TargetMode="External"/><Relationship Id="rId5" Type="http://schemas.openxmlformats.org/officeDocument/2006/relationships/hyperlink" Target="https://youthsporttrust.zoom.us/meeting/register/tJcof-CurDgjE9zV_97pJT9pk5AqCbTNX9vL" TargetMode="External"/><Relationship Id="rId4" Type="http://schemas.openxmlformats.org/officeDocument/2006/relationships/hyperlink" Target="https://youthsporttrust.zoom.us/meeting/register/tJUrdeuprjgrG9fL1nlqoRVirYm4AAPKoGjS"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454C09-F744-406F-BC84-B2C95471C0EC}"/>
              </a:ext>
            </a:extLst>
          </p:cNvPr>
          <p:cNvSpPr>
            <a:spLocks noGrp="1"/>
          </p:cNvSpPr>
          <p:nvPr>
            <p:ph type="ctrTitle"/>
          </p:nvPr>
        </p:nvSpPr>
        <p:spPr>
          <a:xfrm>
            <a:off x="1297183" y="1092597"/>
            <a:ext cx="9144000" cy="1045059"/>
          </a:xfrm>
        </p:spPr>
        <p:txBody>
          <a:bodyPr>
            <a:normAutofit/>
          </a:bodyPr>
          <a:lstStyle/>
          <a:p>
            <a:r>
              <a:rPr lang="en-GB" b="1"/>
              <a:t>Welcome</a:t>
            </a:r>
          </a:p>
        </p:txBody>
      </p:sp>
      <p:sp>
        <p:nvSpPr>
          <p:cNvPr id="3" name="Subtitle 2">
            <a:extLst>
              <a:ext uri="{FF2B5EF4-FFF2-40B4-BE49-F238E27FC236}">
                <a16:creationId xmlns:a16="http://schemas.microsoft.com/office/drawing/2014/main" id="{ECDFF1F4-3C43-4F31-B800-C8CEE4C25405}"/>
              </a:ext>
            </a:extLst>
          </p:cNvPr>
          <p:cNvSpPr>
            <a:spLocks noGrp="1"/>
          </p:cNvSpPr>
          <p:nvPr>
            <p:ph type="subTitle" idx="1"/>
          </p:nvPr>
        </p:nvSpPr>
        <p:spPr>
          <a:xfrm>
            <a:off x="2673064" y="2605145"/>
            <a:ext cx="8737261" cy="3140765"/>
          </a:xfrm>
        </p:spPr>
        <p:txBody>
          <a:bodyPr vert="horz" lIns="91440" tIns="45720" rIns="91440" bIns="45720" rtlCol="0" anchor="t">
            <a:noAutofit/>
          </a:bodyPr>
          <a:lstStyle/>
          <a:p>
            <a:pPr marL="342900" indent="-342900" algn="l">
              <a:buFont typeface="Arial" panose="020B0604020202020204" pitchFamily="34" charset="0"/>
              <a:buChar char="•"/>
            </a:pPr>
            <a:r>
              <a:rPr lang="en-GB" sz="2800"/>
              <a:t>This session will be recorded</a:t>
            </a:r>
          </a:p>
          <a:p>
            <a:pPr algn="l"/>
            <a:endParaRPr lang="en-GB" sz="1200"/>
          </a:p>
          <a:p>
            <a:pPr marL="342900" indent="-342900" algn="l">
              <a:buFont typeface="Arial" panose="020B0604020202020204" pitchFamily="34" charset="0"/>
              <a:buChar char="•"/>
            </a:pPr>
            <a:r>
              <a:rPr lang="en-GB" sz="2800"/>
              <a:t>Please turn your </a:t>
            </a:r>
            <a:r>
              <a:rPr lang="en-GB" sz="2800" b="1"/>
              <a:t>camera on </a:t>
            </a:r>
            <a:r>
              <a:rPr lang="en-GB" sz="2800"/>
              <a:t>and </a:t>
            </a:r>
            <a:r>
              <a:rPr lang="en-GB" sz="2800" b="1"/>
              <a:t>mute on </a:t>
            </a:r>
            <a:r>
              <a:rPr lang="en-GB" sz="2800"/>
              <a:t>(until breakout rooms) </a:t>
            </a:r>
          </a:p>
          <a:p>
            <a:pPr marL="342900" indent="-342900" algn="l">
              <a:buFont typeface="Arial" panose="020B0604020202020204" pitchFamily="34" charset="0"/>
              <a:buChar char="•"/>
            </a:pPr>
            <a:endParaRPr lang="en-GB" sz="1200"/>
          </a:p>
          <a:p>
            <a:pPr marL="342900" indent="-342900" algn="l">
              <a:buFont typeface="Arial" panose="020B0604020202020204" pitchFamily="34" charset="0"/>
              <a:buChar char="•"/>
            </a:pPr>
            <a:r>
              <a:rPr lang="en-GB" sz="2800"/>
              <a:t>Type questions into the chat function</a:t>
            </a:r>
          </a:p>
          <a:p>
            <a:pPr marL="342900" indent="-342900" algn="l">
              <a:buFont typeface="Arial" panose="020B0604020202020204" pitchFamily="34" charset="0"/>
              <a:buChar char="•"/>
            </a:pPr>
            <a:endParaRPr lang="en-GB" sz="1200"/>
          </a:p>
          <a:p>
            <a:pPr algn="l"/>
            <a:endParaRPr lang="en-GB" sz="2800">
              <a:cs typeface="Calibri"/>
            </a:endParaRPr>
          </a:p>
        </p:txBody>
      </p:sp>
      <p:pic>
        <p:nvPicPr>
          <p:cNvPr id="11" name="Graphic 10" descr="Video camera with solid fill">
            <a:extLst>
              <a:ext uri="{FF2B5EF4-FFF2-40B4-BE49-F238E27FC236}">
                <a16:creationId xmlns:a16="http://schemas.microsoft.com/office/drawing/2014/main" id="{D26978B9-5166-477E-A558-5E9C44D7E40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246180" y="2332768"/>
            <a:ext cx="914400" cy="914400"/>
          </a:xfrm>
          <a:prstGeom prst="rect">
            <a:avLst/>
          </a:prstGeom>
        </p:spPr>
      </p:pic>
      <p:pic>
        <p:nvPicPr>
          <p:cNvPr id="13" name="Graphic 12" descr="Chat bubble with solid fill">
            <a:extLst>
              <a:ext uri="{FF2B5EF4-FFF2-40B4-BE49-F238E27FC236}">
                <a16:creationId xmlns:a16="http://schemas.microsoft.com/office/drawing/2014/main" id="{2BDA147C-ECD7-45F0-87CE-B2862012E07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301822" y="4573049"/>
            <a:ext cx="914400" cy="914400"/>
          </a:xfrm>
          <a:prstGeom prst="rect">
            <a:avLst/>
          </a:prstGeom>
        </p:spPr>
      </p:pic>
      <p:pic>
        <p:nvPicPr>
          <p:cNvPr id="19" name="Graphic 18" descr="Mute speaker with solid fill">
            <a:extLst>
              <a:ext uri="{FF2B5EF4-FFF2-40B4-BE49-F238E27FC236}">
                <a16:creationId xmlns:a16="http://schemas.microsoft.com/office/drawing/2014/main" id="{0E9AD74D-6E88-4457-B304-C900D6AC800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301822" y="3390140"/>
            <a:ext cx="914400" cy="914400"/>
          </a:xfrm>
          <a:prstGeom prst="rect">
            <a:avLst/>
          </a:prstGeom>
        </p:spPr>
      </p:pic>
    </p:spTree>
    <p:extLst>
      <p:ext uri="{BB962C8B-B14F-4D97-AF65-F5344CB8AC3E}">
        <p14:creationId xmlns:p14="http://schemas.microsoft.com/office/powerpoint/2010/main" val="41693107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70430C-D8E8-405D-B1B8-1C21308BE7E8}"/>
              </a:ext>
            </a:extLst>
          </p:cNvPr>
          <p:cNvSpPr>
            <a:spLocks noGrp="1"/>
          </p:cNvSpPr>
          <p:nvPr>
            <p:ph type="title"/>
          </p:nvPr>
        </p:nvSpPr>
        <p:spPr>
          <a:xfrm>
            <a:off x="924464" y="206974"/>
            <a:ext cx="10515600" cy="1325563"/>
          </a:xfrm>
        </p:spPr>
        <p:txBody>
          <a:bodyPr>
            <a:normAutofit fontScale="90000"/>
          </a:bodyPr>
          <a:lstStyle/>
          <a:p>
            <a:br>
              <a:rPr lang="en-GB" sz="3200" b="1">
                <a:ea typeface="+mj-lt"/>
                <a:cs typeface="+mj-lt"/>
              </a:rPr>
            </a:br>
            <a:r>
              <a:rPr lang="en-GB" sz="3200" b="1">
                <a:ea typeface="+mj-lt"/>
                <a:cs typeface="+mj-lt"/>
              </a:rPr>
              <a:t>School Sport and Physical Activity</a:t>
            </a:r>
            <a:r>
              <a:rPr lang="en-GB" b="1">
                <a:ea typeface="+mj-lt"/>
                <a:cs typeface="+mj-lt"/>
              </a:rPr>
              <a:t>                        </a:t>
            </a:r>
            <a:r>
              <a:rPr lang="en-GB" sz="3200" b="1">
                <a:ea typeface="+mj-lt"/>
                <a:cs typeface="+mj-lt"/>
              </a:rPr>
              <a:t>Sector</a:t>
            </a:r>
            <a:r>
              <a:rPr lang="en-GB" b="1">
                <a:ea typeface="+mj-lt"/>
                <a:cs typeface="+mj-lt"/>
              </a:rPr>
              <a:t> </a:t>
            </a:r>
            <a:r>
              <a:rPr lang="en-GB" sz="3200" b="1">
                <a:ea typeface="+mj-lt"/>
                <a:cs typeface="+mj-lt"/>
              </a:rPr>
              <a:t>Summit Observations</a:t>
            </a:r>
            <a:r>
              <a:rPr lang="en-GB">
                <a:ea typeface="+mj-lt"/>
                <a:cs typeface="+mj-lt"/>
              </a:rPr>
              <a:t> </a:t>
            </a:r>
          </a:p>
          <a:p>
            <a:endParaRPr lang="en-GB">
              <a:cs typeface="Calibri Light"/>
            </a:endParaRPr>
          </a:p>
        </p:txBody>
      </p:sp>
      <p:sp>
        <p:nvSpPr>
          <p:cNvPr id="3" name="Content Placeholder 2">
            <a:extLst>
              <a:ext uri="{FF2B5EF4-FFF2-40B4-BE49-F238E27FC236}">
                <a16:creationId xmlns:a16="http://schemas.microsoft.com/office/drawing/2014/main" id="{B87375E5-2AE5-4CE3-A6A5-2421CC7671AA}"/>
              </a:ext>
            </a:extLst>
          </p:cNvPr>
          <p:cNvSpPr>
            <a:spLocks noGrp="1"/>
          </p:cNvSpPr>
          <p:nvPr>
            <p:ph idx="1"/>
          </p:nvPr>
        </p:nvSpPr>
        <p:spPr/>
        <p:txBody>
          <a:bodyPr vert="horz" lIns="91440" tIns="45720" rIns="91440" bIns="45720" rtlCol="0" anchor="t">
            <a:normAutofit fontScale="92500" lnSpcReduction="10000"/>
          </a:bodyPr>
          <a:lstStyle/>
          <a:p>
            <a:r>
              <a:rPr lang="en-GB" b="1">
                <a:solidFill>
                  <a:srgbClr val="FF0000"/>
                </a:solidFill>
                <a:ea typeface="+mn-lt"/>
                <a:cs typeface="+mn-lt"/>
              </a:rPr>
              <a:t>What funding should cover</a:t>
            </a:r>
            <a:endParaRPr lang="en-GB">
              <a:solidFill>
                <a:srgbClr val="FF0000"/>
              </a:solidFill>
              <a:cs typeface="Calibri" panose="020F0502020204030204"/>
            </a:endParaRPr>
          </a:p>
          <a:p>
            <a:r>
              <a:rPr lang="en-GB">
                <a:solidFill>
                  <a:srgbClr val="002060"/>
                </a:solidFill>
                <a:ea typeface="+mn-lt"/>
                <a:cs typeface="+mn-lt"/>
              </a:rPr>
              <a:t>1.Targeted activity to address consequences of the pandemic</a:t>
            </a:r>
            <a:endParaRPr lang="en-GB">
              <a:solidFill>
                <a:srgbClr val="002060"/>
              </a:solidFill>
              <a:cs typeface="Calibri"/>
            </a:endParaRPr>
          </a:p>
          <a:p>
            <a:pPr marL="0" indent="0">
              <a:buNone/>
            </a:pPr>
            <a:endParaRPr lang="en-GB">
              <a:solidFill>
                <a:srgbClr val="002060"/>
              </a:solidFill>
              <a:cs typeface="Calibri"/>
            </a:endParaRPr>
          </a:p>
          <a:p>
            <a:r>
              <a:rPr lang="en-GB">
                <a:solidFill>
                  <a:srgbClr val="002060"/>
                </a:solidFill>
                <a:ea typeface="+mn-lt"/>
                <a:cs typeface="+mn-lt"/>
              </a:rPr>
              <a:t>2.Extending the reach and depth of the successful School Games programme</a:t>
            </a:r>
            <a:endParaRPr lang="en-GB">
              <a:solidFill>
                <a:srgbClr val="002060"/>
              </a:solidFill>
              <a:cs typeface="Calibri"/>
            </a:endParaRPr>
          </a:p>
          <a:p>
            <a:pPr marL="0" indent="0">
              <a:buNone/>
            </a:pPr>
            <a:endParaRPr lang="en-GB">
              <a:solidFill>
                <a:srgbClr val="002060"/>
              </a:solidFill>
              <a:cs typeface="Calibri"/>
            </a:endParaRPr>
          </a:p>
          <a:p>
            <a:r>
              <a:rPr lang="en-GB">
                <a:solidFill>
                  <a:srgbClr val="002060"/>
                </a:solidFill>
                <a:ea typeface="+mn-lt"/>
                <a:cs typeface="+mn-lt"/>
              </a:rPr>
              <a:t>3.Investment in teacher training</a:t>
            </a:r>
            <a:endParaRPr lang="en-GB">
              <a:solidFill>
                <a:srgbClr val="002060"/>
              </a:solidFill>
              <a:cs typeface="Calibri"/>
            </a:endParaRPr>
          </a:p>
          <a:p>
            <a:pPr marL="0" indent="0">
              <a:buNone/>
            </a:pPr>
            <a:endParaRPr lang="en-GB">
              <a:solidFill>
                <a:srgbClr val="002060"/>
              </a:solidFill>
              <a:cs typeface="Calibri"/>
            </a:endParaRPr>
          </a:p>
          <a:p>
            <a:r>
              <a:rPr lang="en-GB">
                <a:solidFill>
                  <a:srgbClr val="002060"/>
                </a:solidFill>
                <a:ea typeface="+mn-lt"/>
                <a:cs typeface="+mn-lt"/>
              </a:rPr>
              <a:t>4.Further opening up of school sports facilities, ensuring that every child has access to an inclusive active extended school day.</a:t>
            </a:r>
            <a:endParaRPr lang="en-GB">
              <a:solidFill>
                <a:srgbClr val="002060"/>
              </a:solidFill>
              <a:cs typeface="Calibri"/>
            </a:endParaRPr>
          </a:p>
          <a:p>
            <a:pPr marL="0" indent="0">
              <a:buNone/>
            </a:pPr>
            <a:endParaRPr lang="en-GB">
              <a:cs typeface="Calibri"/>
            </a:endParaRPr>
          </a:p>
          <a:p>
            <a:endParaRPr lang="en-GB">
              <a:cs typeface="Calibri"/>
            </a:endParaRPr>
          </a:p>
        </p:txBody>
      </p:sp>
    </p:spTree>
    <p:extLst>
      <p:ext uri="{BB962C8B-B14F-4D97-AF65-F5344CB8AC3E}">
        <p14:creationId xmlns:p14="http://schemas.microsoft.com/office/powerpoint/2010/main" val="24535711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2E1EF0-5AE3-46D6-9B96-D4E27E4F0FC7}"/>
              </a:ext>
            </a:extLst>
          </p:cNvPr>
          <p:cNvSpPr>
            <a:spLocks noGrp="1"/>
          </p:cNvSpPr>
          <p:nvPr>
            <p:ph type="title"/>
          </p:nvPr>
        </p:nvSpPr>
        <p:spPr/>
        <p:txBody>
          <a:bodyPr>
            <a:normAutofit fontScale="90000"/>
          </a:bodyPr>
          <a:lstStyle/>
          <a:p>
            <a:r>
              <a:rPr lang="en-GB" sz="3200" b="1">
                <a:cs typeface="Calibri Light"/>
              </a:rPr>
              <a:t>  </a:t>
            </a:r>
            <a:br>
              <a:rPr lang="en-GB" sz="3200" b="1">
                <a:cs typeface="Calibri Light"/>
              </a:rPr>
            </a:br>
            <a:r>
              <a:rPr lang="en-GB" sz="3200" b="1">
                <a:cs typeface="Calibri Light"/>
              </a:rPr>
              <a:t>School Sport and Physical Activity                      Sector Summit Observations</a:t>
            </a:r>
            <a:r>
              <a:rPr lang="en-GB" sz="3200">
                <a:cs typeface="Calibri Light"/>
              </a:rPr>
              <a:t> </a:t>
            </a:r>
          </a:p>
          <a:p>
            <a:endParaRPr lang="en-GB">
              <a:cs typeface="Calibri Light"/>
            </a:endParaRPr>
          </a:p>
        </p:txBody>
      </p:sp>
      <p:sp>
        <p:nvSpPr>
          <p:cNvPr id="3" name="Content Placeholder 2">
            <a:extLst>
              <a:ext uri="{FF2B5EF4-FFF2-40B4-BE49-F238E27FC236}">
                <a16:creationId xmlns:a16="http://schemas.microsoft.com/office/drawing/2014/main" id="{8EC8AEDA-5498-4E4C-8807-844C8998C48E}"/>
              </a:ext>
            </a:extLst>
          </p:cNvPr>
          <p:cNvSpPr>
            <a:spLocks noGrp="1"/>
          </p:cNvSpPr>
          <p:nvPr>
            <p:ph idx="1"/>
          </p:nvPr>
        </p:nvSpPr>
        <p:spPr/>
        <p:txBody>
          <a:bodyPr vert="horz" lIns="91440" tIns="45720" rIns="91440" bIns="45720" rtlCol="0" anchor="t">
            <a:normAutofit/>
          </a:bodyPr>
          <a:lstStyle/>
          <a:p>
            <a:r>
              <a:rPr lang="en-GB" b="1">
                <a:solidFill>
                  <a:srgbClr val="FF0000"/>
                </a:solidFill>
                <a:ea typeface="+mn-lt"/>
                <a:cs typeface="+mn-lt"/>
              </a:rPr>
              <a:t>1. Targeted activity to address consequences of the pandemic</a:t>
            </a:r>
            <a:endParaRPr lang="en-GB">
              <a:solidFill>
                <a:srgbClr val="FF0000"/>
              </a:solidFill>
              <a:cs typeface="Calibri" panose="020F0502020204030204"/>
            </a:endParaRPr>
          </a:p>
          <a:p>
            <a:r>
              <a:rPr lang="en-GB">
                <a:ea typeface="+mn-lt"/>
                <a:cs typeface="+mn-lt"/>
              </a:rPr>
              <a:t>This includes:</a:t>
            </a:r>
            <a:endParaRPr lang="en-GB"/>
          </a:p>
          <a:p>
            <a:r>
              <a:rPr lang="en-GB">
                <a:ea typeface="+mn-lt"/>
                <a:cs typeface="+mn-lt"/>
              </a:rPr>
              <a:t>•Tackling a growth in inequality of participation, particularly among young people from lower socio-economic groups</a:t>
            </a:r>
            <a:endParaRPr lang="en-GB"/>
          </a:p>
          <a:p>
            <a:r>
              <a:rPr lang="en-GB">
                <a:ea typeface="+mn-lt"/>
                <a:cs typeface="+mn-lt"/>
              </a:rPr>
              <a:t>Vital support for teaching swimming and water safety, which have been particularly badly hit over the past 18 months</a:t>
            </a:r>
            <a:endParaRPr lang="en-GB"/>
          </a:p>
        </p:txBody>
      </p:sp>
    </p:spTree>
    <p:extLst>
      <p:ext uri="{BB962C8B-B14F-4D97-AF65-F5344CB8AC3E}">
        <p14:creationId xmlns:p14="http://schemas.microsoft.com/office/powerpoint/2010/main" val="7440406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E7DD97-14E5-417A-9165-8E2D737F87BA}"/>
              </a:ext>
            </a:extLst>
          </p:cNvPr>
          <p:cNvSpPr>
            <a:spLocks noGrp="1"/>
          </p:cNvSpPr>
          <p:nvPr>
            <p:ph type="title"/>
          </p:nvPr>
        </p:nvSpPr>
        <p:spPr/>
        <p:txBody>
          <a:bodyPr>
            <a:normAutofit/>
          </a:bodyPr>
          <a:lstStyle/>
          <a:p>
            <a:r>
              <a:rPr lang="en-GB" sz="3200" b="1">
                <a:cs typeface="Calibri Light"/>
              </a:rPr>
              <a:t>School Sport and Physical Activity</a:t>
            </a:r>
            <a:r>
              <a:rPr lang="en-GB" b="1">
                <a:cs typeface="Calibri Light"/>
              </a:rPr>
              <a:t>                      </a:t>
            </a:r>
            <a:r>
              <a:rPr lang="en-GB" sz="3200" b="1">
                <a:cs typeface="Calibri Light"/>
              </a:rPr>
              <a:t>  Sector Summit Observations</a:t>
            </a:r>
            <a:r>
              <a:rPr lang="en-GB" sz="3200">
                <a:cs typeface="Calibri Light"/>
              </a:rPr>
              <a:t> </a:t>
            </a:r>
            <a:endParaRPr lang="en-GB" sz="3200">
              <a:ea typeface="+mj-lt"/>
              <a:cs typeface="+mj-lt"/>
            </a:endParaRPr>
          </a:p>
          <a:p>
            <a:endParaRPr lang="en-GB">
              <a:cs typeface="Calibri Light"/>
            </a:endParaRPr>
          </a:p>
        </p:txBody>
      </p:sp>
      <p:sp>
        <p:nvSpPr>
          <p:cNvPr id="3" name="Content Placeholder 2">
            <a:extLst>
              <a:ext uri="{FF2B5EF4-FFF2-40B4-BE49-F238E27FC236}">
                <a16:creationId xmlns:a16="http://schemas.microsoft.com/office/drawing/2014/main" id="{8800B4D3-8AED-4C27-88A2-2AAD7682CD50}"/>
              </a:ext>
            </a:extLst>
          </p:cNvPr>
          <p:cNvSpPr>
            <a:spLocks noGrp="1"/>
          </p:cNvSpPr>
          <p:nvPr>
            <p:ph idx="1"/>
          </p:nvPr>
        </p:nvSpPr>
        <p:spPr/>
        <p:txBody>
          <a:bodyPr vert="horz" lIns="91440" tIns="45720" rIns="91440" bIns="45720" rtlCol="0" anchor="t">
            <a:normAutofit/>
          </a:bodyPr>
          <a:lstStyle/>
          <a:p>
            <a:r>
              <a:rPr lang="en-GB" b="1">
                <a:solidFill>
                  <a:srgbClr val="FF0000"/>
                </a:solidFill>
                <a:ea typeface="+mn-lt"/>
                <a:cs typeface="+mn-lt"/>
              </a:rPr>
              <a:t>2. Extending the reach and depth of the School Games </a:t>
            </a:r>
            <a:endParaRPr lang="en-GB">
              <a:solidFill>
                <a:srgbClr val="FF0000"/>
              </a:solidFill>
              <a:cs typeface="Calibri" panose="020F0502020204030204"/>
            </a:endParaRPr>
          </a:p>
          <a:p>
            <a:r>
              <a:rPr lang="en-GB">
                <a:ea typeface="+mn-lt"/>
                <a:cs typeface="+mn-lt"/>
              </a:rPr>
              <a:t>This should include continued investment in a local infrastructure of nationally deployed professional school sport and activity organisers and young volunteers. </a:t>
            </a:r>
            <a:endParaRPr lang="en-GB"/>
          </a:p>
          <a:p>
            <a:r>
              <a:rPr lang="en-GB">
                <a:ea typeface="+mn-lt"/>
                <a:cs typeface="+mn-lt"/>
              </a:rPr>
              <a:t>It should build on the three-days-a-week of the national School Games Organiser network to connect, contextualise and deliver a national plan in local communities</a:t>
            </a:r>
            <a:endParaRPr lang="en-GB"/>
          </a:p>
        </p:txBody>
      </p:sp>
    </p:spTree>
    <p:extLst>
      <p:ext uri="{BB962C8B-B14F-4D97-AF65-F5344CB8AC3E}">
        <p14:creationId xmlns:p14="http://schemas.microsoft.com/office/powerpoint/2010/main" val="5977586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B41BAA-92A7-4789-BF21-BC8193F4EAD7}"/>
              </a:ext>
            </a:extLst>
          </p:cNvPr>
          <p:cNvSpPr>
            <a:spLocks noGrp="1"/>
          </p:cNvSpPr>
          <p:nvPr>
            <p:ph type="title"/>
          </p:nvPr>
        </p:nvSpPr>
        <p:spPr/>
        <p:txBody>
          <a:bodyPr>
            <a:normAutofit/>
          </a:bodyPr>
          <a:lstStyle/>
          <a:p>
            <a:r>
              <a:rPr lang="en-GB" sz="3200" b="1">
                <a:ea typeface="+mj-lt"/>
                <a:cs typeface="+mj-lt"/>
              </a:rPr>
              <a:t>School Sport and Physical Activity                        Sector Summit Observations</a:t>
            </a:r>
            <a:r>
              <a:rPr lang="en-GB" sz="3200">
                <a:ea typeface="+mj-lt"/>
                <a:cs typeface="+mj-lt"/>
              </a:rPr>
              <a:t> </a:t>
            </a:r>
            <a:endParaRPr lang="en-US" sz="3200">
              <a:cs typeface="Calibri Light"/>
            </a:endParaRPr>
          </a:p>
        </p:txBody>
      </p:sp>
      <p:sp>
        <p:nvSpPr>
          <p:cNvPr id="3" name="Content Placeholder 2">
            <a:extLst>
              <a:ext uri="{FF2B5EF4-FFF2-40B4-BE49-F238E27FC236}">
                <a16:creationId xmlns:a16="http://schemas.microsoft.com/office/drawing/2014/main" id="{416F99CB-9C31-4A89-B2C6-E68B1F3D89FC}"/>
              </a:ext>
            </a:extLst>
          </p:cNvPr>
          <p:cNvSpPr>
            <a:spLocks noGrp="1"/>
          </p:cNvSpPr>
          <p:nvPr>
            <p:ph idx="1"/>
          </p:nvPr>
        </p:nvSpPr>
        <p:spPr/>
        <p:txBody>
          <a:bodyPr vert="horz" lIns="91440" tIns="45720" rIns="91440" bIns="45720" rtlCol="0" anchor="t">
            <a:normAutofit/>
          </a:bodyPr>
          <a:lstStyle/>
          <a:p>
            <a:r>
              <a:rPr lang="en-GB" b="1">
                <a:solidFill>
                  <a:srgbClr val="FF0000"/>
                </a:solidFill>
                <a:ea typeface="+mn-lt"/>
                <a:cs typeface="+mn-lt"/>
              </a:rPr>
              <a:t>3. Investment in teacher training </a:t>
            </a:r>
            <a:endParaRPr lang="en-GB">
              <a:cs typeface="Calibri" panose="020F0502020204030204"/>
            </a:endParaRPr>
          </a:p>
          <a:p>
            <a:r>
              <a:rPr lang="en-GB">
                <a:ea typeface="+mn-lt"/>
                <a:cs typeface="+mn-lt"/>
              </a:rPr>
              <a:t>In line with the commitment made in the Conservative party’s 2010 General Election manifesto, this should:</a:t>
            </a:r>
            <a:endParaRPr lang="en-GB"/>
          </a:p>
          <a:p>
            <a:r>
              <a:rPr lang="en-GB">
                <a:ea typeface="+mn-lt"/>
                <a:cs typeface="+mn-lt"/>
              </a:rPr>
              <a:t>•Refocus Physical Education on movement, confidence, competence, physical fitness, mental health and character</a:t>
            </a:r>
            <a:endParaRPr lang="en-GB"/>
          </a:p>
          <a:p>
            <a:r>
              <a:rPr lang="en-GB">
                <a:ea typeface="+mn-lt"/>
                <a:cs typeface="+mn-lt"/>
              </a:rPr>
              <a:t>•</a:t>
            </a:r>
            <a:endParaRPr lang="en-GB"/>
          </a:p>
          <a:p>
            <a:r>
              <a:rPr lang="en-GB">
                <a:ea typeface="+mn-lt"/>
                <a:cs typeface="+mn-lt"/>
              </a:rPr>
              <a:t>•Support all teachers to engage young people in activity across the school day.</a:t>
            </a:r>
            <a:endParaRPr lang="en-GB"/>
          </a:p>
          <a:p>
            <a:endParaRPr lang="en-GB">
              <a:cs typeface="Calibri"/>
            </a:endParaRPr>
          </a:p>
        </p:txBody>
      </p:sp>
    </p:spTree>
    <p:extLst>
      <p:ext uri="{BB962C8B-B14F-4D97-AF65-F5344CB8AC3E}">
        <p14:creationId xmlns:p14="http://schemas.microsoft.com/office/powerpoint/2010/main" val="5205546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9C724-2985-469A-AEA9-21BCC3C75DEF}"/>
              </a:ext>
            </a:extLst>
          </p:cNvPr>
          <p:cNvSpPr>
            <a:spLocks noGrp="1"/>
          </p:cNvSpPr>
          <p:nvPr>
            <p:ph type="title"/>
          </p:nvPr>
        </p:nvSpPr>
        <p:spPr>
          <a:xfrm>
            <a:off x="838200" y="379502"/>
            <a:ext cx="10515600" cy="1325563"/>
          </a:xfrm>
        </p:spPr>
        <p:txBody>
          <a:bodyPr>
            <a:normAutofit fontScale="90000"/>
          </a:bodyPr>
          <a:lstStyle/>
          <a:p>
            <a:br>
              <a:rPr lang="en-GB" sz="3200" b="1">
                <a:cs typeface="Calibri Light"/>
              </a:rPr>
            </a:br>
            <a:br>
              <a:rPr lang="en-GB" sz="3200" b="1">
                <a:cs typeface="Calibri Light"/>
              </a:rPr>
            </a:br>
            <a:r>
              <a:rPr lang="en-GB" sz="3200" b="1">
                <a:cs typeface="Calibri Light"/>
              </a:rPr>
              <a:t>School Sport and Physical Activity                        Sector Summit Observations</a:t>
            </a:r>
            <a:r>
              <a:rPr lang="en-GB">
                <a:cs typeface="Calibri Light"/>
              </a:rPr>
              <a:t> </a:t>
            </a:r>
            <a:endParaRPr lang="en-GB">
              <a:ea typeface="+mj-lt"/>
              <a:cs typeface="+mj-lt"/>
            </a:endParaRPr>
          </a:p>
          <a:p>
            <a:endParaRPr lang="en-GB">
              <a:cs typeface="Calibri Light"/>
            </a:endParaRPr>
          </a:p>
        </p:txBody>
      </p:sp>
      <p:sp>
        <p:nvSpPr>
          <p:cNvPr id="3" name="Content Placeholder 2">
            <a:extLst>
              <a:ext uri="{FF2B5EF4-FFF2-40B4-BE49-F238E27FC236}">
                <a16:creationId xmlns:a16="http://schemas.microsoft.com/office/drawing/2014/main" id="{9C32C043-A103-41A0-8B6C-C64215662331}"/>
              </a:ext>
            </a:extLst>
          </p:cNvPr>
          <p:cNvSpPr>
            <a:spLocks noGrp="1"/>
          </p:cNvSpPr>
          <p:nvPr>
            <p:ph idx="1"/>
          </p:nvPr>
        </p:nvSpPr>
        <p:spPr/>
        <p:txBody>
          <a:bodyPr vert="horz" lIns="91440" tIns="45720" rIns="91440" bIns="45720" rtlCol="0" anchor="t">
            <a:normAutofit/>
          </a:bodyPr>
          <a:lstStyle/>
          <a:p>
            <a:r>
              <a:rPr lang="en-GB" b="1">
                <a:solidFill>
                  <a:srgbClr val="FF0000"/>
                </a:solidFill>
                <a:ea typeface="+mn-lt"/>
                <a:cs typeface="+mn-lt"/>
              </a:rPr>
              <a:t>Further the opening up of school sports facilities</a:t>
            </a:r>
            <a:endParaRPr lang="en-GB">
              <a:solidFill>
                <a:srgbClr val="FF0000"/>
              </a:solidFill>
              <a:cs typeface="Calibri" panose="020F0502020204030204"/>
            </a:endParaRPr>
          </a:p>
          <a:p>
            <a:r>
              <a:rPr lang="en-GB">
                <a:ea typeface="+mn-lt"/>
                <a:cs typeface="+mn-lt"/>
              </a:rPr>
              <a:t>Every child should have access to an inclusive and active extended school day. This should support coaching capacity and links between clubs and schools.</a:t>
            </a:r>
            <a:endParaRPr lang="en-GB"/>
          </a:p>
          <a:p>
            <a:endParaRPr lang="en-GB">
              <a:cs typeface="Calibri"/>
            </a:endParaRPr>
          </a:p>
        </p:txBody>
      </p:sp>
    </p:spTree>
    <p:extLst>
      <p:ext uri="{BB962C8B-B14F-4D97-AF65-F5344CB8AC3E}">
        <p14:creationId xmlns:p14="http://schemas.microsoft.com/office/powerpoint/2010/main" val="3781012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F4C01D-5A3B-4482-A315-3B5A8425123B}"/>
              </a:ext>
            </a:extLst>
          </p:cNvPr>
          <p:cNvSpPr>
            <a:spLocks noGrp="1"/>
          </p:cNvSpPr>
          <p:nvPr>
            <p:ph type="title"/>
          </p:nvPr>
        </p:nvSpPr>
        <p:spPr>
          <a:xfrm>
            <a:off x="1432112" y="2617507"/>
            <a:ext cx="10515600" cy="1325563"/>
          </a:xfrm>
        </p:spPr>
        <p:txBody>
          <a:bodyPr>
            <a:normAutofit/>
          </a:bodyPr>
          <a:lstStyle/>
          <a:p>
            <a:r>
              <a:rPr lang="en-GB" sz="4000" b="1"/>
              <a:t>DfE Ministerial Round Table Observations  </a:t>
            </a:r>
            <a:endParaRPr lang="en-GB" sz="4000">
              <a:cs typeface="Calibri Light"/>
            </a:endParaRPr>
          </a:p>
        </p:txBody>
      </p:sp>
    </p:spTree>
    <p:extLst>
      <p:ext uri="{BB962C8B-B14F-4D97-AF65-F5344CB8AC3E}">
        <p14:creationId xmlns:p14="http://schemas.microsoft.com/office/powerpoint/2010/main" val="38730061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4" descr="Text&#10;&#10;Description automatically generated">
            <a:extLst>
              <a:ext uri="{FF2B5EF4-FFF2-40B4-BE49-F238E27FC236}">
                <a16:creationId xmlns:a16="http://schemas.microsoft.com/office/drawing/2014/main" id="{C9E417F4-D7AE-41C2-AD9A-131459B69A2C}"/>
              </a:ext>
            </a:extLst>
          </p:cNvPr>
          <p:cNvPicPr>
            <a:picLocks noGrp="1" noChangeAspect="1"/>
          </p:cNvPicPr>
          <p:nvPr>
            <p:ph idx="1"/>
          </p:nvPr>
        </p:nvPicPr>
        <p:blipFill rotWithShape="1">
          <a:blip r:embed="rId2"/>
          <a:srcRect b="19"/>
          <a:stretch/>
        </p:blipFill>
        <p:spPr>
          <a:xfrm>
            <a:off x="20" y="1282"/>
            <a:ext cx="12191980" cy="6856718"/>
          </a:xfrm>
          <a:prstGeom prst="rect">
            <a:avLst/>
          </a:prstGeom>
        </p:spPr>
      </p:pic>
    </p:spTree>
    <p:extLst>
      <p:ext uri="{BB962C8B-B14F-4D97-AF65-F5344CB8AC3E}">
        <p14:creationId xmlns:p14="http://schemas.microsoft.com/office/powerpoint/2010/main" val="27208484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F4C01D-5A3B-4482-A315-3B5A8425123B}"/>
              </a:ext>
            </a:extLst>
          </p:cNvPr>
          <p:cNvSpPr>
            <a:spLocks noGrp="1"/>
          </p:cNvSpPr>
          <p:nvPr>
            <p:ph type="title"/>
          </p:nvPr>
        </p:nvSpPr>
        <p:spPr/>
        <p:txBody>
          <a:bodyPr/>
          <a:lstStyle/>
          <a:p>
            <a:r>
              <a:rPr lang="en-GB" b="1"/>
              <a:t>Networking </a:t>
            </a:r>
            <a:endParaRPr lang="en-GB">
              <a:cs typeface="Calibri Light"/>
            </a:endParaRPr>
          </a:p>
        </p:txBody>
      </p:sp>
      <p:sp>
        <p:nvSpPr>
          <p:cNvPr id="3" name="Content Placeholder 2">
            <a:extLst>
              <a:ext uri="{FF2B5EF4-FFF2-40B4-BE49-F238E27FC236}">
                <a16:creationId xmlns:a16="http://schemas.microsoft.com/office/drawing/2014/main" id="{6F93E10F-5F0A-49AB-AAA7-159638296C58}"/>
              </a:ext>
            </a:extLst>
          </p:cNvPr>
          <p:cNvSpPr>
            <a:spLocks noGrp="1"/>
          </p:cNvSpPr>
          <p:nvPr>
            <p:ph idx="1"/>
          </p:nvPr>
        </p:nvSpPr>
        <p:spPr>
          <a:xfrm>
            <a:off x="838200" y="2114732"/>
            <a:ext cx="9909748" cy="4378143"/>
          </a:xfrm>
        </p:spPr>
        <p:txBody>
          <a:bodyPr vert="horz" lIns="91440" tIns="45720" rIns="91440" bIns="45720" rtlCol="0" anchor="t">
            <a:normAutofit/>
          </a:bodyPr>
          <a:lstStyle/>
          <a:p>
            <a:r>
              <a:rPr lang="en-GB" sz="4000">
                <a:cs typeface="Calibri"/>
              </a:rPr>
              <a:t>Thoughts on Sport and Activity Sector and Round Table observations </a:t>
            </a:r>
          </a:p>
        </p:txBody>
      </p:sp>
    </p:spTree>
    <p:extLst>
      <p:ext uri="{BB962C8B-B14F-4D97-AF65-F5344CB8AC3E}">
        <p14:creationId xmlns:p14="http://schemas.microsoft.com/office/powerpoint/2010/main" val="2584961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F4C01D-5A3B-4482-A315-3B5A8425123B}"/>
              </a:ext>
            </a:extLst>
          </p:cNvPr>
          <p:cNvSpPr>
            <a:spLocks noGrp="1"/>
          </p:cNvSpPr>
          <p:nvPr>
            <p:ph type="title"/>
          </p:nvPr>
        </p:nvSpPr>
        <p:spPr/>
        <p:txBody>
          <a:bodyPr/>
          <a:lstStyle/>
          <a:p>
            <a:r>
              <a:rPr lang="en-GB" b="1"/>
              <a:t>Pupil</a:t>
            </a:r>
            <a:r>
              <a:rPr lang="en-GB" b="1">
                <a:ea typeface="+mj-lt"/>
                <a:cs typeface="+mj-lt"/>
              </a:rPr>
              <a:t> Activity and Well Being Survey </a:t>
            </a:r>
          </a:p>
        </p:txBody>
      </p:sp>
      <p:pic>
        <p:nvPicPr>
          <p:cNvPr id="4" name="Picture 4" descr="Chart, bar chart&#10;&#10;Description automatically generated">
            <a:extLst>
              <a:ext uri="{FF2B5EF4-FFF2-40B4-BE49-F238E27FC236}">
                <a16:creationId xmlns:a16="http://schemas.microsoft.com/office/drawing/2014/main" id="{341F8821-913F-4B55-AB6C-688F59FC350A}"/>
              </a:ext>
            </a:extLst>
          </p:cNvPr>
          <p:cNvPicPr>
            <a:picLocks noGrp="1" noChangeAspect="1"/>
          </p:cNvPicPr>
          <p:nvPr>
            <p:ph idx="1"/>
          </p:nvPr>
        </p:nvPicPr>
        <p:blipFill>
          <a:blip r:embed="rId3"/>
          <a:stretch>
            <a:fillRect/>
          </a:stretch>
        </p:blipFill>
        <p:spPr>
          <a:xfrm>
            <a:off x="362822" y="1366761"/>
            <a:ext cx="8694820" cy="5031873"/>
          </a:xfrm>
        </p:spPr>
      </p:pic>
    </p:spTree>
    <p:extLst>
      <p:ext uri="{BB962C8B-B14F-4D97-AF65-F5344CB8AC3E}">
        <p14:creationId xmlns:p14="http://schemas.microsoft.com/office/powerpoint/2010/main" val="23054225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31B537-8F4C-4E08-A9EF-25FF44A4077E}"/>
              </a:ext>
            </a:extLst>
          </p:cNvPr>
          <p:cNvSpPr>
            <a:spLocks noGrp="1"/>
          </p:cNvSpPr>
          <p:nvPr>
            <p:ph type="title"/>
          </p:nvPr>
        </p:nvSpPr>
        <p:spPr/>
        <p:txBody>
          <a:bodyPr/>
          <a:lstStyle/>
          <a:p>
            <a:r>
              <a:rPr lang="en-GB" b="1">
                <a:ea typeface="+mj-lt"/>
                <a:cs typeface="+mj-lt"/>
              </a:rPr>
              <a:t>Pupil</a:t>
            </a:r>
            <a:r>
              <a:rPr lang="en-GB" b="1">
                <a:cs typeface="Calibri Light"/>
              </a:rPr>
              <a:t> Activity and Well Being Survey </a:t>
            </a:r>
            <a:endParaRPr lang="en-US"/>
          </a:p>
        </p:txBody>
      </p:sp>
      <p:pic>
        <p:nvPicPr>
          <p:cNvPr id="4" name="Picture 4" descr="Chart, bar chart&#10;&#10;Description automatically generated">
            <a:extLst>
              <a:ext uri="{FF2B5EF4-FFF2-40B4-BE49-F238E27FC236}">
                <a16:creationId xmlns:a16="http://schemas.microsoft.com/office/drawing/2014/main" id="{F01C36C0-D572-4104-9435-41E94D041169}"/>
              </a:ext>
            </a:extLst>
          </p:cNvPr>
          <p:cNvPicPr>
            <a:picLocks noGrp="1" noChangeAspect="1"/>
          </p:cNvPicPr>
          <p:nvPr>
            <p:ph idx="1"/>
          </p:nvPr>
        </p:nvPicPr>
        <p:blipFill>
          <a:blip r:embed="rId2"/>
          <a:stretch>
            <a:fillRect/>
          </a:stretch>
        </p:blipFill>
        <p:spPr>
          <a:xfrm>
            <a:off x="237959" y="1425200"/>
            <a:ext cx="8694820" cy="5071978"/>
          </a:xfrm>
        </p:spPr>
      </p:pic>
    </p:spTree>
    <p:extLst>
      <p:ext uri="{BB962C8B-B14F-4D97-AF65-F5344CB8AC3E}">
        <p14:creationId xmlns:p14="http://schemas.microsoft.com/office/powerpoint/2010/main" val="16215565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509F8E-A409-45D1-B7DE-AEACCAF57C73}"/>
              </a:ext>
            </a:extLst>
          </p:cNvPr>
          <p:cNvSpPr>
            <a:spLocks noGrp="1"/>
          </p:cNvSpPr>
          <p:nvPr>
            <p:ph type="title"/>
          </p:nvPr>
        </p:nvSpPr>
        <p:spPr/>
        <p:txBody>
          <a:bodyPr>
            <a:normAutofit/>
          </a:bodyPr>
          <a:lstStyle/>
          <a:p>
            <a:r>
              <a:rPr lang="en-GB" sz="4000" b="1">
                <a:cs typeface="Calibri Light"/>
              </a:rPr>
              <a:t>Agenda</a:t>
            </a:r>
            <a:r>
              <a:rPr lang="en-GB" sz="4000">
                <a:cs typeface="Calibri Light"/>
              </a:rPr>
              <a:t>  </a:t>
            </a:r>
            <a:endParaRPr lang="en-GB" sz="4000"/>
          </a:p>
        </p:txBody>
      </p:sp>
      <p:sp>
        <p:nvSpPr>
          <p:cNvPr id="4" name="Content Placeholder 3">
            <a:extLst>
              <a:ext uri="{FF2B5EF4-FFF2-40B4-BE49-F238E27FC236}">
                <a16:creationId xmlns:a16="http://schemas.microsoft.com/office/drawing/2014/main" id="{A3B15BD1-ABF2-4FCA-A5DE-FF80FA52A0A3}"/>
              </a:ext>
            </a:extLst>
          </p:cNvPr>
          <p:cNvSpPr>
            <a:spLocks noGrp="1"/>
          </p:cNvSpPr>
          <p:nvPr>
            <p:ph idx="1"/>
          </p:nvPr>
        </p:nvSpPr>
        <p:spPr>
          <a:xfrm>
            <a:off x="838199" y="1825625"/>
            <a:ext cx="9847997" cy="3619832"/>
          </a:xfrm>
        </p:spPr>
        <p:txBody>
          <a:bodyPr vert="horz" lIns="91440" tIns="45720" rIns="91440" bIns="45720" rtlCol="0" anchor="t">
            <a:normAutofit fontScale="40000" lnSpcReduction="20000"/>
          </a:bodyPr>
          <a:lstStyle/>
          <a:p>
            <a:pPr marL="0" indent="0">
              <a:buNone/>
            </a:pPr>
            <a:endParaRPr lang="en-GB" sz="12000"/>
          </a:p>
          <a:p>
            <a:pPr marL="1371600" indent="-1371600">
              <a:buFont typeface="+mj-lt"/>
              <a:buAutoNum type="arabicPeriod"/>
            </a:pPr>
            <a:r>
              <a:rPr lang="en-GB" sz="5100"/>
              <a:t>Welcome and SAM Update </a:t>
            </a:r>
            <a:endParaRPr lang="en-GB" sz="5100">
              <a:cs typeface="Calibri"/>
            </a:endParaRPr>
          </a:p>
          <a:p>
            <a:pPr marL="1371600" indent="-1371600">
              <a:buAutoNum type="arabicPeriod"/>
            </a:pPr>
            <a:r>
              <a:rPr lang="en-GB" sz="5100"/>
              <a:t>Observations from School Sport &amp; Activity Sector meeting 16th September  </a:t>
            </a:r>
            <a:endParaRPr lang="en-GB" sz="5100">
              <a:cs typeface="Calibri"/>
            </a:endParaRPr>
          </a:p>
          <a:p>
            <a:pPr marL="1371600" indent="-1371600">
              <a:buAutoNum type="arabicPeriod"/>
            </a:pPr>
            <a:r>
              <a:rPr lang="en-GB" sz="5100">
                <a:cs typeface="Calibri"/>
              </a:rPr>
              <a:t>Observations from DfE Ministerial Round Table and future of PE and Sport Premium</a:t>
            </a:r>
          </a:p>
          <a:p>
            <a:pPr marL="1371600" indent="-1371600">
              <a:buAutoNum type="arabicPeriod"/>
            </a:pPr>
            <a:r>
              <a:rPr lang="en-GB" sz="5100">
                <a:cs typeface="Calibri"/>
              </a:rPr>
              <a:t>Breakout – Informal networking </a:t>
            </a:r>
          </a:p>
          <a:p>
            <a:pPr marL="1371600" indent="-1371600">
              <a:buAutoNum type="arabicPeriod"/>
            </a:pPr>
            <a:r>
              <a:rPr lang="en-GB" sz="5100">
                <a:cs typeface="Calibri"/>
              </a:rPr>
              <a:t>Pupil Activity and Well Being Survey </a:t>
            </a:r>
            <a:endParaRPr lang="en-GB" sz="5100"/>
          </a:p>
          <a:p>
            <a:pPr marL="1371600" indent="-1371600">
              <a:buAutoNum type="arabicPeriod"/>
            </a:pPr>
            <a:r>
              <a:rPr lang="en-GB" sz="5100">
                <a:cs typeface="Calibri"/>
              </a:rPr>
              <a:t>Interview with Jonathan Broom-Edwards </a:t>
            </a:r>
            <a:r>
              <a:rPr lang="en-GB" sz="5100">
                <a:ea typeface="+mn-lt"/>
                <a:cs typeface="+mn-lt"/>
              </a:rPr>
              <a:t>Paralympian Gold Medallist </a:t>
            </a:r>
            <a:endParaRPr lang="en-GB" sz="5100">
              <a:cs typeface="Calibri" panose="020F0502020204030204"/>
            </a:endParaRPr>
          </a:p>
          <a:p>
            <a:pPr marL="1371600" indent="-1371600">
              <a:buFont typeface="+mj-lt"/>
              <a:buAutoNum type="arabicPeriod"/>
            </a:pPr>
            <a:r>
              <a:rPr lang="en-GB" sz="5100"/>
              <a:t>Future Dates </a:t>
            </a:r>
            <a:endParaRPr lang="en-GB" sz="5100">
              <a:cs typeface="Calibri"/>
            </a:endParaRPr>
          </a:p>
          <a:p>
            <a:pPr marL="1371600" indent="-1371600">
              <a:buFont typeface="+mj-lt"/>
              <a:buAutoNum type="arabicPeriod"/>
            </a:pPr>
            <a:endParaRPr lang="en-GB" sz="5100"/>
          </a:p>
          <a:p>
            <a:pPr marL="0" indent="0">
              <a:buNone/>
            </a:pPr>
            <a:endParaRPr lang="en-GB" sz="12000"/>
          </a:p>
          <a:p>
            <a:pPr marL="0" indent="0">
              <a:buNone/>
            </a:pPr>
            <a:endParaRPr lang="en-GB"/>
          </a:p>
        </p:txBody>
      </p:sp>
      <p:sp>
        <p:nvSpPr>
          <p:cNvPr id="5" name="Title 1">
            <a:extLst>
              <a:ext uri="{FF2B5EF4-FFF2-40B4-BE49-F238E27FC236}">
                <a16:creationId xmlns:a16="http://schemas.microsoft.com/office/drawing/2014/main" id="{2A32183A-49AD-46B8-A14E-B6FD268A64FD}"/>
              </a:ext>
            </a:extLst>
          </p:cNvPr>
          <p:cNvSpPr txBox="1">
            <a:spLocks/>
          </p:cNvSpPr>
          <p:nvPr/>
        </p:nvSpPr>
        <p:spPr>
          <a:xfrm>
            <a:off x="838200" y="1825625"/>
            <a:ext cx="10515600" cy="435133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cs typeface="Calibri Light"/>
              </a:rPr>
              <a:t>  </a:t>
            </a:r>
            <a:endParaRPr lang="en-GB"/>
          </a:p>
        </p:txBody>
      </p:sp>
    </p:spTree>
    <p:extLst>
      <p:ext uri="{BB962C8B-B14F-4D97-AF65-F5344CB8AC3E}">
        <p14:creationId xmlns:p14="http://schemas.microsoft.com/office/powerpoint/2010/main" val="2686541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B547B0-0A91-44A3-805B-B5E147999CA7}"/>
              </a:ext>
            </a:extLst>
          </p:cNvPr>
          <p:cNvSpPr>
            <a:spLocks noGrp="1"/>
          </p:cNvSpPr>
          <p:nvPr>
            <p:ph type="title"/>
          </p:nvPr>
        </p:nvSpPr>
        <p:spPr/>
        <p:txBody>
          <a:bodyPr/>
          <a:lstStyle/>
          <a:p>
            <a:r>
              <a:rPr lang="en-GB" b="1">
                <a:cs typeface="Calibri Light"/>
              </a:rPr>
              <a:t>Pupil</a:t>
            </a:r>
            <a:r>
              <a:rPr lang="en-GB" b="1">
                <a:ea typeface="+mj-lt"/>
                <a:cs typeface="+mj-lt"/>
              </a:rPr>
              <a:t> Activity and Well Being Survey</a:t>
            </a:r>
            <a:endParaRPr lang="en-US"/>
          </a:p>
        </p:txBody>
      </p:sp>
      <p:sp>
        <p:nvSpPr>
          <p:cNvPr id="5" name="Content Placeholder 4">
            <a:extLst>
              <a:ext uri="{FF2B5EF4-FFF2-40B4-BE49-F238E27FC236}">
                <a16:creationId xmlns:a16="http://schemas.microsoft.com/office/drawing/2014/main" id="{42A56F63-5CF7-4B6B-B9D4-21F614B99383}"/>
              </a:ext>
            </a:extLst>
          </p:cNvPr>
          <p:cNvSpPr>
            <a:spLocks noGrp="1"/>
          </p:cNvSpPr>
          <p:nvPr>
            <p:ph idx="1"/>
          </p:nvPr>
        </p:nvSpPr>
        <p:spPr/>
        <p:txBody>
          <a:bodyPr vert="horz" lIns="91440" tIns="45720" rIns="91440" bIns="45720" rtlCol="0" anchor="t">
            <a:normAutofit/>
          </a:bodyPr>
          <a:lstStyle/>
          <a:p>
            <a:r>
              <a:rPr lang="en-GB">
                <a:cs typeface="Calibri"/>
              </a:rPr>
              <a:t>66% of Pupils in Y6 are </a:t>
            </a:r>
            <a:r>
              <a:rPr lang="en-GB" b="1">
                <a:cs typeface="Calibri"/>
              </a:rPr>
              <a:t>worried</a:t>
            </a:r>
            <a:r>
              <a:rPr lang="en-GB">
                <a:cs typeface="Calibri"/>
              </a:rPr>
              <a:t> about going into Y7 next year with 15% worried 'a lot'</a:t>
            </a:r>
          </a:p>
          <a:p>
            <a:r>
              <a:rPr lang="en-GB">
                <a:cs typeface="Calibri"/>
              </a:rPr>
              <a:t>20% of Y6 said they</a:t>
            </a:r>
            <a:r>
              <a:rPr lang="en-GB" b="1">
                <a:cs typeface="Calibri"/>
              </a:rPr>
              <a:t> cannot</a:t>
            </a:r>
            <a:r>
              <a:rPr lang="en-GB">
                <a:cs typeface="Calibri"/>
              </a:rPr>
              <a:t> fulfil any of the curriculum swimming requirements</a:t>
            </a:r>
          </a:p>
          <a:p>
            <a:r>
              <a:rPr lang="en-GB">
                <a:ea typeface="+mn-lt"/>
                <a:cs typeface="+mn-lt"/>
              </a:rPr>
              <a:t>44% of pupils who </a:t>
            </a:r>
            <a:r>
              <a:rPr lang="en-GB" b="1">
                <a:ea typeface="+mn-lt"/>
                <a:cs typeface="+mn-lt"/>
              </a:rPr>
              <a:t>disagree</a:t>
            </a:r>
            <a:r>
              <a:rPr lang="en-GB">
                <a:ea typeface="+mn-lt"/>
                <a:cs typeface="+mn-lt"/>
              </a:rPr>
              <a:t> with the statement "there is an adult I can talk to if something is worrying me" said "if something upsets me, I struggle to recover"</a:t>
            </a:r>
          </a:p>
          <a:p>
            <a:r>
              <a:rPr lang="en-GB">
                <a:cs typeface="Calibri"/>
              </a:rPr>
              <a:t>34% of Secondary pupils said they haven't played in their school teams, </a:t>
            </a:r>
            <a:r>
              <a:rPr lang="en-GB" b="1">
                <a:cs typeface="Calibri"/>
              </a:rPr>
              <a:t>but would like to</a:t>
            </a:r>
            <a:r>
              <a:rPr lang="en-GB">
                <a:cs typeface="Calibri"/>
              </a:rPr>
              <a:t> or go to a </a:t>
            </a:r>
            <a:r>
              <a:rPr lang="en-GB" b="1">
                <a:cs typeface="Calibri"/>
              </a:rPr>
              <a:t>festival</a:t>
            </a:r>
          </a:p>
        </p:txBody>
      </p:sp>
    </p:spTree>
    <p:extLst>
      <p:ext uri="{BB962C8B-B14F-4D97-AF65-F5344CB8AC3E}">
        <p14:creationId xmlns:p14="http://schemas.microsoft.com/office/powerpoint/2010/main" val="11178740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4DCD36-84F1-4452-9077-2739F971F755}"/>
              </a:ext>
            </a:extLst>
          </p:cNvPr>
          <p:cNvSpPr>
            <a:spLocks noGrp="1"/>
          </p:cNvSpPr>
          <p:nvPr>
            <p:ph type="title"/>
          </p:nvPr>
        </p:nvSpPr>
        <p:spPr/>
        <p:txBody>
          <a:bodyPr/>
          <a:lstStyle/>
          <a:p>
            <a:r>
              <a:rPr lang="en-GB" dirty="0">
                <a:cs typeface="Calibri Light"/>
              </a:rPr>
              <a:t>Jonathan Broom-Edwards</a:t>
            </a:r>
            <a:endParaRPr lang="en-GB" dirty="0"/>
          </a:p>
        </p:txBody>
      </p:sp>
      <p:pic>
        <p:nvPicPr>
          <p:cNvPr id="4" name="Picture 4">
            <a:extLst>
              <a:ext uri="{FF2B5EF4-FFF2-40B4-BE49-F238E27FC236}">
                <a16:creationId xmlns:a16="http://schemas.microsoft.com/office/drawing/2014/main" id="{DB91FA5B-D913-4DEC-A5EF-E9AFFDEE0DA2}"/>
              </a:ext>
            </a:extLst>
          </p:cNvPr>
          <p:cNvPicPr>
            <a:picLocks noGrp="1" noChangeAspect="1"/>
          </p:cNvPicPr>
          <p:nvPr>
            <p:ph idx="1"/>
          </p:nvPr>
        </p:nvPicPr>
        <p:blipFill>
          <a:blip r:embed="rId3"/>
          <a:stretch>
            <a:fillRect/>
          </a:stretch>
        </p:blipFill>
        <p:spPr>
          <a:xfrm>
            <a:off x="665696" y="1423979"/>
            <a:ext cx="7876367" cy="5219860"/>
          </a:xfrm>
        </p:spPr>
      </p:pic>
    </p:spTree>
    <p:extLst>
      <p:ext uri="{BB962C8B-B14F-4D97-AF65-F5344CB8AC3E}">
        <p14:creationId xmlns:p14="http://schemas.microsoft.com/office/powerpoint/2010/main" val="29955166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Jonathan Broom-Edwards wins Gold at the Tokyo 2020 Paralympics.">
            <a:hlinkClick r:id="" action="ppaction://media"/>
            <a:extLst>
              <a:ext uri="{FF2B5EF4-FFF2-40B4-BE49-F238E27FC236}">
                <a16:creationId xmlns:a16="http://schemas.microsoft.com/office/drawing/2014/main" id="{3B7D0493-072D-46E8-9A72-01DB3AFAD93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26460" y="667700"/>
            <a:ext cx="11931489" cy="5519091"/>
          </a:xfrm>
          <a:prstGeom prst="rect">
            <a:avLst/>
          </a:prstGeom>
        </p:spPr>
      </p:pic>
    </p:spTree>
    <p:extLst>
      <p:ext uri="{BB962C8B-B14F-4D97-AF65-F5344CB8AC3E}">
        <p14:creationId xmlns:p14="http://schemas.microsoft.com/office/powerpoint/2010/main" val="2053699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7136"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F4C01D-5A3B-4482-A315-3B5A8425123B}"/>
              </a:ext>
            </a:extLst>
          </p:cNvPr>
          <p:cNvSpPr>
            <a:spLocks noGrp="1"/>
          </p:cNvSpPr>
          <p:nvPr>
            <p:ph type="title"/>
          </p:nvPr>
        </p:nvSpPr>
        <p:spPr/>
        <p:txBody>
          <a:bodyPr/>
          <a:lstStyle/>
          <a:p>
            <a:r>
              <a:rPr lang="en-GB" b="1"/>
              <a:t>Future Dates </a:t>
            </a:r>
            <a:endParaRPr lang="en-GB">
              <a:cs typeface="Calibri Light"/>
            </a:endParaRPr>
          </a:p>
        </p:txBody>
      </p:sp>
      <p:graphicFrame>
        <p:nvGraphicFramePr>
          <p:cNvPr id="5" name="Content Placeholder 4">
            <a:extLst>
              <a:ext uri="{FF2B5EF4-FFF2-40B4-BE49-F238E27FC236}">
                <a16:creationId xmlns:a16="http://schemas.microsoft.com/office/drawing/2014/main" id="{C091B866-CE2E-46B8-AB8A-BCCD843D97D0}"/>
              </a:ext>
            </a:extLst>
          </p:cNvPr>
          <p:cNvGraphicFramePr>
            <a:graphicFrameLocks noGrp="1"/>
          </p:cNvGraphicFramePr>
          <p:nvPr>
            <p:ph idx="1"/>
            <p:extLst>
              <p:ext uri="{D42A27DB-BD31-4B8C-83A1-F6EECF244321}">
                <p14:modId xmlns:p14="http://schemas.microsoft.com/office/powerpoint/2010/main" val="3322468563"/>
              </p:ext>
            </p:extLst>
          </p:nvPr>
        </p:nvGraphicFramePr>
        <p:xfrm>
          <a:off x="825708" y="2387756"/>
          <a:ext cx="10515599" cy="3622618"/>
        </p:xfrm>
        <a:graphic>
          <a:graphicData uri="http://schemas.openxmlformats.org/drawingml/2006/table">
            <a:tbl>
              <a:tblPr firstRow="1" firstCol="1" bandRow="1">
                <a:tableStyleId>{5C22544A-7EE6-4342-B048-85BDC9FD1C3A}</a:tableStyleId>
              </a:tblPr>
              <a:tblGrid>
                <a:gridCol w="2469748">
                  <a:extLst>
                    <a:ext uri="{9D8B030D-6E8A-4147-A177-3AD203B41FA5}">
                      <a16:colId xmlns:a16="http://schemas.microsoft.com/office/drawing/2014/main" val="2242000064"/>
                    </a:ext>
                  </a:extLst>
                </a:gridCol>
                <a:gridCol w="2469748">
                  <a:extLst>
                    <a:ext uri="{9D8B030D-6E8A-4147-A177-3AD203B41FA5}">
                      <a16:colId xmlns:a16="http://schemas.microsoft.com/office/drawing/2014/main" val="816323592"/>
                    </a:ext>
                  </a:extLst>
                </a:gridCol>
                <a:gridCol w="5576103">
                  <a:extLst>
                    <a:ext uri="{9D8B030D-6E8A-4147-A177-3AD203B41FA5}">
                      <a16:colId xmlns:a16="http://schemas.microsoft.com/office/drawing/2014/main" val="1688259993"/>
                    </a:ext>
                  </a:extLst>
                </a:gridCol>
              </a:tblGrid>
              <a:tr h="322663">
                <a:tc>
                  <a:txBody>
                    <a:bodyPr/>
                    <a:lstStyle/>
                    <a:p>
                      <a:r>
                        <a:rPr lang="en-GB">
                          <a:effectLst/>
                        </a:rPr>
                        <a:t>Date</a:t>
                      </a:r>
                    </a:p>
                  </a:txBody>
                  <a:tcPr marL="68580" marR="68580" marT="0" marB="0" anchor="ctr"/>
                </a:tc>
                <a:tc>
                  <a:txBody>
                    <a:bodyPr/>
                    <a:lstStyle/>
                    <a:p>
                      <a:r>
                        <a:rPr lang="en-GB">
                          <a:effectLst/>
                        </a:rPr>
                        <a:t>Format</a:t>
                      </a:r>
                    </a:p>
                  </a:txBody>
                  <a:tcPr marL="68580" marR="68580" marT="0" marB="0" anchor="ctr"/>
                </a:tc>
                <a:tc>
                  <a:txBody>
                    <a:bodyPr/>
                    <a:lstStyle/>
                    <a:p>
                      <a:r>
                        <a:rPr lang="en-GB">
                          <a:effectLst/>
                        </a:rPr>
                        <a:t>Zoom Registration Link</a:t>
                      </a:r>
                    </a:p>
                  </a:txBody>
                  <a:tcPr marL="68580" marR="68580" marT="0" marB="0" anchor="ctr"/>
                </a:tc>
                <a:extLst>
                  <a:ext uri="{0D108BD9-81ED-4DB2-BD59-A6C34878D82A}">
                    <a16:rowId xmlns:a16="http://schemas.microsoft.com/office/drawing/2014/main" val="3852407937"/>
                  </a:ext>
                </a:extLst>
              </a:tr>
              <a:tr h="659991">
                <a:tc>
                  <a:txBody>
                    <a:bodyPr/>
                    <a:lstStyle/>
                    <a:p>
                      <a:r>
                        <a:rPr lang="en-GB">
                          <a:effectLst/>
                        </a:rPr>
                        <a:t>Wednesday 8</a:t>
                      </a:r>
                      <a:r>
                        <a:rPr lang="en-GB" baseline="30000">
                          <a:effectLst/>
                        </a:rPr>
                        <a:t>th</a:t>
                      </a:r>
                      <a:r>
                        <a:rPr lang="en-GB">
                          <a:effectLst/>
                        </a:rPr>
                        <a:t> December 9-10.30am</a:t>
                      </a:r>
                    </a:p>
                  </a:txBody>
                  <a:tcPr marL="68580" marR="68580" marT="0" marB="0" anchor="ctr"/>
                </a:tc>
                <a:tc>
                  <a:txBody>
                    <a:bodyPr/>
                    <a:lstStyle/>
                    <a:p>
                      <a:r>
                        <a:rPr lang="en-GB">
                          <a:effectLst/>
                        </a:rPr>
                        <a:t>Networking</a:t>
                      </a:r>
                    </a:p>
                  </a:txBody>
                  <a:tcPr marL="68580" marR="68580" marT="0" marB="0" anchor="ctr"/>
                </a:tc>
                <a:tc>
                  <a:txBody>
                    <a:bodyPr/>
                    <a:lstStyle/>
                    <a:p>
                      <a:r>
                        <a:rPr lang="en-GB">
                          <a:effectLst/>
                          <a:hlinkClick r:id="rId3"/>
                        </a:rPr>
                        <a:t>https://youthsporttrust.zoom.us/meeting/register/tJEqduCupzwjHdLX_gXP8QOyjH0QAvnYkP8w</a:t>
                      </a:r>
                      <a:r>
                        <a:rPr lang="en-GB">
                          <a:effectLst/>
                        </a:rPr>
                        <a:t> </a:t>
                      </a:r>
                    </a:p>
                  </a:txBody>
                  <a:tcPr marL="68580" marR="68580" marT="0" marB="0" anchor="ctr"/>
                </a:tc>
                <a:extLst>
                  <a:ext uri="{0D108BD9-81ED-4DB2-BD59-A6C34878D82A}">
                    <a16:rowId xmlns:a16="http://schemas.microsoft.com/office/drawing/2014/main" val="2921767874"/>
                  </a:ext>
                </a:extLst>
              </a:tr>
              <a:tr h="659991">
                <a:tc>
                  <a:txBody>
                    <a:bodyPr/>
                    <a:lstStyle/>
                    <a:p>
                      <a:r>
                        <a:rPr lang="en-GB">
                          <a:effectLst/>
                        </a:rPr>
                        <a:t>Thursday 10</a:t>
                      </a:r>
                      <a:r>
                        <a:rPr lang="en-GB" baseline="30000">
                          <a:effectLst/>
                        </a:rPr>
                        <a:t>th</a:t>
                      </a:r>
                      <a:r>
                        <a:rPr lang="en-GB">
                          <a:effectLst/>
                        </a:rPr>
                        <a:t> February 11-12.30pm</a:t>
                      </a:r>
                    </a:p>
                  </a:txBody>
                  <a:tcPr marL="68580" marR="68580" marT="0" marB="0" anchor="ctr"/>
                </a:tc>
                <a:tc>
                  <a:txBody>
                    <a:bodyPr/>
                    <a:lstStyle/>
                    <a:p>
                      <a:r>
                        <a:rPr lang="en-GB">
                          <a:effectLst/>
                        </a:rPr>
                        <a:t>Webinar</a:t>
                      </a:r>
                    </a:p>
                  </a:txBody>
                  <a:tcPr marL="68580" marR="68580" marT="0" marB="0" anchor="ctr"/>
                </a:tc>
                <a:tc>
                  <a:txBody>
                    <a:bodyPr/>
                    <a:lstStyle/>
                    <a:p>
                      <a:r>
                        <a:rPr lang="en-GB">
                          <a:effectLst/>
                        </a:rPr>
                        <a:t> </a:t>
                      </a:r>
                      <a:r>
                        <a:rPr lang="en-GB">
                          <a:effectLst/>
                          <a:hlinkClick r:id="rId4"/>
                        </a:rPr>
                        <a:t>https://youthsporttrust.zoom.us/meeting/register/tJUrdeuprjgrG9fL1nlqoRVirYm4AAPKoGjS</a:t>
                      </a:r>
                      <a:endParaRPr lang="en-GB">
                        <a:effectLst/>
                      </a:endParaRPr>
                    </a:p>
                  </a:txBody>
                  <a:tcPr marL="68580" marR="68580" marT="0" marB="0" anchor="ctr"/>
                </a:tc>
                <a:extLst>
                  <a:ext uri="{0D108BD9-81ED-4DB2-BD59-A6C34878D82A}">
                    <a16:rowId xmlns:a16="http://schemas.microsoft.com/office/drawing/2014/main" val="1048781727"/>
                  </a:ext>
                </a:extLst>
              </a:tr>
              <a:tr h="659991">
                <a:tc>
                  <a:txBody>
                    <a:bodyPr/>
                    <a:lstStyle/>
                    <a:p>
                      <a:r>
                        <a:rPr lang="en-GB">
                          <a:effectLst/>
                        </a:rPr>
                        <a:t>Friday 25</a:t>
                      </a:r>
                      <a:r>
                        <a:rPr lang="en-GB" baseline="30000">
                          <a:effectLst/>
                        </a:rPr>
                        <a:t>th</a:t>
                      </a:r>
                      <a:r>
                        <a:rPr lang="en-GB">
                          <a:effectLst/>
                        </a:rPr>
                        <a:t> March 9-10.30am</a:t>
                      </a:r>
                    </a:p>
                  </a:txBody>
                  <a:tcPr marL="68580" marR="68580" marT="0" marB="0" anchor="ctr"/>
                </a:tc>
                <a:tc>
                  <a:txBody>
                    <a:bodyPr/>
                    <a:lstStyle/>
                    <a:p>
                      <a:r>
                        <a:rPr lang="en-GB">
                          <a:effectLst/>
                        </a:rPr>
                        <a:t>Networking</a:t>
                      </a:r>
                    </a:p>
                  </a:txBody>
                  <a:tcPr marL="68580" marR="68580" marT="0" marB="0" anchor="ctr"/>
                </a:tc>
                <a:tc>
                  <a:txBody>
                    <a:bodyPr/>
                    <a:lstStyle/>
                    <a:p>
                      <a:r>
                        <a:rPr lang="en-GB">
                          <a:effectLst/>
                          <a:hlinkClick r:id="rId5"/>
                        </a:rPr>
                        <a:t>https://youthsporttrust.zoom.us/meeting/register/tJcof-CurDgjE9zV_97pJT9pk5AqCbTNX9vL</a:t>
                      </a:r>
                      <a:endParaRPr lang="en-GB">
                        <a:effectLst/>
                      </a:endParaRPr>
                    </a:p>
                  </a:txBody>
                  <a:tcPr marL="68580" marR="68580" marT="0" marB="0" anchor="ctr"/>
                </a:tc>
                <a:extLst>
                  <a:ext uri="{0D108BD9-81ED-4DB2-BD59-A6C34878D82A}">
                    <a16:rowId xmlns:a16="http://schemas.microsoft.com/office/drawing/2014/main" val="2703473159"/>
                  </a:ext>
                </a:extLst>
              </a:tr>
              <a:tr h="659991">
                <a:tc>
                  <a:txBody>
                    <a:bodyPr/>
                    <a:lstStyle/>
                    <a:p>
                      <a:r>
                        <a:rPr lang="en-GB">
                          <a:effectLst/>
                        </a:rPr>
                        <a:t>Monday 23</a:t>
                      </a:r>
                      <a:r>
                        <a:rPr lang="en-GB" baseline="30000">
                          <a:effectLst/>
                        </a:rPr>
                        <a:t>rd</a:t>
                      </a:r>
                      <a:r>
                        <a:rPr lang="en-GB">
                          <a:effectLst/>
                        </a:rPr>
                        <a:t> May 11-12.30pm</a:t>
                      </a:r>
                    </a:p>
                  </a:txBody>
                  <a:tcPr marL="68580" marR="68580" marT="0" marB="0" anchor="ctr"/>
                </a:tc>
                <a:tc>
                  <a:txBody>
                    <a:bodyPr/>
                    <a:lstStyle/>
                    <a:p>
                      <a:r>
                        <a:rPr lang="en-GB">
                          <a:effectLst/>
                        </a:rPr>
                        <a:t>Webinar</a:t>
                      </a:r>
                    </a:p>
                  </a:txBody>
                  <a:tcPr marL="68580" marR="68580" marT="0" marB="0" anchor="ctr"/>
                </a:tc>
                <a:tc>
                  <a:txBody>
                    <a:bodyPr/>
                    <a:lstStyle/>
                    <a:p>
                      <a:r>
                        <a:rPr lang="en-GB">
                          <a:effectLst/>
                          <a:hlinkClick r:id="rId6"/>
                        </a:rPr>
                        <a:t>https://youthsporttrust.zoom.us/meeting/register/tJEoc-msqj4oGdbST5E-DiNs88ToDIajtOD9</a:t>
                      </a:r>
                      <a:endParaRPr lang="en-GB">
                        <a:effectLst/>
                      </a:endParaRPr>
                    </a:p>
                  </a:txBody>
                  <a:tcPr marL="68580" marR="68580" marT="0" marB="0" anchor="ctr"/>
                </a:tc>
                <a:extLst>
                  <a:ext uri="{0D108BD9-81ED-4DB2-BD59-A6C34878D82A}">
                    <a16:rowId xmlns:a16="http://schemas.microsoft.com/office/drawing/2014/main" val="1439609797"/>
                  </a:ext>
                </a:extLst>
              </a:tr>
              <a:tr h="659991">
                <a:tc>
                  <a:txBody>
                    <a:bodyPr/>
                    <a:lstStyle/>
                    <a:p>
                      <a:r>
                        <a:rPr lang="en-GB">
                          <a:effectLst/>
                        </a:rPr>
                        <a:t>Wednesday 6</a:t>
                      </a:r>
                      <a:r>
                        <a:rPr lang="en-GB" baseline="30000">
                          <a:effectLst/>
                        </a:rPr>
                        <a:t>th</a:t>
                      </a:r>
                      <a:r>
                        <a:rPr lang="en-GB">
                          <a:effectLst/>
                        </a:rPr>
                        <a:t> July 12.30-2pm</a:t>
                      </a:r>
                    </a:p>
                  </a:txBody>
                  <a:tcPr marL="68580" marR="68580" marT="0" marB="0" anchor="ctr"/>
                </a:tc>
                <a:tc>
                  <a:txBody>
                    <a:bodyPr/>
                    <a:lstStyle/>
                    <a:p>
                      <a:r>
                        <a:rPr lang="en-GB">
                          <a:effectLst/>
                        </a:rPr>
                        <a:t>Networking</a:t>
                      </a:r>
                    </a:p>
                  </a:txBody>
                  <a:tcPr marL="68580" marR="68580" marT="0" marB="0" anchor="ctr"/>
                </a:tc>
                <a:tc>
                  <a:txBody>
                    <a:bodyPr/>
                    <a:lstStyle/>
                    <a:p>
                      <a:r>
                        <a:rPr lang="en-GB">
                          <a:effectLst/>
                          <a:hlinkClick r:id="rId7"/>
                        </a:rPr>
                        <a:t>https://youthsporttrust.zoom.us/meeting/register/tJ0of--tqzMoGt2uVJVcR613OSkcFi-LcRjC</a:t>
                      </a:r>
                      <a:endParaRPr lang="en-GB">
                        <a:effectLst/>
                      </a:endParaRPr>
                    </a:p>
                  </a:txBody>
                  <a:tcPr marL="68580" marR="68580" marT="0" marB="0" anchor="ctr"/>
                </a:tc>
                <a:extLst>
                  <a:ext uri="{0D108BD9-81ED-4DB2-BD59-A6C34878D82A}">
                    <a16:rowId xmlns:a16="http://schemas.microsoft.com/office/drawing/2014/main" val="2732506411"/>
                  </a:ext>
                </a:extLst>
              </a:tr>
            </a:tbl>
          </a:graphicData>
        </a:graphic>
      </p:graphicFrame>
      <p:sp>
        <p:nvSpPr>
          <p:cNvPr id="6" name="TextBox 5">
            <a:extLst>
              <a:ext uri="{FF2B5EF4-FFF2-40B4-BE49-F238E27FC236}">
                <a16:creationId xmlns:a16="http://schemas.microsoft.com/office/drawing/2014/main" id="{7C239F60-924E-4F05-8C18-56A02C81B244}"/>
              </a:ext>
            </a:extLst>
          </p:cNvPr>
          <p:cNvSpPr txBox="1"/>
          <p:nvPr/>
        </p:nvSpPr>
        <p:spPr>
          <a:xfrm>
            <a:off x="4711908" y="3762531"/>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GB"/>
          </a:p>
        </p:txBody>
      </p:sp>
    </p:spTree>
    <p:extLst>
      <p:ext uri="{BB962C8B-B14F-4D97-AF65-F5344CB8AC3E}">
        <p14:creationId xmlns:p14="http://schemas.microsoft.com/office/powerpoint/2010/main" val="5126483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E02B32-E045-48F8-AC78-9661C3AE814A}"/>
              </a:ext>
            </a:extLst>
          </p:cNvPr>
          <p:cNvSpPr>
            <a:spLocks noGrp="1"/>
          </p:cNvSpPr>
          <p:nvPr>
            <p:ph type="title"/>
          </p:nvPr>
        </p:nvSpPr>
        <p:spPr/>
        <p:txBody>
          <a:bodyPr/>
          <a:lstStyle/>
          <a:p>
            <a:r>
              <a:rPr lang="en-GB" b="1">
                <a:cs typeface="Calibri Light"/>
              </a:rPr>
              <a:t>SAM update</a:t>
            </a:r>
          </a:p>
        </p:txBody>
      </p:sp>
      <p:pic>
        <p:nvPicPr>
          <p:cNvPr id="4" name="Picture 4" descr="A picture containing diagram&#10;&#10;Description automatically generated">
            <a:extLst>
              <a:ext uri="{FF2B5EF4-FFF2-40B4-BE49-F238E27FC236}">
                <a16:creationId xmlns:a16="http://schemas.microsoft.com/office/drawing/2014/main" id="{4D003DE0-A8C0-48CD-A4BF-4522A8D8CFC3}"/>
              </a:ext>
            </a:extLst>
          </p:cNvPr>
          <p:cNvPicPr>
            <a:picLocks noGrp="1" noChangeAspect="1"/>
          </p:cNvPicPr>
          <p:nvPr>
            <p:ph idx="1"/>
          </p:nvPr>
        </p:nvPicPr>
        <p:blipFill>
          <a:blip r:embed="rId3"/>
          <a:stretch>
            <a:fillRect/>
          </a:stretch>
        </p:blipFill>
        <p:spPr>
          <a:xfrm>
            <a:off x="1523414" y="2360362"/>
            <a:ext cx="8142537" cy="3669548"/>
          </a:xfrm>
        </p:spPr>
      </p:pic>
    </p:spTree>
    <p:extLst>
      <p:ext uri="{BB962C8B-B14F-4D97-AF65-F5344CB8AC3E}">
        <p14:creationId xmlns:p14="http://schemas.microsoft.com/office/powerpoint/2010/main" val="19069444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B2B6C2-6EFE-4A74-92C6-60AD3161AF01}"/>
              </a:ext>
            </a:extLst>
          </p:cNvPr>
          <p:cNvSpPr>
            <a:spLocks noGrp="1"/>
          </p:cNvSpPr>
          <p:nvPr>
            <p:ph type="title"/>
          </p:nvPr>
        </p:nvSpPr>
        <p:spPr/>
        <p:txBody>
          <a:bodyPr/>
          <a:lstStyle/>
          <a:p>
            <a:endParaRPr lang="en-GB"/>
          </a:p>
        </p:txBody>
      </p:sp>
      <p:pic>
        <p:nvPicPr>
          <p:cNvPr id="10" name="Picture 10" descr="Diagram&#10;&#10;Description automatically generated">
            <a:extLst>
              <a:ext uri="{FF2B5EF4-FFF2-40B4-BE49-F238E27FC236}">
                <a16:creationId xmlns:a16="http://schemas.microsoft.com/office/drawing/2014/main" id="{F4527F2D-07A7-4C35-B17C-204738056225}"/>
              </a:ext>
            </a:extLst>
          </p:cNvPr>
          <p:cNvPicPr>
            <a:picLocks noGrp="1" noChangeAspect="1"/>
          </p:cNvPicPr>
          <p:nvPr>
            <p:ph idx="1"/>
          </p:nvPr>
        </p:nvPicPr>
        <p:blipFill>
          <a:blip r:embed="rId3"/>
          <a:stretch>
            <a:fillRect/>
          </a:stretch>
        </p:blipFill>
        <p:spPr>
          <a:xfrm>
            <a:off x="66843" y="-41"/>
            <a:ext cx="12125157" cy="6799512"/>
          </a:xfrm>
        </p:spPr>
      </p:pic>
    </p:spTree>
    <p:extLst>
      <p:ext uri="{BB962C8B-B14F-4D97-AF65-F5344CB8AC3E}">
        <p14:creationId xmlns:p14="http://schemas.microsoft.com/office/powerpoint/2010/main" val="42149937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289584-DA89-4EEE-89E6-A7A1E07A0637}"/>
              </a:ext>
            </a:extLst>
          </p:cNvPr>
          <p:cNvSpPr>
            <a:spLocks noGrp="1"/>
          </p:cNvSpPr>
          <p:nvPr>
            <p:ph type="title"/>
          </p:nvPr>
        </p:nvSpPr>
        <p:spPr/>
        <p:txBody>
          <a:bodyPr/>
          <a:lstStyle/>
          <a:p>
            <a:endParaRPr lang="en-GB"/>
          </a:p>
        </p:txBody>
      </p:sp>
      <p:pic>
        <p:nvPicPr>
          <p:cNvPr id="4" name="Picture 4" descr="Graphical user interface, website&#10;&#10;Description automatically generated">
            <a:extLst>
              <a:ext uri="{FF2B5EF4-FFF2-40B4-BE49-F238E27FC236}">
                <a16:creationId xmlns:a16="http://schemas.microsoft.com/office/drawing/2014/main" id="{86D05CDC-FF47-4506-B357-148230608EA3}"/>
              </a:ext>
            </a:extLst>
          </p:cNvPr>
          <p:cNvPicPr>
            <a:picLocks noGrp="1" noChangeAspect="1"/>
          </p:cNvPicPr>
          <p:nvPr>
            <p:ph idx="1"/>
          </p:nvPr>
        </p:nvPicPr>
        <p:blipFill>
          <a:blip r:embed="rId3"/>
          <a:stretch>
            <a:fillRect/>
          </a:stretch>
        </p:blipFill>
        <p:spPr>
          <a:xfrm>
            <a:off x="106947" y="-39"/>
            <a:ext cx="12085051" cy="6799511"/>
          </a:xfrm>
        </p:spPr>
      </p:pic>
    </p:spTree>
    <p:extLst>
      <p:ext uri="{BB962C8B-B14F-4D97-AF65-F5344CB8AC3E}">
        <p14:creationId xmlns:p14="http://schemas.microsoft.com/office/powerpoint/2010/main" val="24526978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35E355-AC8D-4AA6-9D5D-748DFBD61D5A}"/>
              </a:ext>
            </a:extLst>
          </p:cNvPr>
          <p:cNvSpPr>
            <a:spLocks noGrp="1"/>
          </p:cNvSpPr>
          <p:nvPr>
            <p:ph type="title"/>
          </p:nvPr>
        </p:nvSpPr>
        <p:spPr/>
        <p:txBody>
          <a:bodyPr/>
          <a:lstStyle/>
          <a:p>
            <a:r>
              <a:rPr lang="en-GB">
                <a:cs typeface="Calibri Light"/>
              </a:rPr>
              <a:t>SAM survey post lockdown 2</a:t>
            </a:r>
            <a:endParaRPr lang="en-GB" dirty="0">
              <a:cs typeface="Calibri Light"/>
            </a:endParaRPr>
          </a:p>
        </p:txBody>
      </p:sp>
      <p:pic>
        <p:nvPicPr>
          <p:cNvPr id="4" name="Picture 4" descr="Graphical user interface&#10;&#10;Description automatically generated">
            <a:extLst>
              <a:ext uri="{FF2B5EF4-FFF2-40B4-BE49-F238E27FC236}">
                <a16:creationId xmlns:a16="http://schemas.microsoft.com/office/drawing/2014/main" id="{963353F7-A89E-4F95-8B2D-A7181C0FCDBB}"/>
              </a:ext>
            </a:extLst>
          </p:cNvPr>
          <p:cNvPicPr>
            <a:picLocks noGrp="1" noChangeAspect="1"/>
          </p:cNvPicPr>
          <p:nvPr>
            <p:ph idx="1"/>
          </p:nvPr>
        </p:nvPicPr>
        <p:blipFill>
          <a:blip r:embed="rId3"/>
          <a:stretch>
            <a:fillRect/>
          </a:stretch>
        </p:blipFill>
        <p:spPr>
          <a:xfrm>
            <a:off x="356042" y="1478047"/>
            <a:ext cx="7549599" cy="5313864"/>
          </a:xfrm>
        </p:spPr>
      </p:pic>
      <p:pic>
        <p:nvPicPr>
          <p:cNvPr id="5" name="Picture 5" descr="Text&#10;&#10;Description automatically generated">
            <a:extLst>
              <a:ext uri="{FF2B5EF4-FFF2-40B4-BE49-F238E27FC236}">
                <a16:creationId xmlns:a16="http://schemas.microsoft.com/office/drawing/2014/main" id="{C4333252-ED34-498B-A373-F6F25999101E}"/>
              </a:ext>
            </a:extLst>
          </p:cNvPr>
          <p:cNvPicPr>
            <a:picLocks noChangeAspect="1"/>
          </p:cNvPicPr>
          <p:nvPr/>
        </p:nvPicPr>
        <p:blipFill>
          <a:blip r:embed="rId4"/>
          <a:stretch>
            <a:fillRect/>
          </a:stretch>
        </p:blipFill>
        <p:spPr>
          <a:xfrm>
            <a:off x="8639708" y="-5347"/>
            <a:ext cx="3428268" cy="5759115"/>
          </a:xfrm>
          <a:prstGeom prst="rect">
            <a:avLst/>
          </a:prstGeom>
        </p:spPr>
      </p:pic>
    </p:spTree>
    <p:extLst>
      <p:ext uri="{BB962C8B-B14F-4D97-AF65-F5344CB8AC3E}">
        <p14:creationId xmlns:p14="http://schemas.microsoft.com/office/powerpoint/2010/main" val="5332892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35CF11-B480-4BDC-90F6-8A48084AA132}"/>
              </a:ext>
            </a:extLst>
          </p:cNvPr>
          <p:cNvSpPr>
            <a:spLocks noGrp="1"/>
          </p:cNvSpPr>
          <p:nvPr>
            <p:ph type="title"/>
          </p:nvPr>
        </p:nvSpPr>
        <p:spPr/>
        <p:txBody>
          <a:bodyPr/>
          <a:lstStyle/>
          <a:p>
            <a:r>
              <a:rPr lang="en-GB">
                <a:cs typeface="Calibri Light"/>
              </a:rPr>
              <a:t>MPs</a:t>
            </a:r>
            <a:endParaRPr lang="en-GB"/>
          </a:p>
        </p:txBody>
      </p:sp>
      <p:pic>
        <p:nvPicPr>
          <p:cNvPr id="4" name="Picture 4" descr="A picture containing crowd&#10;&#10;Description automatically generated">
            <a:extLst>
              <a:ext uri="{FF2B5EF4-FFF2-40B4-BE49-F238E27FC236}">
                <a16:creationId xmlns:a16="http://schemas.microsoft.com/office/drawing/2014/main" id="{546F2A89-E9C1-47CA-83E6-10A8F5AFF89E}"/>
              </a:ext>
            </a:extLst>
          </p:cNvPr>
          <p:cNvPicPr>
            <a:picLocks noGrp="1" noChangeAspect="1"/>
          </p:cNvPicPr>
          <p:nvPr>
            <p:ph idx="1"/>
          </p:nvPr>
        </p:nvPicPr>
        <p:blipFill>
          <a:blip r:embed="rId3"/>
          <a:stretch>
            <a:fillRect/>
          </a:stretch>
        </p:blipFill>
        <p:spPr>
          <a:xfrm>
            <a:off x="2014789" y="2187951"/>
            <a:ext cx="7841581" cy="3920790"/>
          </a:xfrm>
        </p:spPr>
      </p:pic>
    </p:spTree>
    <p:extLst>
      <p:ext uri="{BB962C8B-B14F-4D97-AF65-F5344CB8AC3E}">
        <p14:creationId xmlns:p14="http://schemas.microsoft.com/office/powerpoint/2010/main" val="42444939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AACE11-AB05-4DD1-91D6-A44AB583FE1B}"/>
              </a:ext>
            </a:extLst>
          </p:cNvPr>
          <p:cNvSpPr>
            <a:spLocks noGrp="1"/>
          </p:cNvSpPr>
          <p:nvPr>
            <p:ph type="title"/>
          </p:nvPr>
        </p:nvSpPr>
        <p:spPr/>
        <p:txBody>
          <a:bodyPr/>
          <a:lstStyle/>
          <a:p>
            <a:endParaRPr lang="en-GB"/>
          </a:p>
        </p:txBody>
      </p:sp>
      <p:pic>
        <p:nvPicPr>
          <p:cNvPr id="4" name="Picture 4" descr="Graphical user interface, text&#10;&#10;Description automatically generated">
            <a:extLst>
              <a:ext uri="{FF2B5EF4-FFF2-40B4-BE49-F238E27FC236}">
                <a16:creationId xmlns:a16="http://schemas.microsoft.com/office/drawing/2014/main" id="{6B918B88-9827-43C6-8DF6-1B105182AFFD}"/>
              </a:ext>
            </a:extLst>
          </p:cNvPr>
          <p:cNvPicPr>
            <a:picLocks noGrp="1" noChangeAspect="1"/>
          </p:cNvPicPr>
          <p:nvPr>
            <p:ph idx="1"/>
          </p:nvPr>
        </p:nvPicPr>
        <p:blipFill rotWithShape="1">
          <a:blip r:embed="rId3"/>
          <a:srcRect l="-50" t="9941" r="110" b="138"/>
          <a:stretch/>
        </p:blipFill>
        <p:spPr>
          <a:xfrm>
            <a:off x="-862609" y="164599"/>
            <a:ext cx="13022252" cy="6641925"/>
          </a:xfrm>
        </p:spPr>
      </p:pic>
    </p:spTree>
    <p:extLst>
      <p:ext uri="{BB962C8B-B14F-4D97-AF65-F5344CB8AC3E}">
        <p14:creationId xmlns:p14="http://schemas.microsoft.com/office/powerpoint/2010/main" val="40645048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F4C01D-5A3B-4482-A315-3B5A8425123B}"/>
              </a:ext>
            </a:extLst>
          </p:cNvPr>
          <p:cNvSpPr>
            <a:spLocks noGrp="1"/>
          </p:cNvSpPr>
          <p:nvPr>
            <p:ph type="title"/>
          </p:nvPr>
        </p:nvSpPr>
        <p:spPr/>
        <p:txBody>
          <a:bodyPr>
            <a:normAutofit fontScale="90000"/>
          </a:bodyPr>
          <a:lstStyle/>
          <a:p>
            <a:r>
              <a:rPr lang="en-GB" sz="4200" b="1"/>
              <a:t>School Sport and Physical Activity                        Sector Summit Observations</a:t>
            </a:r>
            <a:r>
              <a:rPr lang="en-GB" sz="4200"/>
              <a:t> </a:t>
            </a:r>
            <a:endParaRPr lang="en-GB" sz="4200">
              <a:cs typeface="Calibri Light"/>
            </a:endParaRPr>
          </a:p>
        </p:txBody>
      </p:sp>
      <p:pic>
        <p:nvPicPr>
          <p:cNvPr id="4" name="Picture 4" descr="Timeline&#10;&#10;Description automatically generated">
            <a:extLst>
              <a:ext uri="{FF2B5EF4-FFF2-40B4-BE49-F238E27FC236}">
                <a16:creationId xmlns:a16="http://schemas.microsoft.com/office/drawing/2014/main" id="{A8405F4E-E8D9-4F81-8131-720440233CCB}"/>
              </a:ext>
            </a:extLst>
          </p:cNvPr>
          <p:cNvPicPr>
            <a:picLocks noGrp="1" noChangeAspect="1"/>
          </p:cNvPicPr>
          <p:nvPr>
            <p:ph idx="1"/>
          </p:nvPr>
        </p:nvPicPr>
        <p:blipFill>
          <a:blip r:embed="rId3"/>
          <a:stretch>
            <a:fillRect/>
          </a:stretch>
        </p:blipFill>
        <p:spPr>
          <a:xfrm>
            <a:off x="962282" y="1769794"/>
            <a:ext cx="8252603" cy="4622320"/>
          </a:xfrm>
        </p:spPr>
      </p:pic>
    </p:spTree>
    <p:extLst>
      <p:ext uri="{BB962C8B-B14F-4D97-AF65-F5344CB8AC3E}">
        <p14:creationId xmlns:p14="http://schemas.microsoft.com/office/powerpoint/2010/main" val="428420164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09AFFB3B8490984D91E2791EEB33E5A0" ma:contentTypeVersion="10" ma:contentTypeDescription="Create a new document." ma:contentTypeScope="" ma:versionID="2048ed36e3b22acf0428f3134e390d4c">
  <xsd:schema xmlns:xsd="http://www.w3.org/2001/XMLSchema" xmlns:xs="http://www.w3.org/2001/XMLSchema" xmlns:p="http://schemas.microsoft.com/office/2006/metadata/properties" xmlns:ns2="cf9addcf-bc38-4fd0-b377-c499da5cbc3a" targetNamespace="http://schemas.microsoft.com/office/2006/metadata/properties" ma:root="true" ma:fieldsID="820fdff21f0f1ce762bad3f09bb644af" ns2:_="">
    <xsd:import namespace="cf9addcf-bc38-4fd0-b377-c499da5cbc3a"/>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f9addcf-bc38-4fd0-b377-c499da5cbc3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0F70EE1-7CFF-4002-BA2A-F19D286021FB}">
  <ds:schemaRefs>
    <ds:schemaRef ds:uri="http://schemas.microsoft.com/sharepoint/v3/contenttype/forms"/>
  </ds:schemaRefs>
</ds:datastoreItem>
</file>

<file path=customXml/itemProps2.xml><?xml version="1.0" encoding="utf-8"?>
<ds:datastoreItem xmlns:ds="http://schemas.openxmlformats.org/officeDocument/2006/customXml" ds:itemID="{2BB24DC9-1E1D-4B15-8AC8-BA585F1981B8}">
  <ds:schemaRefs>
    <ds:schemaRef ds:uri="cf9addcf-bc38-4fd0-b377-c499da5cbc3a"/>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AA07D405-BC78-4CF8-8456-C3E7A9F4FA40}">
  <ds:schemaRefs>
    <ds:schemaRef ds:uri="cf9addcf-bc38-4fd0-b377-c499da5cbc3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0</TotalTime>
  <Words>1514</Words>
  <Application>Microsoft Office PowerPoint</Application>
  <PresentationFormat>Widescreen</PresentationFormat>
  <Paragraphs>137</Paragraphs>
  <Slides>23</Slides>
  <Notes>15</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23</vt:i4>
      </vt:variant>
    </vt:vector>
  </HeadingPairs>
  <TitlesOfParts>
    <vt:vector size="28" baseType="lpstr">
      <vt:lpstr>Arial</vt:lpstr>
      <vt:lpstr>Arial,Sans-Serif</vt:lpstr>
      <vt:lpstr>Calibri</vt:lpstr>
      <vt:lpstr>Calibri Light</vt:lpstr>
      <vt:lpstr>Office Theme</vt:lpstr>
      <vt:lpstr>Welcome</vt:lpstr>
      <vt:lpstr>Agenda  </vt:lpstr>
      <vt:lpstr>SAM update</vt:lpstr>
      <vt:lpstr>PowerPoint Presentation</vt:lpstr>
      <vt:lpstr>PowerPoint Presentation</vt:lpstr>
      <vt:lpstr>SAM survey post lockdown 2</vt:lpstr>
      <vt:lpstr>MPs</vt:lpstr>
      <vt:lpstr>PowerPoint Presentation</vt:lpstr>
      <vt:lpstr>School Sport and Physical Activity                        Sector Summit Observations </vt:lpstr>
      <vt:lpstr> School Sport and Physical Activity                        Sector Summit Observations  </vt:lpstr>
      <vt:lpstr>   School Sport and Physical Activity                      Sector Summit Observations  </vt:lpstr>
      <vt:lpstr>School Sport and Physical Activity                        Sector Summit Observations  </vt:lpstr>
      <vt:lpstr>School Sport and Physical Activity                        Sector Summit Observations </vt:lpstr>
      <vt:lpstr>  School Sport and Physical Activity                        Sector Summit Observations  </vt:lpstr>
      <vt:lpstr>DfE Ministerial Round Table Observations  </vt:lpstr>
      <vt:lpstr>PowerPoint Presentation</vt:lpstr>
      <vt:lpstr>Networking </vt:lpstr>
      <vt:lpstr>Pupil Activity and Well Being Survey </vt:lpstr>
      <vt:lpstr>Pupil Activity and Well Being Survey </vt:lpstr>
      <vt:lpstr>Pupil Activity and Well Being Survey</vt:lpstr>
      <vt:lpstr>Jonathan Broom-Edwards</vt:lpstr>
      <vt:lpstr>PowerPoint Presentation</vt:lpstr>
      <vt:lpstr>Future Dates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Rebecca D'Arcy</dc:creator>
  <cp:lastModifiedBy>Robert Warner</cp:lastModifiedBy>
  <cp:revision>12</cp:revision>
  <cp:lastPrinted>2021-05-17T17:41:13Z</cp:lastPrinted>
  <dcterms:created xsi:type="dcterms:W3CDTF">2021-01-19T16:11:05Z</dcterms:created>
  <dcterms:modified xsi:type="dcterms:W3CDTF">2021-10-13T10:24:30Z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0x01010009AFFB3B8490984D91E2791EEB33E5A0</vt:lpwstr>
  </property>
</Properties>
</file>