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sldIdLst>
    <p:sldId id="379" r:id="rId5"/>
    <p:sldId id="325" r:id="rId6"/>
    <p:sldId id="357" r:id="rId7"/>
    <p:sldId id="425" r:id="rId8"/>
    <p:sldId id="414" r:id="rId9"/>
    <p:sldId id="421" r:id="rId10"/>
    <p:sldId id="422" r:id="rId11"/>
    <p:sldId id="423" r:id="rId12"/>
    <p:sldId id="37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2AA"/>
    <a:srgbClr val="994B97"/>
    <a:srgbClr val="009FE3"/>
    <a:srgbClr val="F39000"/>
    <a:srgbClr val="00B74F"/>
    <a:srgbClr val="FF5C39"/>
    <a:srgbClr val="E31C79"/>
    <a:srgbClr val="E83F4B"/>
    <a:srgbClr val="25303B"/>
    <a:srgbClr val="E6007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749"/>
    <p:restoredTop sz="94694"/>
  </p:normalViewPr>
  <p:slideViewPr>
    <p:cSldViewPr snapToGrid="0" snapToObjects="1">
      <p:cViewPr varScale="1">
        <p:scale>
          <a:sx n="68" d="100"/>
          <a:sy n="68" d="100"/>
        </p:scale>
        <p:origin x="103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4E58D5-4C23-E74C-83F2-F03A0FBD78EE}" type="datetimeFigureOut">
              <a:rPr lang="en-US" smtClean="0"/>
              <a:t>11/4/2021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01A0F1-6387-944A-8EDE-D156E59E7AFE}" type="slidenum">
              <a:rPr lang="en-US" smtClean="0"/>
              <a:t>‹#›</a:t>
            </a:fld>
            <a:endParaRPr lang="en-US"/>
          </a:p>
        </p:txBody>
      </p:sp>
    </p:spTree>
    <p:extLst>
      <p:ext uri="{BB962C8B-B14F-4D97-AF65-F5344CB8AC3E}">
        <p14:creationId xmlns:p14="http://schemas.microsoft.com/office/powerpoint/2010/main" val="2427070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92B17BD-68D3-514F-ABF1-840D43ACAF6F}"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751356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B17BD-68D3-514F-ABF1-840D43ACAF6F}"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609158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B17BD-68D3-514F-ABF1-840D43ACAF6F}"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862569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2B17BD-68D3-514F-ABF1-840D43ACAF6F}"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6311237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2B17BD-68D3-514F-ABF1-840D43ACAF6F}" type="datetimeFigureOut">
              <a:rPr lang="en-US" smtClean="0"/>
              <a:t>11/4/2021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667692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2B17BD-68D3-514F-ABF1-840D43ACAF6F}"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20923838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2B17BD-68D3-514F-ABF1-840D43ACAF6F}" type="datetimeFigureOut">
              <a:rPr lang="en-US" smtClean="0"/>
              <a:t>11/4/2021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650529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2B17BD-68D3-514F-ABF1-840D43ACAF6F}" type="datetimeFigureOut">
              <a:rPr lang="en-US" smtClean="0"/>
              <a:t>11/4/2021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405996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2B17BD-68D3-514F-ABF1-840D43ACAF6F}" type="datetimeFigureOut">
              <a:rPr lang="en-US" smtClean="0"/>
              <a:t>11/4/2021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816120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2B17BD-68D3-514F-ABF1-840D43ACAF6F}"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345277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92B17BD-68D3-514F-ABF1-840D43ACAF6F}" type="datetimeFigureOut">
              <a:rPr lang="en-US" smtClean="0"/>
              <a:t>11/4/2021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3F06B1-8598-804A-8861-32FAC6A5F10B}" type="slidenum">
              <a:rPr lang="en-US" smtClean="0"/>
              <a:t>‹#›</a:t>
            </a:fld>
            <a:endParaRPr lang="en-US"/>
          </a:p>
        </p:txBody>
      </p:sp>
    </p:spTree>
    <p:extLst>
      <p:ext uri="{BB962C8B-B14F-4D97-AF65-F5344CB8AC3E}">
        <p14:creationId xmlns:p14="http://schemas.microsoft.com/office/powerpoint/2010/main" val="1376468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2B17BD-68D3-514F-ABF1-840D43ACAF6F}" type="datetimeFigureOut">
              <a:rPr lang="en-US" smtClean="0"/>
              <a:t>11/4/2021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3F06B1-8598-804A-8861-32FAC6A5F10B}" type="slidenum">
              <a:rPr lang="en-US" smtClean="0"/>
              <a:t>‹#›</a:t>
            </a:fld>
            <a:endParaRPr lang="en-US"/>
          </a:p>
        </p:txBody>
      </p:sp>
    </p:spTree>
    <p:extLst>
      <p:ext uri="{BB962C8B-B14F-4D97-AF65-F5344CB8AC3E}">
        <p14:creationId xmlns:p14="http://schemas.microsoft.com/office/powerpoint/2010/main" val="1183667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game&#10;&#10;Description automatically generated with low confidence">
            <a:extLst>
              <a:ext uri="{FF2B5EF4-FFF2-40B4-BE49-F238E27FC236}">
                <a16:creationId xmlns:a16="http://schemas.microsoft.com/office/drawing/2014/main" id="{5E94503B-2AA4-6C4C-8327-6506C2E9C0A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56621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hape&#10;&#10;Description automatically generated with low confidence">
            <a:extLst>
              <a:ext uri="{FF2B5EF4-FFF2-40B4-BE49-F238E27FC236}">
                <a16:creationId xmlns:a16="http://schemas.microsoft.com/office/drawing/2014/main" id="{B27E2998-E696-FC4E-9777-A4740CA16B64}"/>
              </a:ext>
            </a:extLst>
          </p:cNvPr>
          <p:cNvPicPr>
            <a:picLocks noChangeAspect="1"/>
          </p:cNvPicPr>
          <p:nvPr/>
        </p:nvPicPr>
        <p:blipFill>
          <a:blip r:embed="rId2"/>
          <a:stretch>
            <a:fillRect/>
          </a:stretch>
        </p:blipFill>
        <p:spPr>
          <a:xfrm>
            <a:off x="0" y="0"/>
            <a:ext cx="12192000" cy="6858000"/>
          </a:xfrm>
          <a:prstGeom prst="rect">
            <a:avLst/>
          </a:prstGeom>
        </p:spPr>
      </p:pic>
      <p:sp>
        <p:nvSpPr>
          <p:cNvPr id="4" name="TextBox 7">
            <a:extLst>
              <a:ext uri="{FF2B5EF4-FFF2-40B4-BE49-F238E27FC236}">
                <a16:creationId xmlns:a16="http://schemas.microsoft.com/office/drawing/2014/main" id="{B1E38101-8225-4249-AF09-42CB0E134141}"/>
              </a:ext>
            </a:extLst>
          </p:cNvPr>
          <p:cNvSpPr txBox="1">
            <a:spLocks noChangeArrowheads="1"/>
          </p:cNvSpPr>
          <p:nvPr/>
        </p:nvSpPr>
        <p:spPr bwMode="auto">
          <a:xfrm>
            <a:off x="351744" y="1142589"/>
            <a:ext cx="10901363" cy="40934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6000" b="1" dirty="0">
                <a:solidFill>
                  <a:schemeClr val="bg1"/>
                </a:solidFill>
                <a:cs typeface="Arial" charset="0"/>
              </a:rPr>
              <a:t>BUILDING ON ACTIVE 30:30 </a:t>
            </a:r>
          </a:p>
          <a:p>
            <a:pPr eaLnBrk="1" hangingPunct="1"/>
            <a:r>
              <a:rPr lang="en-GB" sz="6000" b="1" dirty="0">
                <a:solidFill>
                  <a:schemeClr val="bg1"/>
                </a:solidFill>
                <a:cs typeface="Arial" charset="0"/>
              </a:rPr>
              <a:t>FOR PHYSICAL HEALTH</a:t>
            </a:r>
          </a:p>
          <a:p>
            <a:pPr eaLnBrk="1" hangingPunct="1"/>
            <a:endParaRPr lang="en-GB" sz="1000" dirty="0">
              <a:solidFill>
                <a:schemeClr val="bg1"/>
              </a:solidFill>
              <a:cs typeface="Arial" charset="0"/>
            </a:endParaRPr>
          </a:p>
          <a:p>
            <a:pPr eaLnBrk="1" hangingPunct="1"/>
            <a:r>
              <a:rPr lang="en-GB" sz="4000" b="1" dirty="0">
                <a:solidFill>
                  <a:schemeClr val="bg1"/>
                </a:solidFill>
                <a:cs typeface="Arial" charset="0"/>
              </a:rPr>
              <a:t>Chris Wright</a:t>
            </a:r>
          </a:p>
          <a:p>
            <a:pPr eaLnBrk="1" hangingPunct="1"/>
            <a:r>
              <a:rPr lang="en-GB" sz="2000" b="1" dirty="0">
                <a:solidFill>
                  <a:schemeClr val="bg1"/>
                </a:solidFill>
                <a:cs typeface="Arial" charset="0"/>
              </a:rPr>
              <a:t>Head of Health &amp; Wellbeing, Youth Sport Trust</a:t>
            </a:r>
          </a:p>
          <a:p>
            <a:pPr eaLnBrk="1" hangingPunct="1"/>
            <a:endParaRPr lang="en-GB" sz="1000" dirty="0">
              <a:solidFill>
                <a:schemeClr val="bg1"/>
              </a:solidFill>
              <a:cs typeface="Arial" charset="0"/>
            </a:endParaRPr>
          </a:p>
          <a:p>
            <a:pPr eaLnBrk="1" hangingPunct="1"/>
            <a:r>
              <a:rPr lang="en-GB" sz="4000" b="1" dirty="0">
                <a:solidFill>
                  <a:schemeClr val="bg1"/>
                </a:solidFill>
                <a:cs typeface="Arial" charset="0"/>
              </a:rPr>
              <a:t>Neil McAvoy</a:t>
            </a:r>
          </a:p>
          <a:p>
            <a:pPr eaLnBrk="1" hangingPunct="1"/>
            <a:r>
              <a:rPr lang="en-GB" sz="2000" b="1" dirty="0">
                <a:solidFill>
                  <a:schemeClr val="bg1"/>
                </a:solidFill>
                <a:cs typeface="Arial" charset="0"/>
              </a:rPr>
              <a:t>Deputy Headteacher and PESSPA Programme Director, Clavering Primary School</a:t>
            </a:r>
          </a:p>
        </p:txBody>
      </p:sp>
    </p:spTree>
    <p:extLst>
      <p:ext uri="{BB962C8B-B14F-4D97-AF65-F5344CB8AC3E}">
        <p14:creationId xmlns:p14="http://schemas.microsoft.com/office/powerpoint/2010/main" val="3308217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10;&#10;Description automatically generated with low confidence">
            <a:extLst>
              <a:ext uri="{FF2B5EF4-FFF2-40B4-BE49-F238E27FC236}">
                <a16:creationId xmlns:a16="http://schemas.microsoft.com/office/drawing/2014/main" id="{693C58D9-3179-9042-BD2D-14146B37FF3A}"/>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D682EFB5-A2E9-418B-B8C2-F54E2A1C426E}"/>
              </a:ext>
            </a:extLst>
          </p:cNvPr>
          <p:cNvPicPr>
            <a:picLocks noChangeAspect="1"/>
          </p:cNvPicPr>
          <p:nvPr/>
        </p:nvPicPr>
        <p:blipFill>
          <a:blip r:embed="rId3"/>
          <a:stretch>
            <a:fillRect/>
          </a:stretch>
        </p:blipFill>
        <p:spPr>
          <a:xfrm>
            <a:off x="220782" y="203032"/>
            <a:ext cx="9056383" cy="5917709"/>
          </a:xfrm>
          <a:prstGeom prst="rect">
            <a:avLst/>
          </a:prstGeom>
        </p:spPr>
      </p:pic>
      <p:sp>
        <p:nvSpPr>
          <p:cNvPr id="8" name="TextBox 7">
            <a:extLst>
              <a:ext uri="{FF2B5EF4-FFF2-40B4-BE49-F238E27FC236}">
                <a16:creationId xmlns:a16="http://schemas.microsoft.com/office/drawing/2014/main" id="{621CF894-F1A8-4E2A-A49D-2F81021CF1CF}"/>
              </a:ext>
            </a:extLst>
          </p:cNvPr>
          <p:cNvSpPr txBox="1">
            <a:spLocks noChangeArrowheads="1"/>
          </p:cNvSpPr>
          <p:nvPr/>
        </p:nvSpPr>
        <p:spPr bwMode="auto">
          <a:xfrm>
            <a:off x="0" y="4474760"/>
            <a:ext cx="10777491" cy="1015663"/>
          </a:xfrm>
          <a:prstGeom prst="rect">
            <a:avLst/>
          </a:prstGeom>
          <a:solidFill>
            <a:srgbClr val="1E22AA"/>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6000" b="1" dirty="0">
                <a:solidFill>
                  <a:schemeClr val="bg1"/>
                </a:solidFill>
                <a:cs typeface="Arial" charset="0"/>
              </a:rPr>
              <a:t>  FIVE TOP TIPS</a:t>
            </a:r>
          </a:p>
        </p:txBody>
      </p:sp>
    </p:spTree>
    <p:extLst>
      <p:ext uri="{BB962C8B-B14F-4D97-AF65-F5344CB8AC3E}">
        <p14:creationId xmlns:p14="http://schemas.microsoft.com/office/powerpoint/2010/main" val="1626630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10;&#10;Description automatically generated with medium confidence">
            <a:extLst>
              <a:ext uri="{FF2B5EF4-FFF2-40B4-BE49-F238E27FC236}">
                <a16:creationId xmlns:a16="http://schemas.microsoft.com/office/drawing/2014/main" id="{7A4F18CC-AFA2-1B4A-8C66-D4FA6EBB93CC}"/>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4B2F16F4-B9EC-FE41-B0E4-D7921BAD8C11}"/>
              </a:ext>
            </a:extLst>
          </p:cNvPr>
          <p:cNvSpPr txBox="1">
            <a:spLocks noChangeArrowheads="1"/>
          </p:cNvSpPr>
          <p:nvPr/>
        </p:nvSpPr>
        <p:spPr bwMode="auto">
          <a:xfrm>
            <a:off x="6096000" y="2681218"/>
            <a:ext cx="6096000"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solidFill>
                  <a:schemeClr val="bg1"/>
                </a:solidFill>
                <a:cs typeface="Arial" charset="0"/>
              </a:rPr>
              <a:t>Add large image here</a:t>
            </a:r>
          </a:p>
          <a:p>
            <a:pPr algn="ctr" eaLnBrk="1" hangingPunct="1"/>
            <a:r>
              <a:rPr lang="en-US" sz="2000" dirty="0">
                <a:solidFill>
                  <a:schemeClr val="bg1"/>
                </a:solidFill>
                <a:cs typeface="Arial" charset="0"/>
              </a:rPr>
              <a:t>logo + Y should sit on top</a:t>
            </a:r>
          </a:p>
          <a:p>
            <a:pPr algn="ctr" eaLnBrk="1" hangingPunct="1"/>
            <a:r>
              <a:rPr lang="en-US" sz="2000" dirty="0">
                <a:solidFill>
                  <a:schemeClr val="bg1"/>
                </a:solidFill>
                <a:cs typeface="Arial" charset="0"/>
              </a:rPr>
              <a:t>If they disappear,</a:t>
            </a:r>
          </a:p>
          <a:p>
            <a:pPr algn="ctr" eaLnBrk="1" hangingPunct="1"/>
            <a:r>
              <a:rPr lang="en-US" sz="2000" b="1" dirty="0">
                <a:solidFill>
                  <a:schemeClr val="bg1"/>
                </a:solidFill>
                <a:cs typeface="Arial" charset="0"/>
              </a:rPr>
              <a:t>right click on the image </a:t>
            </a:r>
            <a:r>
              <a:rPr lang="en-US" sz="2000" dirty="0">
                <a:solidFill>
                  <a:schemeClr val="bg1"/>
                </a:solidFill>
                <a:cs typeface="Arial" charset="0"/>
              </a:rPr>
              <a:t>and </a:t>
            </a:r>
          </a:p>
          <a:p>
            <a:pPr algn="ctr" eaLnBrk="1" hangingPunct="1"/>
            <a:r>
              <a:rPr lang="en-US" sz="2000" dirty="0">
                <a:solidFill>
                  <a:schemeClr val="bg1"/>
                </a:solidFill>
                <a:cs typeface="Arial" charset="0"/>
              </a:rPr>
              <a:t>select </a:t>
            </a:r>
            <a:r>
              <a:rPr lang="en-US" sz="2000" b="1" dirty="0">
                <a:solidFill>
                  <a:schemeClr val="bg1"/>
                </a:solidFill>
                <a:cs typeface="Arial" charset="0"/>
              </a:rPr>
              <a:t>send to back</a:t>
            </a:r>
          </a:p>
        </p:txBody>
      </p:sp>
      <p:pic>
        <p:nvPicPr>
          <p:cNvPr id="10" name="Picture 9">
            <a:extLst>
              <a:ext uri="{FF2B5EF4-FFF2-40B4-BE49-F238E27FC236}">
                <a16:creationId xmlns:a16="http://schemas.microsoft.com/office/drawing/2014/main" id="{8962902A-95D3-423F-BE16-EBF13CB07BEE}"/>
              </a:ext>
            </a:extLst>
          </p:cNvPr>
          <p:cNvPicPr>
            <a:picLocks noChangeAspect="1" noChangeArrowheads="1"/>
          </p:cNvPicPr>
          <p:nvPr/>
        </p:nvPicPr>
        <p:blipFill>
          <a:blip r:embed="rId3"/>
          <a:srcRect/>
          <a:stretch>
            <a:fillRect/>
          </a:stretch>
        </p:blipFill>
        <p:spPr bwMode="auto">
          <a:xfrm>
            <a:off x="8679305" y="5419413"/>
            <a:ext cx="989013" cy="1323975"/>
          </a:xfrm>
          <a:prstGeom prst="rect">
            <a:avLst/>
          </a:prstGeom>
          <a:noFill/>
        </p:spPr>
      </p:pic>
      <p:pic>
        <p:nvPicPr>
          <p:cNvPr id="11" name="Picture 3">
            <a:extLst>
              <a:ext uri="{FF2B5EF4-FFF2-40B4-BE49-F238E27FC236}">
                <a16:creationId xmlns:a16="http://schemas.microsoft.com/office/drawing/2014/main" id="{A0686ACB-7079-4071-B51E-75FA0E2E35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1494" y="5640926"/>
            <a:ext cx="85696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CC371954-924D-4360-B598-BACC9996F5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9080" y="5643353"/>
            <a:ext cx="111156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54D41030-8A7E-4DBF-BBB8-90E52D250E23}"/>
              </a:ext>
            </a:extLst>
          </p:cNvPr>
          <p:cNvSpPr/>
          <p:nvPr/>
        </p:nvSpPr>
        <p:spPr>
          <a:xfrm>
            <a:off x="-1" y="0"/>
            <a:ext cx="12188455" cy="5275683"/>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Box 4">
            <a:extLst>
              <a:ext uri="{FF2B5EF4-FFF2-40B4-BE49-F238E27FC236}">
                <a16:creationId xmlns:a16="http://schemas.microsoft.com/office/drawing/2014/main" id="{44F66E8B-7E98-48CA-A061-9250CC30A8EA}"/>
              </a:ext>
            </a:extLst>
          </p:cNvPr>
          <p:cNvSpPr txBox="1">
            <a:spLocks noChangeArrowheads="1"/>
          </p:cNvSpPr>
          <p:nvPr/>
        </p:nvSpPr>
        <p:spPr bwMode="auto">
          <a:xfrm>
            <a:off x="201613" y="339725"/>
            <a:ext cx="7965843" cy="3662541"/>
          </a:xfrm>
          <a:prstGeom prst="rect">
            <a:avLst/>
          </a:prstGeom>
          <a:noFill/>
          <a:ln w="9525">
            <a:noFill/>
            <a:miter lim="800000"/>
            <a:headEnd/>
            <a:tailEnd/>
          </a:ln>
        </p:spPr>
        <p:txBody>
          <a:bodyPr wrap="square">
            <a:spAutoFit/>
          </a:bodyPr>
          <a:lstStyle/>
          <a:p>
            <a:pPr algn="just" defTabSz="457200"/>
            <a:r>
              <a:rPr lang="en-GB" sz="2200" b="1" dirty="0">
                <a:solidFill>
                  <a:schemeClr val="bg1"/>
                </a:solidFill>
                <a:latin typeface="Arial" panose="020B0604020202020204" pitchFamily="34" charset="0"/>
                <a:cs typeface="Arial" panose="020B0604020202020204" pitchFamily="34" charset="0"/>
              </a:rPr>
              <a:t>1. The programme isn’t being led by one person:</a:t>
            </a:r>
            <a:r>
              <a:rPr lang="en-GB" sz="2200" dirty="0">
                <a:solidFill>
                  <a:schemeClr val="bg1"/>
                </a:solidFill>
                <a:latin typeface="Arial" panose="020B0604020202020204" pitchFamily="34" charset="0"/>
                <a:cs typeface="Arial" panose="020B0604020202020204" pitchFamily="34" charset="0"/>
              </a:rPr>
              <a:t> our programme has been designed and implemented by the Senior Leadership Team in consultation with others; it hasn’t been left to just one key member of staff to lead on.</a:t>
            </a:r>
          </a:p>
          <a:p>
            <a:pPr algn="just" defTabSz="457200"/>
            <a:endParaRPr lang="en-GB" sz="1200" dirty="0">
              <a:solidFill>
                <a:schemeClr val="bg1"/>
              </a:solidFill>
              <a:latin typeface="Arial" panose="020B0604020202020204" pitchFamily="34" charset="0"/>
              <a:cs typeface="Arial" panose="020B0604020202020204" pitchFamily="34" charset="0"/>
            </a:endParaRPr>
          </a:p>
          <a:p>
            <a:pPr algn="just" defTabSz="457200"/>
            <a:r>
              <a:rPr lang="en-GB" sz="2200" dirty="0">
                <a:solidFill>
                  <a:schemeClr val="bg1"/>
                </a:solidFill>
                <a:latin typeface="Arial" panose="020B0604020202020204" pitchFamily="34" charset="0"/>
                <a:cs typeface="Arial" panose="020B0604020202020204" pitchFamily="34" charset="0"/>
              </a:rPr>
              <a:t>Every member of staff is involved, every member of staff has been part of the design of the programme and every member of staff is accountable for the programme. When our strategy was first launched, it was part of each school leader’s, each teacher’s and each teaching assistant’s performance management targets. </a:t>
            </a:r>
          </a:p>
        </p:txBody>
      </p:sp>
      <p:pic>
        <p:nvPicPr>
          <p:cNvPr id="14" name="Picture 5">
            <a:extLst>
              <a:ext uri="{FF2B5EF4-FFF2-40B4-BE49-F238E27FC236}">
                <a16:creationId xmlns:a16="http://schemas.microsoft.com/office/drawing/2014/main" id="{E93DE339-5733-4EDF-9BE0-A085536C4DD8}"/>
              </a:ext>
            </a:extLst>
          </p:cNvPr>
          <p:cNvPicPr>
            <a:picLocks noChangeAspect="1" noChangeArrowheads="1"/>
          </p:cNvPicPr>
          <p:nvPr/>
        </p:nvPicPr>
        <p:blipFill>
          <a:blip r:embed="rId6"/>
          <a:srcRect/>
          <a:stretch>
            <a:fillRect/>
          </a:stretch>
        </p:blipFill>
        <p:spPr bwMode="auto">
          <a:xfrm>
            <a:off x="8435652" y="228846"/>
            <a:ext cx="3492589" cy="4835268"/>
          </a:xfrm>
          <a:prstGeom prst="rect">
            <a:avLst/>
          </a:prstGeom>
          <a:noFill/>
          <a:ln w="9525">
            <a:noFill/>
            <a:miter lim="800000"/>
            <a:headEnd/>
            <a:tailEnd/>
          </a:ln>
        </p:spPr>
      </p:pic>
    </p:spTree>
    <p:extLst>
      <p:ext uri="{BB962C8B-B14F-4D97-AF65-F5344CB8AC3E}">
        <p14:creationId xmlns:p14="http://schemas.microsoft.com/office/powerpoint/2010/main" val="3942945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10;&#10;Description automatically generated with medium confidence">
            <a:extLst>
              <a:ext uri="{FF2B5EF4-FFF2-40B4-BE49-F238E27FC236}">
                <a16:creationId xmlns:a16="http://schemas.microsoft.com/office/drawing/2014/main" id="{7A4F18CC-AFA2-1B4A-8C66-D4FA6EBB93CC}"/>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4B2F16F4-B9EC-FE41-B0E4-D7921BAD8C11}"/>
              </a:ext>
            </a:extLst>
          </p:cNvPr>
          <p:cNvSpPr txBox="1">
            <a:spLocks noChangeArrowheads="1"/>
          </p:cNvSpPr>
          <p:nvPr/>
        </p:nvSpPr>
        <p:spPr bwMode="auto">
          <a:xfrm>
            <a:off x="6096000" y="2681218"/>
            <a:ext cx="6096000"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solidFill>
                  <a:schemeClr val="bg1"/>
                </a:solidFill>
                <a:cs typeface="Arial" charset="0"/>
              </a:rPr>
              <a:t>Add large image here</a:t>
            </a:r>
          </a:p>
          <a:p>
            <a:pPr algn="ctr" eaLnBrk="1" hangingPunct="1"/>
            <a:r>
              <a:rPr lang="en-US" sz="2000" dirty="0">
                <a:solidFill>
                  <a:schemeClr val="bg1"/>
                </a:solidFill>
                <a:cs typeface="Arial" charset="0"/>
              </a:rPr>
              <a:t>logo + Y should sit on top</a:t>
            </a:r>
          </a:p>
          <a:p>
            <a:pPr algn="ctr" eaLnBrk="1" hangingPunct="1"/>
            <a:r>
              <a:rPr lang="en-US" sz="2000" dirty="0">
                <a:solidFill>
                  <a:schemeClr val="bg1"/>
                </a:solidFill>
                <a:cs typeface="Arial" charset="0"/>
              </a:rPr>
              <a:t>If they disappear,</a:t>
            </a:r>
          </a:p>
          <a:p>
            <a:pPr algn="ctr" eaLnBrk="1" hangingPunct="1"/>
            <a:r>
              <a:rPr lang="en-US" sz="2000" b="1" dirty="0">
                <a:solidFill>
                  <a:schemeClr val="bg1"/>
                </a:solidFill>
                <a:cs typeface="Arial" charset="0"/>
              </a:rPr>
              <a:t>right click on the image </a:t>
            </a:r>
            <a:r>
              <a:rPr lang="en-US" sz="2000" dirty="0">
                <a:solidFill>
                  <a:schemeClr val="bg1"/>
                </a:solidFill>
                <a:cs typeface="Arial" charset="0"/>
              </a:rPr>
              <a:t>and </a:t>
            </a:r>
          </a:p>
          <a:p>
            <a:pPr algn="ctr" eaLnBrk="1" hangingPunct="1"/>
            <a:r>
              <a:rPr lang="en-US" sz="2000" dirty="0">
                <a:solidFill>
                  <a:schemeClr val="bg1"/>
                </a:solidFill>
                <a:cs typeface="Arial" charset="0"/>
              </a:rPr>
              <a:t>select </a:t>
            </a:r>
            <a:r>
              <a:rPr lang="en-US" sz="2000" b="1" dirty="0">
                <a:solidFill>
                  <a:schemeClr val="bg1"/>
                </a:solidFill>
                <a:cs typeface="Arial" charset="0"/>
              </a:rPr>
              <a:t>send to back</a:t>
            </a:r>
          </a:p>
        </p:txBody>
      </p:sp>
      <p:pic>
        <p:nvPicPr>
          <p:cNvPr id="10" name="Picture 9">
            <a:extLst>
              <a:ext uri="{FF2B5EF4-FFF2-40B4-BE49-F238E27FC236}">
                <a16:creationId xmlns:a16="http://schemas.microsoft.com/office/drawing/2014/main" id="{8962902A-95D3-423F-BE16-EBF13CB07BEE}"/>
              </a:ext>
            </a:extLst>
          </p:cNvPr>
          <p:cNvPicPr>
            <a:picLocks noChangeAspect="1" noChangeArrowheads="1"/>
          </p:cNvPicPr>
          <p:nvPr/>
        </p:nvPicPr>
        <p:blipFill>
          <a:blip r:embed="rId3"/>
          <a:srcRect/>
          <a:stretch>
            <a:fillRect/>
          </a:stretch>
        </p:blipFill>
        <p:spPr bwMode="auto">
          <a:xfrm>
            <a:off x="8679305" y="5419413"/>
            <a:ext cx="989013" cy="1323975"/>
          </a:xfrm>
          <a:prstGeom prst="rect">
            <a:avLst/>
          </a:prstGeom>
          <a:noFill/>
        </p:spPr>
      </p:pic>
      <p:pic>
        <p:nvPicPr>
          <p:cNvPr id="11" name="Picture 3">
            <a:extLst>
              <a:ext uri="{FF2B5EF4-FFF2-40B4-BE49-F238E27FC236}">
                <a16:creationId xmlns:a16="http://schemas.microsoft.com/office/drawing/2014/main" id="{A0686ACB-7079-4071-B51E-75FA0E2E35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1494" y="5640926"/>
            <a:ext cx="85696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CC371954-924D-4360-B598-BACC9996F5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9080" y="5643353"/>
            <a:ext cx="111156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54D41030-8A7E-4DBF-BBB8-90E52D250E23}"/>
              </a:ext>
            </a:extLst>
          </p:cNvPr>
          <p:cNvSpPr/>
          <p:nvPr/>
        </p:nvSpPr>
        <p:spPr>
          <a:xfrm>
            <a:off x="-1" y="0"/>
            <a:ext cx="12188455" cy="5275683"/>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 Box 4">
            <a:extLst>
              <a:ext uri="{FF2B5EF4-FFF2-40B4-BE49-F238E27FC236}">
                <a16:creationId xmlns:a16="http://schemas.microsoft.com/office/drawing/2014/main" id="{77C71B32-5349-4D92-97B5-AA10D9ECAC26}"/>
              </a:ext>
            </a:extLst>
          </p:cNvPr>
          <p:cNvSpPr txBox="1">
            <a:spLocks noChangeArrowheads="1"/>
          </p:cNvSpPr>
          <p:nvPr/>
        </p:nvSpPr>
        <p:spPr bwMode="auto">
          <a:xfrm>
            <a:off x="201613" y="339725"/>
            <a:ext cx="11854263" cy="2123658"/>
          </a:xfrm>
          <a:prstGeom prst="rect">
            <a:avLst/>
          </a:prstGeom>
          <a:noFill/>
          <a:ln w="9525">
            <a:noFill/>
            <a:miter lim="800000"/>
            <a:headEnd/>
            <a:tailEnd/>
          </a:ln>
        </p:spPr>
        <p:txBody>
          <a:bodyPr wrap="square">
            <a:spAutoFit/>
          </a:bodyPr>
          <a:lstStyle/>
          <a:p>
            <a:pPr algn="just" defTabSz="457200">
              <a:spcBef>
                <a:spcPct val="50000"/>
              </a:spcBef>
            </a:pPr>
            <a:r>
              <a:rPr lang="en-GB" sz="2200" b="1" dirty="0">
                <a:solidFill>
                  <a:schemeClr val="bg1"/>
                </a:solidFill>
                <a:latin typeface="Arial" panose="020B0604020202020204" pitchFamily="34" charset="0"/>
                <a:cs typeface="Arial" panose="020B0604020202020204" pitchFamily="34" charset="0"/>
              </a:rPr>
              <a:t>2. All other stakeholders are involved:</a:t>
            </a:r>
            <a:r>
              <a:rPr lang="en-GB" sz="2200" dirty="0">
                <a:solidFill>
                  <a:schemeClr val="bg1"/>
                </a:solidFill>
                <a:latin typeface="Arial" panose="020B0604020202020204" pitchFamily="34" charset="0"/>
                <a:cs typeface="Arial" panose="020B0604020202020204" pitchFamily="34" charset="0"/>
              </a:rPr>
              <a:t> governors fully back the programme (particularly our PESSPA link governor); families have been consulted and support the programme; and pupils love being physically active!</a:t>
            </a:r>
          </a:p>
          <a:p>
            <a:pPr algn="just" defTabSz="457200">
              <a:spcBef>
                <a:spcPct val="50000"/>
              </a:spcBef>
            </a:pPr>
            <a:endParaRPr lang="en-GB" sz="2200" dirty="0">
              <a:solidFill>
                <a:schemeClr val="bg1"/>
              </a:solidFill>
              <a:latin typeface="Arial" panose="020B0604020202020204" pitchFamily="34" charset="0"/>
              <a:cs typeface="Arial" panose="020B0604020202020204" pitchFamily="34" charset="0"/>
            </a:endParaRPr>
          </a:p>
          <a:p>
            <a:pPr algn="just" defTabSz="457200">
              <a:spcBef>
                <a:spcPct val="50000"/>
              </a:spcBef>
            </a:pPr>
            <a:endParaRPr lang="en-GB" sz="2200" dirty="0">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D9C87A19-3D1D-4CAE-894E-F3FF310AC2CB}"/>
              </a:ext>
            </a:extLst>
          </p:cNvPr>
          <p:cNvSpPr txBox="1"/>
          <p:nvPr/>
        </p:nvSpPr>
        <p:spPr>
          <a:xfrm>
            <a:off x="213061" y="1555683"/>
            <a:ext cx="4733960" cy="3554819"/>
          </a:xfrm>
          <a:prstGeom prst="rect">
            <a:avLst/>
          </a:prstGeom>
          <a:noFill/>
        </p:spPr>
        <p:txBody>
          <a:bodyPr wrap="square" rtlCol="0">
            <a:spAutoFit/>
          </a:bodyPr>
          <a:lstStyle/>
          <a:p>
            <a:pPr algn="just"/>
            <a:r>
              <a:rPr lang="en-GB" sz="15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Note:</a:t>
            </a:r>
          </a:p>
          <a:p>
            <a:pPr algn="just"/>
            <a:r>
              <a:rPr lang="en-GB" sz="15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We knew that it was crucial to get our parents and carers on board and so we sent out a questionnaire to all our families. The large majority of families completed the questionnaire, expressing a great deal of support for the school’s efforts to increase physical activity. The very large majority of respondents were in favour of achieving 15 of the expected 30 minutes of physical activity during a before-school slot.</a:t>
            </a:r>
          </a:p>
          <a:p>
            <a:pPr algn="just"/>
            <a:r>
              <a:rPr lang="en-GB" sz="10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a:p>
            <a:pPr algn="just"/>
            <a:r>
              <a:rPr lang="en-GB" sz="15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A similar questionnaire was distributed to all staff members and, again, there was overwhelming support of our intention to increase physical activity and decrease sedentary behaviour. </a:t>
            </a:r>
          </a:p>
          <a:p>
            <a:endParaRPr lang="en-GB" sz="1500" dirty="0"/>
          </a:p>
        </p:txBody>
      </p:sp>
      <p:pic>
        <p:nvPicPr>
          <p:cNvPr id="17" name="Picture 17" descr="Photo 12-12-2017, 15 06 10">
            <a:extLst>
              <a:ext uri="{FF2B5EF4-FFF2-40B4-BE49-F238E27FC236}">
                <a16:creationId xmlns:a16="http://schemas.microsoft.com/office/drawing/2014/main" id="{F915FCC7-E398-4C61-B2FC-6A4457480FC5}"/>
              </a:ext>
            </a:extLst>
          </p:cNvPr>
          <p:cNvPicPr>
            <a:picLocks noChangeAspect="1" noChangeArrowheads="1"/>
          </p:cNvPicPr>
          <p:nvPr/>
        </p:nvPicPr>
        <p:blipFill>
          <a:blip r:embed="rId6"/>
          <a:srcRect/>
          <a:stretch>
            <a:fillRect/>
          </a:stretch>
        </p:blipFill>
        <p:spPr bwMode="auto">
          <a:xfrm rot="601982">
            <a:off x="5289165" y="1492498"/>
            <a:ext cx="4140378" cy="3104565"/>
          </a:xfrm>
          <a:prstGeom prst="rect">
            <a:avLst/>
          </a:prstGeom>
          <a:noFill/>
          <a:ln w="9525">
            <a:noFill/>
            <a:miter lim="800000"/>
            <a:headEnd/>
            <a:tailEnd/>
          </a:ln>
        </p:spPr>
      </p:pic>
      <p:pic>
        <p:nvPicPr>
          <p:cNvPr id="19" name="Picture 17" descr="Photo 12-12-2017, 15 06 10">
            <a:extLst>
              <a:ext uri="{FF2B5EF4-FFF2-40B4-BE49-F238E27FC236}">
                <a16:creationId xmlns:a16="http://schemas.microsoft.com/office/drawing/2014/main" id="{1A121C6F-69CD-456C-A55C-61C4BACC09A9}"/>
              </a:ext>
            </a:extLst>
          </p:cNvPr>
          <p:cNvPicPr>
            <a:picLocks noChangeAspect="1" noChangeArrowheads="1"/>
          </p:cNvPicPr>
          <p:nvPr/>
        </p:nvPicPr>
        <p:blipFill>
          <a:blip r:embed="rId6"/>
          <a:srcRect/>
          <a:stretch>
            <a:fillRect/>
          </a:stretch>
        </p:blipFill>
        <p:spPr bwMode="auto">
          <a:xfrm rot="20879639">
            <a:off x="8007926" y="1442680"/>
            <a:ext cx="3696714" cy="2771893"/>
          </a:xfrm>
          <a:prstGeom prst="rect">
            <a:avLst/>
          </a:prstGeom>
          <a:noFill/>
          <a:ln w="9525">
            <a:noFill/>
            <a:miter lim="800000"/>
            <a:headEnd/>
            <a:tailEnd/>
          </a:ln>
        </p:spPr>
      </p:pic>
      <p:pic>
        <p:nvPicPr>
          <p:cNvPr id="21" name="Picture 19">
            <a:extLst>
              <a:ext uri="{FF2B5EF4-FFF2-40B4-BE49-F238E27FC236}">
                <a16:creationId xmlns:a16="http://schemas.microsoft.com/office/drawing/2014/main" id="{109A3668-88B0-492E-BEEE-01F40FE5543C}"/>
              </a:ext>
            </a:extLst>
          </p:cNvPr>
          <p:cNvPicPr>
            <a:picLocks noChangeAspect="1" noChangeArrowheads="1"/>
          </p:cNvPicPr>
          <p:nvPr/>
        </p:nvPicPr>
        <p:blipFill>
          <a:blip r:embed="rId7"/>
          <a:srcRect/>
          <a:stretch>
            <a:fillRect/>
          </a:stretch>
        </p:blipFill>
        <p:spPr bwMode="auto">
          <a:xfrm>
            <a:off x="5567181" y="3592980"/>
            <a:ext cx="2900727" cy="1472989"/>
          </a:xfrm>
          <a:prstGeom prst="rect">
            <a:avLst/>
          </a:prstGeom>
          <a:noFill/>
          <a:ln w="76200">
            <a:solidFill>
              <a:srgbClr val="FFFF00"/>
            </a:solidFill>
            <a:miter lim="800000"/>
            <a:headEnd/>
            <a:tailEnd/>
          </a:ln>
        </p:spPr>
      </p:pic>
    </p:spTree>
    <p:extLst>
      <p:ext uri="{BB962C8B-B14F-4D97-AF65-F5344CB8AC3E}">
        <p14:creationId xmlns:p14="http://schemas.microsoft.com/office/powerpoint/2010/main" val="40335189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10;&#10;Description automatically generated with medium confidence">
            <a:extLst>
              <a:ext uri="{FF2B5EF4-FFF2-40B4-BE49-F238E27FC236}">
                <a16:creationId xmlns:a16="http://schemas.microsoft.com/office/drawing/2014/main" id="{7A4F18CC-AFA2-1B4A-8C66-D4FA6EBB93CC}"/>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4B2F16F4-B9EC-FE41-B0E4-D7921BAD8C11}"/>
              </a:ext>
            </a:extLst>
          </p:cNvPr>
          <p:cNvSpPr txBox="1">
            <a:spLocks noChangeArrowheads="1"/>
          </p:cNvSpPr>
          <p:nvPr/>
        </p:nvSpPr>
        <p:spPr bwMode="auto">
          <a:xfrm>
            <a:off x="6096000" y="2681218"/>
            <a:ext cx="6096000"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solidFill>
                  <a:schemeClr val="bg1"/>
                </a:solidFill>
                <a:cs typeface="Arial" charset="0"/>
              </a:rPr>
              <a:t>Add large image here</a:t>
            </a:r>
          </a:p>
          <a:p>
            <a:pPr algn="ctr" eaLnBrk="1" hangingPunct="1"/>
            <a:r>
              <a:rPr lang="en-US" sz="2000" dirty="0">
                <a:solidFill>
                  <a:schemeClr val="bg1"/>
                </a:solidFill>
                <a:cs typeface="Arial" charset="0"/>
              </a:rPr>
              <a:t>logo + Y should sit on top</a:t>
            </a:r>
          </a:p>
          <a:p>
            <a:pPr algn="ctr" eaLnBrk="1" hangingPunct="1"/>
            <a:r>
              <a:rPr lang="en-US" sz="2000" dirty="0">
                <a:solidFill>
                  <a:schemeClr val="bg1"/>
                </a:solidFill>
                <a:cs typeface="Arial" charset="0"/>
              </a:rPr>
              <a:t>If they disappear,</a:t>
            </a:r>
          </a:p>
          <a:p>
            <a:pPr algn="ctr" eaLnBrk="1" hangingPunct="1"/>
            <a:r>
              <a:rPr lang="en-US" sz="2000" b="1" dirty="0">
                <a:solidFill>
                  <a:schemeClr val="bg1"/>
                </a:solidFill>
                <a:cs typeface="Arial" charset="0"/>
              </a:rPr>
              <a:t>right click on the image </a:t>
            </a:r>
            <a:r>
              <a:rPr lang="en-US" sz="2000" dirty="0">
                <a:solidFill>
                  <a:schemeClr val="bg1"/>
                </a:solidFill>
                <a:cs typeface="Arial" charset="0"/>
              </a:rPr>
              <a:t>and </a:t>
            </a:r>
          </a:p>
          <a:p>
            <a:pPr algn="ctr" eaLnBrk="1" hangingPunct="1"/>
            <a:r>
              <a:rPr lang="en-US" sz="2000" dirty="0">
                <a:solidFill>
                  <a:schemeClr val="bg1"/>
                </a:solidFill>
                <a:cs typeface="Arial" charset="0"/>
              </a:rPr>
              <a:t>select </a:t>
            </a:r>
            <a:r>
              <a:rPr lang="en-US" sz="2000" b="1" dirty="0">
                <a:solidFill>
                  <a:schemeClr val="bg1"/>
                </a:solidFill>
                <a:cs typeface="Arial" charset="0"/>
              </a:rPr>
              <a:t>send to back</a:t>
            </a:r>
          </a:p>
        </p:txBody>
      </p:sp>
      <p:pic>
        <p:nvPicPr>
          <p:cNvPr id="10" name="Picture 9">
            <a:extLst>
              <a:ext uri="{FF2B5EF4-FFF2-40B4-BE49-F238E27FC236}">
                <a16:creationId xmlns:a16="http://schemas.microsoft.com/office/drawing/2014/main" id="{8962902A-95D3-423F-BE16-EBF13CB07BEE}"/>
              </a:ext>
            </a:extLst>
          </p:cNvPr>
          <p:cNvPicPr>
            <a:picLocks noChangeAspect="1" noChangeArrowheads="1"/>
          </p:cNvPicPr>
          <p:nvPr/>
        </p:nvPicPr>
        <p:blipFill>
          <a:blip r:embed="rId3"/>
          <a:srcRect/>
          <a:stretch>
            <a:fillRect/>
          </a:stretch>
        </p:blipFill>
        <p:spPr bwMode="auto">
          <a:xfrm>
            <a:off x="8679305" y="5419413"/>
            <a:ext cx="989013" cy="1323975"/>
          </a:xfrm>
          <a:prstGeom prst="rect">
            <a:avLst/>
          </a:prstGeom>
          <a:noFill/>
        </p:spPr>
      </p:pic>
      <p:pic>
        <p:nvPicPr>
          <p:cNvPr id="11" name="Picture 3">
            <a:extLst>
              <a:ext uri="{FF2B5EF4-FFF2-40B4-BE49-F238E27FC236}">
                <a16:creationId xmlns:a16="http://schemas.microsoft.com/office/drawing/2014/main" id="{A0686ACB-7079-4071-B51E-75FA0E2E35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1494" y="5640926"/>
            <a:ext cx="85696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CC371954-924D-4360-B598-BACC9996F5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9080" y="5643353"/>
            <a:ext cx="111156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54D41030-8A7E-4DBF-BBB8-90E52D250E23}"/>
              </a:ext>
            </a:extLst>
          </p:cNvPr>
          <p:cNvSpPr/>
          <p:nvPr/>
        </p:nvSpPr>
        <p:spPr>
          <a:xfrm>
            <a:off x="-1" y="0"/>
            <a:ext cx="12188455" cy="5275683"/>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Box 4">
            <a:extLst>
              <a:ext uri="{FF2B5EF4-FFF2-40B4-BE49-F238E27FC236}">
                <a16:creationId xmlns:a16="http://schemas.microsoft.com/office/drawing/2014/main" id="{683739AA-F857-4263-95C4-802E90AE2B5E}"/>
              </a:ext>
            </a:extLst>
          </p:cNvPr>
          <p:cNvSpPr txBox="1">
            <a:spLocks noChangeArrowheads="1"/>
          </p:cNvSpPr>
          <p:nvPr/>
        </p:nvSpPr>
        <p:spPr bwMode="auto">
          <a:xfrm>
            <a:off x="201613" y="339725"/>
            <a:ext cx="8153036" cy="4662815"/>
          </a:xfrm>
          <a:prstGeom prst="rect">
            <a:avLst/>
          </a:prstGeom>
          <a:noFill/>
          <a:ln w="9525">
            <a:noFill/>
            <a:miter lim="800000"/>
            <a:headEnd/>
            <a:tailEnd/>
          </a:ln>
        </p:spPr>
        <p:txBody>
          <a:bodyPr wrap="square">
            <a:spAutoFit/>
          </a:bodyPr>
          <a:lstStyle/>
          <a:p>
            <a:pPr algn="just" defTabSz="457200"/>
            <a:r>
              <a:rPr lang="en-GB" sz="2200" b="1" dirty="0">
                <a:solidFill>
                  <a:schemeClr val="bg1"/>
                </a:solidFill>
                <a:latin typeface="Arial" panose="020B0604020202020204" pitchFamily="34" charset="0"/>
                <a:cs typeface="Arial" panose="020B0604020202020204" pitchFamily="34" charset="0"/>
              </a:rPr>
              <a:t>3. The programme has been very, very, very carefully planned with a no-excuses culture:</a:t>
            </a:r>
            <a:endParaRPr lang="en-GB" sz="2200" dirty="0">
              <a:solidFill>
                <a:schemeClr val="bg1"/>
              </a:solidFill>
              <a:latin typeface="Arial" panose="020B0604020202020204" pitchFamily="34" charset="0"/>
              <a:cs typeface="Arial" panose="020B0604020202020204" pitchFamily="34" charset="0"/>
            </a:endParaRPr>
          </a:p>
          <a:p>
            <a:pPr algn="just" defTabSz="457200"/>
            <a:r>
              <a:rPr lang="en-GB" sz="2200" dirty="0">
                <a:solidFill>
                  <a:schemeClr val="bg1"/>
                </a:solidFill>
                <a:latin typeface="Arial" panose="020B0604020202020204" pitchFamily="34" charset="0"/>
                <a:cs typeface="Arial" panose="020B0604020202020204" pitchFamily="34" charset="0"/>
                <a:sym typeface="Wingdings 2" pitchFamily="18" charset="2"/>
              </a:rPr>
              <a:t> </a:t>
            </a:r>
            <a:r>
              <a:rPr lang="en-GB" sz="2200" dirty="0">
                <a:solidFill>
                  <a:schemeClr val="bg1"/>
                </a:solidFill>
                <a:latin typeface="Arial" panose="020B0604020202020204" pitchFamily="34" charset="0"/>
                <a:cs typeface="Arial" panose="020B0604020202020204" pitchFamily="34" charset="0"/>
              </a:rPr>
              <a:t>the programme has been planned so that lack of space cannot be an excuse;</a:t>
            </a:r>
          </a:p>
          <a:p>
            <a:pPr algn="just" defTabSz="457200"/>
            <a:r>
              <a:rPr lang="en-GB" sz="2200" dirty="0">
                <a:solidFill>
                  <a:schemeClr val="bg1"/>
                </a:solidFill>
                <a:latin typeface="Arial" panose="020B0604020202020204" pitchFamily="34" charset="0"/>
                <a:cs typeface="Arial" panose="020B0604020202020204" pitchFamily="34" charset="0"/>
                <a:sym typeface="Wingdings 2" pitchFamily="18" charset="2"/>
              </a:rPr>
              <a:t> </a:t>
            </a:r>
            <a:r>
              <a:rPr lang="en-GB" sz="2200" dirty="0">
                <a:solidFill>
                  <a:schemeClr val="bg1"/>
                </a:solidFill>
                <a:latin typeface="Arial" panose="020B0604020202020204" pitchFamily="34" charset="0"/>
                <a:cs typeface="Arial" panose="020B0604020202020204" pitchFamily="34" charset="0"/>
              </a:rPr>
              <a:t>the programme has been planned so that being outside is not required;</a:t>
            </a:r>
          </a:p>
          <a:p>
            <a:pPr algn="just" defTabSz="457200"/>
            <a:r>
              <a:rPr lang="en-GB" sz="2200" dirty="0">
                <a:solidFill>
                  <a:schemeClr val="bg1"/>
                </a:solidFill>
                <a:latin typeface="Arial" panose="020B0604020202020204" pitchFamily="34" charset="0"/>
                <a:cs typeface="Arial" panose="020B0604020202020204" pitchFamily="34" charset="0"/>
                <a:sym typeface="Wingdings 2" pitchFamily="18" charset="2"/>
              </a:rPr>
              <a:t></a:t>
            </a:r>
            <a:r>
              <a:rPr lang="en-GB" sz="2200" dirty="0">
                <a:latin typeface="Arial" panose="020B0604020202020204" pitchFamily="34" charset="0"/>
                <a:cs typeface="Arial" panose="020B0604020202020204" pitchFamily="34" charset="0"/>
                <a:sym typeface="Wingdings 2" pitchFamily="18" charset="2"/>
              </a:rPr>
              <a:t> </a:t>
            </a:r>
            <a:r>
              <a:rPr lang="en-GB" sz="2200" dirty="0">
                <a:solidFill>
                  <a:schemeClr val="bg1"/>
                </a:solidFill>
                <a:latin typeface="Arial" panose="020B0604020202020204" pitchFamily="34" charset="0"/>
                <a:cs typeface="Arial" panose="020B0604020202020204" pitchFamily="34" charset="0"/>
              </a:rPr>
              <a:t>like all schools, we are stretched for time, staff and funding; however, our strategy has no additional costs, it doesn’t eat into teaching time, and children don’t get changed for the activities; in fact, teachers have reported that the ‘Clavering 30:30 Strategy for Physical Activity’ enhances learning rather than detracts from it.</a:t>
            </a:r>
          </a:p>
          <a:p>
            <a:pPr algn="just" defTabSz="457200">
              <a:spcBef>
                <a:spcPct val="50000"/>
              </a:spcBef>
            </a:pPr>
            <a:endParaRPr lang="en-GB" sz="2200" dirty="0">
              <a:solidFill>
                <a:schemeClr val="bg1"/>
              </a:solidFill>
              <a:latin typeface="Arial" panose="020B0604020202020204" pitchFamily="34" charset="0"/>
              <a:cs typeface="Arial" panose="020B0604020202020204" pitchFamily="34" charset="0"/>
            </a:endParaRPr>
          </a:p>
        </p:txBody>
      </p:sp>
      <p:pic>
        <p:nvPicPr>
          <p:cNvPr id="14" name="Picture 6">
            <a:extLst>
              <a:ext uri="{FF2B5EF4-FFF2-40B4-BE49-F238E27FC236}">
                <a16:creationId xmlns:a16="http://schemas.microsoft.com/office/drawing/2014/main" id="{90548E98-5F54-4B28-BB33-6D984F7555F4}"/>
              </a:ext>
            </a:extLst>
          </p:cNvPr>
          <p:cNvPicPr>
            <a:picLocks noChangeAspect="1" noChangeArrowheads="1"/>
          </p:cNvPicPr>
          <p:nvPr/>
        </p:nvPicPr>
        <p:blipFill>
          <a:blip r:embed="rId6"/>
          <a:srcRect/>
          <a:stretch>
            <a:fillRect/>
          </a:stretch>
        </p:blipFill>
        <p:spPr bwMode="auto">
          <a:xfrm>
            <a:off x="8620391" y="339724"/>
            <a:ext cx="3302321" cy="4759815"/>
          </a:xfrm>
          <a:prstGeom prst="rect">
            <a:avLst/>
          </a:prstGeom>
          <a:noFill/>
          <a:ln w="9525">
            <a:noFill/>
            <a:miter lim="800000"/>
            <a:headEnd/>
            <a:tailEnd/>
          </a:ln>
        </p:spPr>
      </p:pic>
    </p:spTree>
    <p:extLst>
      <p:ext uri="{BB962C8B-B14F-4D97-AF65-F5344CB8AC3E}">
        <p14:creationId xmlns:p14="http://schemas.microsoft.com/office/powerpoint/2010/main" val="15682972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10;&#10;Description automatically generated with medium confidence">
            <a:extLst>
              <a:ext uri="{FF2B5EF4-FFF2-40B4-BE49-F238E27FC236}">
                <a16:creationId xmlns:a16="http://schemas.microsoft.com/office/drawing/2014/main" id="{7A4F18CC-AFA2-1B4A-8C66-D4FA6EBB93CC}"/>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4B2F16F4-B9EC-FE41-B0E4-D7921BAD8C11}"/>
              </a:ext>
            </a:extLst>
          </p:cNvPr>
          <p:cNvSpPr txBox="1">
            <a:spLocks noChangeArrowheads="1"/>
          </p:cNvSpPr>
          <p:nvPr/>
        </p:nvSpPr>
        <p:spPr bwMode="auto">
          <a:xfrm>
            <a:off x="6096000" y="2681218"/>
            <a:ext cx="6096000"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solidFill>
                  <a:schemeClr val="bg1"/>
                </a:solidFill>
                <a:cs typeface="Arial" charset="0"/>
              </a:rPr>
              <a:t>Add large image here</a:t>
            </a:r>
          </a:p>
          <a:p>
            <a:pPr algn="ctr" eaLnBrk="1" hangingPunct="1"/>
            <a:r>
              <a:rPr lang="en-US" sz="2000" dirty="0">
                <a:solidFill>
                  <a:schemeClr val="bg1"/>
                </a:solidFill>
                <a:cs typeface="Arial" charset="0"/>
              </a:rPr>
              <a:t>logo + Y should sit on top</a:t>
            </a:r>
          </a:p>
          <a:p>
            <a:pPr algn="ctr" eaLnBrk="1" hangingPunct="1"/>
            <a:r>
              <a:rPr lang="en-US" sz="2000" dirty="0">
                <a:solidFill>
                  <a:schemeClr val="bg1"/>
                </a:solidFill>
                <a:cs typeface="Arial" charset="0"/>
              </a:rPr>
              <a:t>If they disappear,</a:t>
            </a:r>
          </a:p>
          <a:p>
            <a:pPr algn="ctr" eaLnBrk="1" hangingPunct="1"/>
            <a:r>
              <a:rPr lang="en-US" sz="2000" b="1" dirty="0">
                <a:solidFill>
                  <a:schemeClr val="bg1"/>
                </a:solidFill>
                <a:cs typeface="Arial" charset="0"/>
              </a:rPr>
              <a:t>right click on the image </a:t>
            </a:r>
            <a:r>
              <a:rPr lang="en-US" sz="2000" dirty="0">
                <a:solidFill>
                  <a:schemeClr val="bg1"/>
                </a:solidFill>
                <a:cs typeface="Arial" charset="0"/>
              </a:rPr>
              <a:t>and </a:t>
            </a:r>
          </a:p>
          <a:p>
            <a:pPr algn="ctr" eaLnBrk="1" hangingPunct="1"/>
            <a:r>
              <a:rPr lang="en-US" sz="2000" dirty="0">
                <a:solidFill>
                  <a:schemeClr val="bg1"/>
                </a:solidFill>
                <a:cs typeface="Arial" charset="0"/>
              </a:rPr>
              <a:t>select </a:t>
            </a:r>
            <a:r>
              <a:rPr lang="en-US" sz="2000" b="1" dirty="0">
                <a:solidFill>
                  <a:schemeClr val="bg1"/>
                </a:solidFill>
                <a:cs typeface="Arial" charset="0"/>
              </a:rPr>
              <a:t>send to back</a:t>
            </a:r>
          </a:p>
        </p:txBody>
      </p:sp>
      <p:pic>
        <p:nvPicPr>
          <p:cNvPr id="10" name="Picture 9">
            <a:extLst>
              <a:ext uri="{FF2B5EF4-FFF2-40B4-BE49-F238E27FC236}">
                <a16:creationId xmlns:a16="http://schemas.microsoft.com/office/drawing/2014/main" id="{8962902A-95D3-423F-BE16-EBF13CB07BEE}"/>
              </a:ext>
            </a:extLst>
          </p:cNvPr>
          <p:cNvPicPr>
            <a:picLocks noChangeAspect="1" noChangeArrowheads="1"/>
          </p:cNvPicPr>
          <p:nvPr/>
        </p:nvPicPr>
        <p:blipFill>
          <a:blip r:embed="rId3"/>
          <a:srcRect/>
          <a:stretch>
            <a:fillRect/>
          </a:stretch>
        </p:blipFill>
        <p:spPr bwMode="auto">
          <a:xfrm>
            <a:off x="8679305" y="5419413"/>
            <a:ext cx="989013" cy="1323975"/>
          </a:xfrm>
          <a:prstGeom prst="rect">
            <a:avLst/>
          </a:prstGeom>
          <a:noFill/>
        </p:spPr>
      </p:pic>
      <p:pic>
        <p:nvPicPr>
          <p:cNvPr id="11" name="Picture 3">
            <a:extLst>
              <a:ext uri="{FF2B5EF4-FFF2-40B4-BE49-F238E27FC236}">
                <a16:creationId xmlns:a16="http://schemas.microsoft.com/office/drawing/2014/main" id="{A0686ACB-7079-4071-B51E-75FA0E2E35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1494" y="5640926"/>
            <a:ext cx="85696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CC371954-924D-4360-B598-BACC9996F5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9080" y="5643353"/>
            <a:ext cx="111156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54D41030-8A7E-4DBF-BBB8-90E52D250E23}"/>
              </a:ext>
            </a:extLst>
          </p:cNvPr>
          <p:cNvSpPr/>
          <p:nvPr/>
        </p:nvSpPr>
        <p:spPr>
          <a:xfrm>
            <a:off x="-1" y="0"/>
            <a:ext cx="12188455" cy="5275683"/>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 Box 4">
            <a:extLst>
              <a:ext uri="{FF2B5EF4-FFF2-40B4-BE49-F238E27FC236}">
                <a16:creationId xmlns:a16="http://schemas.microsoft.com/office/drawing/2014/main" id="{6EDEFF1E-7FA5-4EC6-9689-30671943774E}"/>
              </a:ext>
            </a:extLst>
          </p:cNvPr>
          <p:cNvSpPr txBox="1">
            <a:spLocks noChangeArrowheads="1"/>
          </p:cNvSpPr>
          <p:nvPr/>
        </p:nvSpPr>
        <p:spPr bwMode="auto">
          <a:xfrm>
            <a:off x="3888419" y="339725"/>
            <a:ext cx="8105514" cy="5339923"/>
          </a:xfrm>
          <a:prstGeom prst="rect">
            <a:avLst/>
          </a:prstGeom>
          <a:noFill/>
          <a:ln w="9525">
            <a:noFill/>
            <a:miter lim="800000"/>
            <a:headEnd/>
            <a:tailEnd/>
          </a:ln>
        </p:spPr>
        <p:txBody>
          <a:bodyPr wrap="square">
            <a:spAutoFit/>
          </a:bodyPr>
          <a:lstStyle/>
          <a:p>
            <a:pPr algn="just" defTabSz="457200"/>
            <a:r>
              <a:rPr lang="en-GB" sz="2200" b="1" dirty="0">
                <a:solidFill>
                  <a:schemeClr val="bg1"/>
                </a:solidFill>
                <a:latin typeface="Arial" panose="020B0604020202020204" pitchFamily="34" charset="0"/>
                <a:cs typeface="Arial" panose="020B0604020202020204" pitchFamily="34" charset="0"/>
              </a:rPr>
              <a:t>4. Although a huge amount of time, thought and energy went into creating our strategy, it is very, very, very simple to follow on a daily basis:</a:t>
            </a:r>
            <a:endParaRPr lang="en-GB" sz="2200" dirty="0">
              <a:solidFill>
                <a:schemeClr val="bg1"/>
              </a:solidFill>
              <a:latin typeface="Arial" panose="020B0604020202020204" pitchFamily="34" charset="0"/>
              <a:cs typeface="Arial" panose="020B0604020202020204" pitchFamily="34" charset="0"/>
              <a:sym typeface="Wingdings 2" pitchFamily="18" charset="2"/>
            </a:endParaRPr>
          </a:p>
          <a:p>
            <a:pPr algn="just" defTabSz="457200"/>
            <a:r>
              <a:rPr lang="en-GB" sz="2200" dirty="0">
                <a:solidFill>
                  <a:schemeClr val="bg1"/>
                </a:solidFill>
                <a:latin typeface="Arial" panose="020B0604020202020204" pitchFamily="34" charset="0"/>
                <a:cs typeface="Arial" panose="020B0604020202020204" pitchFamily="34" charset="0"/>
                <a:sym typeface="Wingdings 2" pitchFamily="18" charset="2"/>
              </a:rPr>
              <a:t> we can guarantee that every child is active for thirty minutes because the ‘Get Up, Get Active’ sessions and ‘Active Breaks’ total thirty minutes every day;</a:t>
            </a:r>
          </a:p>
          <a:p>
            <a:pPr algn="just" defTabSz="457200"/>
            <a:r>
              <a:rPr lang="en-GB" sz="2200" dirty="0">
                <a:solidFill>
                  <a:schemeClr val="bg1"/>
                </a:solidFill>
                <a:latin typeface="Arial" panose="020B0604020202020204" pitchFamily="34" charset="0"/>
                <a:cs typeface="Arial" panose="020B0604020202020204" pitchFamily="34" charset="0"/>
                <a:sym typeface="Wingdings 2" pitchFamily="18" charset="2"/>
              </a:rPr>
              <a:t> </a:t>
            </a:r>
            <a:r>
              <a:rPr lang="en-GB" sz="2200" dirty="0">
                <a:solidFill>
                  <a:schemeClr val="bg1"/>
                </a:solidFill>
                <a:latin typeface="Arial" panose="020B0604020202020204" pitchFamily="34" charset="0"/>
                <a:cs typeface="Arial" panose="020B0604020202020204" pitchFamily="34" charset="0"/>
              </a:rPr>
              <a:t>teachers can focus on providing additional, quality opportunities for active learning rather than thinking that they need to find thirty minutes of physical activity opportunities every day;</a:t>
            </a:r>
          </a:p>
          <a:p>
            <a:pPr algn="just" defTabSz="457200"/>
            <a:r>
              <a:rPr lang="en-GB" sz="2200" dirty="0">
                <a:solidFill>
                  <a:schemeClr val="bg1"/>
                </a:solidFill>
                <a:latin typeface="Arial" panose="020B0604020202020204" pitchFamily="34" charset="0"/>
                <a:cs typeface="Arial" panose="020B0604020202020204" pitchFamily="34" charset="0"/>
                <a:sym typeface="Wingdings 2" pitchFamily="18" charset="2"/>
              </a:rPr>
              <a:t> </a:t>
            </a:r>
            <a:r>
              <a:rPr lang="en-GB" sz="2200" dirty="0">
                <a:solidFill>
                  <a:schemeClr val="bg1"/>
                </a:solidFill>
                <a:latin typeface="Arial" panose="020B0604020202020204" pitchFamily="34" charset="0"/>
                <a:cs typeface="Arial" panose="020B0604020202020204" pitchFamily="34" charset="0"/>
              </a:rPr>
              <a:t>other opportunities (active learning, active transport, active playtimes, active lunchtimes, PE lessons, school sport, extra-curricular activities, etc) are all in addition to the thirty minutes; </a:t>
            </a:r>
          </a:p>
          <a:p>
            <a:pPr algn="just" defTabSz="457200"/>
            <a:r>
              <a:rPr lang="en-GB" sz="2200" dirty="0">
                <a:solidFill>
                  <a:schemeClr val="bg1"/>
                </a:solidFill>
                <a:latin typeface="Arial" panose="020B0604020202020204" pitchFamily="34" charset="0"/>
                <a:cs typeface="Arial" panose="020B0604020202020204" pitchFamily="34" charset="0"/>
                <a:sym typeface="Wingdings 2" pitchFamily="18" charset="2"/>
              </a:rPr>
              <a:t> </a:t>
            </a:r>
            <a:r>
              <a:rPr lang="en-GB" sz="2200" dirty="0">
                <a:solidFill>
                  <a:schemeClr val="bg1"/>
                </a:solidFill>
                <a:latin typeface="Arial" panose="020B0604020202020204" pitchFamily="34" charset="0"/>
                <a:cs typeface="Arial" panose="020B0604020202020204" pitchFamily="34" charset="0"/>
              </a:rPr>
              <a:t>staff members only need to press ‘play’!</a:t>
            </a:r>
          </a:p>
          <a:p>
            <a:pPr algn="just" defTabSz="457200">
              <a:spcBef>
                <a:spcPct val="50000"/>
              </a:spcBef>
            </a:pPr>
            <a:r>
              <a:rPr lang="en-GB" sz="2200" dirty="0">
                <a:solidFill>
                  <a:schemeClr val="bg1"/>
                </a:solidFill>
                <a:latin typeface="Arial" panose="020B0604020202020204" pitchFamily="34" charset="0"/>
                <a:cs typeface="Arial" panose="020B0604020202020204" pitchFamily="34" charset="0"/>
              </a:rPr>
              <a:t>000000000000000000000</a:t>
            </a:r>
          </a:p>
        </p:txBody>
      </p:sp>
      <p:pic>
        <p:nvPicPr>
          <p:cNvPr id="14" name="Picture 13">
            <a:extLst>
              <a:ext uri="{FF2B5EF4-FFF2-40B4-BE49-F238E27FC236}">
                <a16:creationId xmlns:a16="http://schemas.microsoft.com/office/drawing/2014/main" id="{5ABAC56F-F903-46E2-8F24-B282BDF3CD06}"/>
              </a:ext>
            </a:extLst>
          </p:cNvPr>
          <p:cNvPicPr>
            <a:picLocks noChangeAspect="1" noChangeArrowheads="1"/>
          </p:cNvPicPr>
          <p:nvPr/>
        </p:nvPicPr>
        <p:blipFill>
          <a:blip r:embed="rId6"/>
          <a:srcRect/>
          <a:stretch>
            <a:fillRect/>
          </a:stretch>
        </p:blipFill>
        <p:spPr bwMode="auto">
          <a:xfrm>
            <a:off x="215823" y="339725"/>
            <a:ext cx="3587985" cy="4711669"/>
          </a:xfrm>
          <a:prstGeom prst="rect">
            <a:avLst/>
          </a:prstGeom>
          <a:noFill/>
          <a:ln w="9525">
            <a:noFill/>
            <a:miter lim="800000"/>
            <a:headEnd/>
            <a:tailEnd/>
          </a:ln>
        </p:spPr>
      </p:pic>
    </p:spTree>
    <p:extLst>
      <p:ext uri="{BB962C8B-B14F-4D97-AF65-F5344CB8AC3E}">
        <p14:creationId xmlns:p14="http://schemas.microsoft.com/office/powerpoint/2010/main" val="2834660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10;&#10;Description automatically generated with medium confidence">
            <a:extLst>
              <a:ext uri="{FF2B5EF4-FFF2-40B4-BE49-F238E27FC236}">
                <a16:creationId xmlns:a16="http://schemas.microsoft.com/office/drawing/2014/main" id="{7A4F18CC-AFA2-1B4A-8C66-D4FA6EBB93CC}"/>
              </a:ext>
            </a:extLst>
          </p:cNvPr>
          <p:cNvPicPr>
            <a:picLocks noChangeAspect="1"/>
          </p:cNvPicPr>
          <p:nvPr/>
        </p:nvPicPr>
        <p:blipFill>
          <a:blip r:embed="rId2"/>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4B2F16F4-B9EC-FE41-B0E4-D7921BAD8C11}"/>
              </a:ext>
            </a:extLst>
          </p:cNvPr>
          <p:cNvSpPr txBox="1">
            <a:spLocks noChangeArrowheads="1"/>
          </p:cNvSpPr>
          <p:nvPr/>
        </p:nvSpPr>
        <p:spPr bwMode="auto">
          <a:xfrm>
            <a:off x="6096000" y="2681218"/>
            <a:ext cx="6096000" cy="16312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solidFill>
                  <a:schemeClr val="bg1"/>
                </a:solidFill>
                <a:cs typeface="Arial" charset="0"/>
              </a:rPr>
              <a:t>Add large image here</a:t>
            </a:r>
          </a:p>
          <a:p>
            <a:pPr algn="ctr" eaLnBrk="1" hangingPunct="1"/>
            <a:r>
              <a:rPr lang="en-US" sz="2000" dirty="0">
                <a:solidFill>
                  <a:schemeClr val="bg1"/>
                </a:solidFill>
                <a:cs typeface="Arial" charset="0"/>
              </a:rPr>
              <a:t>logo + Y should sit on top</a:t>
            </a:r>
          </a:p>
          <a:p>
            <a:pPr algn="ctr" eaLnBrk="1" hangingPunct="1"/>
            <a:r>
              <a:rPr lang="en-US" sz="2000" dirty="0">
                <a:solidFill>
                  <a:schemeClr val="bg1"/>
                </a:solidFill>
                <a:cs typeface="Arial" charset="0"/>
              </a:rPr>
              <a:t>If they disappear,</a:t>
            </a:r>
          </a:p>
          <a:p>
            <a:pPr algn="ctr" eaLnBrk="1" hangingPunct="1"/>
            <a:r>
              <a:rPr lang="en-US" sz="2000" b="1" dirty="0">
                <a:solidFill>
                  <a:schemeClr val="bg1"/>
                </a:solidFill>
                <a:cs typeface="Arial" charset="0"/>
              </a:rPr>
              <a:t>right click on the image </a:t>
            </a:r>
            <a:r>
              <a:rPr lang="en-US" sz="2000" dirty="0">
                <a:solidFill>
                  <a:schemeClr val="bg1"/>
                </a:solidFill>
                <a:cs typeface="Arial" charset="0"/>
              </a:rPr>
              <a:t>and </a:t>
            </a:r>
          </a:p>
          <a:p>
            <a:pPr algn="ctr" eaLnBrk="1" hangingPunct="1"/>
            <a:r>
              <a:rPr lang="en-US" sz="2000" dirty="0">
                <a:solidFill>
                  <a:schemeClr val="bg1"/>
                </a:solidFill>
                <a:cs typeface="Arial" charset="0"/>
              </a:rPr>
              <a:t>select </a:t>
            </a:r>
            <a:r>
              <a:rPr lang="en-US" sz="2000" b="1" dirty="0">
                <a:solidFill>
                  <a:schemeClr val="bg1"/>
                </a:solidFill>
                <a:cs typeface="Arial" charset="0"/>
              </a:rPr>
              <a:t>send to back</a:t>
            </a:r>
          </a:p>
        </p:txBody>
      </p:sp>
      <p:sp>
        <p:nvSpPr>
          <p:cNvPr id="20" name="Rectangle 19">
            <a:extLst>
              <a:ext uri="{FF2B5EF4-FFF2-40B4-BE49-F238E27FC236}">
                <a16:creationId xmlns:a16="http://schemas.microsoft.com/office/drawing/2014/main" id="{54D41030-8A7E-4DBF-BBB8-90E52D250E23}"/>
              </a:ext>
            </a:extLst>
          </p:cNvPr>
          <p:cNvSpPr/>
          <p:nvPr/>
        </p:nvSpPr>
        <p:spPr>
          <a:xfrm>
            <a:off x="-1" y="0"/>
            <a:ext cx="12188455" cy="5275683"/>
          </a:xfrm>
          <a:prstGeom prst="rect">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7">
            <a:extLst>
              <a:ext uri="{FF2B5EF4-FFF2-40B4-BE49-F238E27FC236}">
                <a16:creationId xmlns:a16="http://schemas.microsoft.com/office/drawing/2014/main" id="{2B83DBFF-25EC-4303-98AB-C82FBDFD1D93}"/>
              </a:ext>
            </a:extLst>
          </p:cNvPr>
          <p:cNvPicPr>
            <a:picLocks noChangeAspect="1" noChangeArrowheads="1"/>
          </p:cNvPicPr>
          <p:nvPr/>
        </p:nvPicPr>
        <p:blipFill>
          <a:blip r:embed="rId3"/>
          <a:srcRect/>
          <a:stretch>
            <a:fillRect/>
          </a:stretch>
        </p:blipFill>
        <p:spPr bwMode="auto">
          <a:xfrm>
            <a:off x="1889919" y="1803783"/>
            <a:ext cx="8301648" cy="3460461"/>
          </a:xfrm>
          <a:prstGeom prst="rect">
            <a:avLst/>
          </a:prstGeom>
          <a:noFill/>
          <a:ln w="9525">
            <a:noFill/>
            <a:miter lim="800000"/>
            <a:headEnd/>
            <a:tailEnd/>
          </a:ln>
        </p:spPr>
      </p:pic>
      <p:sp>
        <p:nvSpPr>
          <p:cNvPr id="16" name="TextBox 15">
            <a:extLst>
              <a:ext uri="{FF2B5EF4-FFF2-40B4-BE49-F238E27FC236}">
                <a16:creationId xmlns:a16="http://schemas.microsoft.com/office/drawing/2014/main" id="{F036D704-0F6E-41AA-8B6D-548788D66884}"/>
              </a:ext>
            </a:extLst>
          </p:cNvPr>
          <p:cNvSpPr txBox="1"/>
          <p:nvPr/>
        </p:nvSpPr>
        <p:spPr>
          <a:xfrm>
            <a:off x="135383" y="277858"/>
            <a:ext cx="11884981" cy="1446550"/>
          </a:xfrm>
          <a:prstGeom prst="rect">
            <a:avLst/>
          </a:prstGeom>
          <a:noFill/>
        </p:spPr>
        <p:txBody>
          <a:bodyPr wrap="square">
            <a:spAutoFit/>
          </a:bodyPr>
          <a:lstStyle/>
          <a:p>
            <a:pPr algn="just"/>
            <a:r>
              <a:rPr lang="en-GB" sz="2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5. It’s fun!</a:t>
            </a:r>
          </a:p>
          <a:p>
            <a:pPr algn="just"/>
            <a:r>
              <a:rPr lang="en-GB" sz="220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We cannot emphasise enough how important this fifth reason is! We want every Clavering child to be committed to maintaining a healthy, active lifestyle; they are far more likely to do this, if they enjoy what they are doing!</a:t>
            </a:r>
          </a:p>
        </p:txBody>
      </p:sp>
      <p:pic>
        <p:nvPicPr>
          <p:cNvPr id="17" name="Picture 16">
            <a:extLst>
              <a:ext uri="{FF2B5EF4-FFF2-40B4-BE49-F238E27FC236}">
                <a16:creationId xmlns:a16="http://schemas.microsoft.com/office/drawing/2014/main" id="{09EB7E08-5935-401C-B5BA-83E2D34D586C}"/>
              </a:ext>
            </a:extLst>
          </p:cNvPr>
          <p:cNvPicPr>
            <a:picLocks noChangeAspect="1" noChangeArrowheads="1"/>
          </p:cNvPicPr>
          <p:nvPr/>
        </p:nvPicPr>
        <p:blipFill>
          <a:blip r:embed="rId4"/>
          <a:srcRect/>
          <a:stretch>
            <a:fillRect/>
          </a:stretch>
        </p:blipFill>
        <p:spPr bwMode="auto">
          <a:xfrm>
            <a:off x="8679305" y="5419413"/>
            <a:ext cx="989013" cy="1323975"/>
          </a:xfrm>
          <a:prstGeom prst="rect">
            <a:avLst/>
          </a:prstGeom>
          <a:noFill/>
        </p:spPr>
      </p:pic>
      <p:pic>
        <p:nvPicPr>
          <p:cNvPr id="18" name="Picture 3">
            <a:extLst>
              <a:ext uri="{FF2B5EF4-FFF2-40B4-BE49-F238E27FC236}">
                <a16:creationId xmlns:a16="http://schemas.microsoft.com/office/drawing/2014/main" id="{EBE40F98-1386-44C7-812C-F7787171A2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1494" y="5640926"/>
            <a:ext cx="85696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4">
            <a:extLst>
              <a:ext uri="{FF2B5EF4-FFF2-40B4-BE49-F238E27FC236}">
                <a16:creationId xmlns:a16="http://schemas.microsoft.com/office/drawing/2014/main" id="{EE448EB5-7762-4724-829F-A2A8F837D0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9080" y="5643353"/>
            <a:ext cx="1111564"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3845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10;&#10;Description automatically generated with low confidence">
            <a:extLst>
              <a:ext uri="{FF2B5EF4-FFF2-40B4-BE49-F238E27FC236}">
                <a16:creationId xmlns:a16="http://schemas.microsoft.com/office/drawing/2014/main" id="{625F1FB3-AA7A-3946-9CF8-39C5CB9EF467}"/>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7">
            <a:extLst>
              <a:ext uri="{FF2B5EF4-FFF2-40B4-BE49-F238E27FC236}">
                <a16:creationId xmlns:a16="http://schemas.microsoft.com/office/drawing/2014/main" id="{939A3DD0-BD50-4C50-AF4D-7BC02DF38738}"/>
              </a:ext>
            </a:extLst>
          </p:cNvPr>
          <p:cNvSpPr txBox="1">
            <a:spLocks noChangeArrowheads="1"/>
          </p:cNvSpPr>
          <p:nvPr/>
        </p:nvSpPr>
        <p:spPr bwMode="auto">
          <a:xfrm>
            <a:off x="271843" y="1215573"/>
            <a:ext cx="5530824" cy="3323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4800" b="1" dirty="0">
                <a:solidFill>
                  <a:schemeClr val="bg1"/>
                </a:solidFill>
                <a:cs typeface="Arial" charset="0"/>
              </a:rPr>
              <a:t>THANK YOU!</a:t>
            </a:r>
          </a:p>
          <a:p>
            <a:pPr eaLnBrk="1" hangingPunct="1"/>
            <a:endParaRPr lang="en-GB" sz="1400" b="1" dirty="0">
              <a:solidFill>
                <a:schemeClr val="bg1"/>
              </a:solidFill>
              <a:cs typeface="Arial" charset="0"/>
            </a:endParaRPr>
          </a:p>
          <a:p>
            <a:pPr eaLnBrk="1" hangingPunct="1"/>
            <a:r>
              <a:rPr lang="en-GB" sz="4800" b="1" dirty="0">
                <a:solidFill>
                  <a:schemeClr val="bg1"/>
                </a:solidFill>
                <a:cs typeface="Arial" charset="0"/>
              </a:rPr>
              <a:t>Neil McAvoy</a:t>
            </a:r>
          </a:p>
          <a:p>
            <a:pPr eaLnBrk="1" hangingPunct="1"/>
            <a:endParaRPr lang="en-GB" sz="1000" b="1" dirty="0">
              <a:solidFill>
                <a:schemeClr val="bg1"/>
              </a:solidFill>
              <a:cs typeface="Arial" charset="0"/>
            </a:endParaRPr>
          </a:p>
          <a:p>
            <a:pPr eaLnBrk="1" hangingPunct="1"/>
            <a:r>
              <a:rPr lang="en-GB" sz="1800" b="1" dirty="0">
                <a:solidFill>
                  <a:schemeClr val="bg1"/>
                </a:solidFill>
                <a:cs typeface="Arial" charset="0"/>
              </a:rPr>
              <a:t>N.McAvoy@claveringschool.org.uk   </a:t>
            </a:r>
          </a:p>
          <a:p>
            <a:pPr eaLnBrk="1" hangingPunct="1"/>
            <a:r>
              <a:rPr lang="en-GB" sz="1800" b="1" dirty="0">
                <a:solidFill>
                  <a:schemeClr val="bg1"/>
                </a:solidFill>
                <a:cs typeface="Arial" charset="0"/>
              </a:rPr>
              <a:t>@Neil_McAvoy   </a:t>
            </a:r>
          </a:p>
          <a:p>
            <a:pPr eaLnBrk="1" hangingPunct="1"/>
            <a:endParaRPr lang="en-GB" sz="1800" b="1" dirty="0">
              <a:solidFill>
                <a:schemeClr val="bg1"/>
              </a:solidFill>
              <a:cs typeface="Arial" charset="0"/>
            </a:endParaRPr>
          </a:p>
          <a:p>
            <a:pPr eaLnBrk="1" hangingPunct="1"/>
            <a:r>
              <a:rPr lang="en-GB" sz="1800" b="1" dirty="0">
                <a:solidFill>
                  <a:schemeClr val="bg1"/>
                </a:solidFill>
                <a:cs typeface="Arial" charset="0"/>
              </a:rPr>
              <a:t>PESSPA@claveringschool.org.uk   </a:t>
            </a:r>
          </a:p>
          <a:p>
            <a:pPr eaLnBrk="1" hangingPunct="1"/>
            <a:r>
              <a:rPr lang="en-GB" sz="1800" b="1" dirty="0">
                <a:solidFill>
                  <a:schemeClr val="bg1"/>
                </a:solidFill>
                <a:cs typeface="Arial" charset="0"/>
              </a:rPr>
              <a:t>@ClaveringPESSPA</a:t>
            </a:r>
            <a:endParaRPr lang="en-GB" sz="1800" dirty="0">
              <a:solidFill>
                <a:schemeClr val="bg1"/>
              </a:solidFill>
              <a:cs typeface="Arial" charset="0"/>
            </a:endParaRPr>
          </a:p>
        </p:txBody>
      </p:sp>
      <p:pic>
        <p:nvPicPr>
          <p:cNvPr id="6" name="Picture 5" descr="A picture containing text, newspaper&#10;&#10;Description automatically generated">
            <a:extLst>
              <a:ext uri="{FF2B5EF4-FFF2-40B4-BE49-F238E27FC236}">
                <a16:creationId xmlns:a16="http://schemas.microsoft.com/office/drawing/2014/main" id="{CBFEC965-4348-4E1F-9770-E1BA021721AE}"/>
              </a:ext>
            </a:extLst>
          </p:cNvPr>
          <p:cNvPicPr>
            <a:picLocks noChangeAspect="1"/>
          </p:cNvPicPr>
          <p:nvPr/>
        </p:nvPicPr>
        <p:blipFill>
          <a:blip r:embed="rId3"/>
          <a:stretch>
            <a:fillRect/>
          </a:stretch>
        </p:blipFill>
        <p:spPr>
          <a:xfrm>
            <a:off x="4513478" y="1003176"/>
            <a:ext cx="7400037" cy="3941686"/>
          </a:xfrm>
          <a:prstGeom prst="rect">
            <a:avLst/>
          </a:prstGeom>
        </p:spPr>
      </p:pic>
    </p:spTree>
    <p:extLst>
      <p:ext uri="{BB962C8B-B14F-4D97-AF65-F5344CB8AC3E}">
        <p14:creationId xmlns:p14="http://schemas.microsoft.com/office/powerpoint/2010/main" val="26723566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AEE40DC4278584EA169829DB3DEAE6E" ma:contentTypeVersion="10" ma:contentTypeDescription="Create a new document." ma:contentTypeScope="" ma:versionID="36c0c012341c887eeb2dd8f6d89c5ec5">
  <xsd:schema xmlns:xsd="http://www.w3.org/2001/XMLSchema" xmlns:xs="http://www.w3.org/2001/XMLSchema" xmlns:p="http://schemas.microsoft.com/office/2006/metadata/properties" xmlns:ns2="f177da4e-31c6-4ed7-84fc-6eb4e42ca75b" targetNamespace="http://schemas.microsoft.com/office/2006/metadata/properties" ma:root="true" ma:fieldsID="41ed2e8d67b46179075dc02c180cd08f" ns2:_="">
    <xsd:import namespace="f177da4e-31c6-4ed7-84fc-6eb4e42ca75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77da4e-31c6-4ed7-84fc-6eb4e42ca7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FFA4A7F-B6D6-4272-9451-86BC2C6A3C5B}">
  <ds:schemaRefs>
    <ds:schemaRef ds:uri="http://schemas.microsoft.com/sharepoint/v3/contenttype/forms"/>
  </ds:schemaRefs>
</ds:datastoreItem>
</file>

<file path=customXml/itemProps2.xml><?xml version="1.0" encoding="utf-8"?>
<ds:datastoreItem xmlns:ds="http://schemas.openxmlformats.org/officeDocument/2006/customXml" ds:itemID="{D52FB2D7-599C-4933-807F-F226C76339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77da4e-31c6-4ed7-84fc-6eb4e42ca7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3259D06-1920-4AEF-A3E5-27B52769F5C3}">
  <ds:schemaRefs>
    <ds:schemaRef ds:uri="http://schemas.microsoft.com/office/2006/metadata/properties"/>
    <ds:schemaRef ds:uri="http://www.w3.org/XML/1998/namespace"/>
    <ds:schemaRef ds:uri="http://purl.org/dc/terms/"/>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f177da4e-31c6-4ed7-84fc-6eb4e42ca75b"/>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719</TotalTime>
  <Words>732</Words>
  <Application>Microsoft Office PowerPoint</Application>
  <PresentationFormat>Widescreen</PresentationFormat>
  <Paragraphs>63</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Pickering</dc:creator>
  <cp:lastModifiedBy>Harriet Whittam</cp:lastModifiedBy>
  <cp:revision>50</cp:revision>
  <dcterms:created xsi:type="dcterms:W3CDTF">2018-04-12T10:22:44Z</dcterms:created>
  <dcterms:modified xsi:type="dcterms:W3CDTF">2021-11-04T08:52:16Z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0x010100FAEE40DC4278584EA169829DB3DEAE6E</vt:lpwstr>
  </property>
</Properties>
</file>