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4" r:id="rId2"/>
    <p:sldId id="406" r:id="rId3"/>
    <p:sldId id="402" r:id="rId4"/>
    <p:sldId id="358" r:id="rId5"/>
    <p:sldId id="385" r:id="rId6"/>
    <p:sldId id="2146847942" r:id="rId7"/>
    <p:sldId id="393" r:id="rId8"/>
    <p:sldId id="2146847943" r:id="rId9"/>
    <p:sldId id="357" r:id="rId10"/>
    <p:sldId id="2146847947" r:id="rId11"/>
    <p:sldId id="4597" r:id="rId12"/>
    <p:sldId id="2146847938" r:id="rId13"/>
    <p:sldId id="293" r:id="rId14"/>
    <p:sldId id="2146847935" r:id="rId15"/>
    <p:sldId id="2146847936" r:id="rId16"/>
    <p:sldId id="2146847939" r:id="rId17"/>
    <p:sldId id="2146847951" r:id="rId18"/>
    <p:sldId id="2146847940" r:id="rId19"/>
    <p:sldId id="258" r:id="rId20"/>
    <p:sldId id="458" r:id="rId21"/>
    <p:sldId id="285" r:id="rId22"/>
    <p:sldId id="2146847949" r:id="rId23"/>
    <p:sldId id="403" r:id="rId24"/>
    <p:sldId id="21468479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1CA6"/>
    <a:srgbClr val="E60F6E"/>
    <a:srgbClr val="1ECCD5"/>
    <a:srgbClr val="2B6468"/>
    <a:srgbClr val="29B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37717-3583-4576-9CEC-868E0D650AF4}" v="5" dt="2025-10-06T08:12:58.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78954" autoAdjust="0"/>
  </p:normalViewPr>
  <p:slideViewPr>
    <p:cSldViewPr snapToGrid="0">
      <p:cViewPr varScale="1">
        <p:scale>
          <a:sx n="65" d="100"/>
          <a:sy n="65" d="100"/>
        </p:scale>
        <p:origin x="13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44C48-F384-457B-BB43-51EEC0D8882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D6F7729-610C-49D5-A29B-4D75FB73A14C}">
      <dgm:prSet phldrT="[Text]" custT="1"/>
      <dgm:spPr>
        <a:solidFill>
          <a:srgbClr val="002060"/>
        </a:solidFill>
      </dgm:spPr>
      <dgm:t>
        <a:bodyPr/>
        <a:lstStyle/>
        <a:p>
          <a:r>
            <a:rPr lang="en-GB" sz="2000" dirty="0"/>
            <a:t>Advocacy and Influence </a:t>
          </a:r>
        </a:p>
      </dgm:t>
    </dgm:pt>
    <dgm:pt modelId="{21B906AF-AB6E-46B4-866B-B9AA3DD3B338}" type="parTrans" cxnId="{3C4E7CB5-7281-4173-A38F-AB2895D3760F}">
      <dgm:prSet/>
      <dgm:spPr/>
      <dgm:t>
        <a:bodyPr/>
        <a:lstStyle/>
        <a:p>
          <a:endParaRPr lang="en-GB"/>
        </a:p>
      </dgm:t>
    </dgm:pt>
    <dgm:pt modelId="{F82DE069-0F13-4AFD-8839-F1C2267B87EA}" type="sibTrans" cxnId="{3C4E7CB5-7281-4173-A38F-AB2895D3760F}">
      <dgm:prSet/>
      <dgm:spPr/>
      <dgm:t>
        <a:bodyPr/>
        <a:lstStyle/>
        <a:p>
          <a:endParaRPr lang="en-GB"/>
        </a:p>
      </dgm:t>
    </dgm:pt>
    <dgm:pt modelId="{716C41CF-9709-493B-81D5-3889481DAACF}" type="pres">
      <dgm:prSet presAssocID="{1D744C48-F384-457B-BB43-51EEC0D88825}" presName="Name0" presStyleCnt="0">
        <dgm:presLayoutVars>
          <dgm:chPref val="3"/>
          <dgm:dir/>
          <dgm:animLvl val="lvl"/>
          <dgm:resizeHandles/>
        </dgm:presLayoutVars>
      </dgm:prSet>
      <dgm:spPr/>
    </dgm:pt>
    <dgm:pt modelId="{DD9226BF-6130-4A84-9FAA-BC7CA893C992}" type="pres">
      <dgm:prSet presAssocID="{8D6F7729-610C-49D5-A29B-4D75FB73A14C}" presName="horFlow" presStyleCnt="0"/>
      <dgm:spPr/>
    </dgm:pt>
    <dgm:pt modelId="{2B61FB10-AD73-4E01-81FF-CC55344C9B1D}" type="pres">
      <dgm:prSet presAssocID="{8D6F7729-610C-49D5-A29B-4D75FB73A14C}" presName="bigChev" presStyleLbl="node1" presStyleIdx="0" presStyleCnt="1" custScaleX="120050" custScaleY="100073" custLinFactNeighborX="-28741" custLinFactNeighborY="2308"/>
      <dgm:spPr/>
    </dgm:pt>
  </dgm:ptLst>
  <dgm:cxnLst>
    <dgm:cxn modelId="{122A6653-61A6-45AF-834A-6BD3F64EF6CE}" type="presOf" srcId="{8D6F7729-610C-49D5-A29B-4D75FB73A14C}" destId="{2B61FB10-AD73-4E01-81FF-CC55344C9B1D}" srcOrd="0" destOrd="0" presId="urn:microsoft.com/office/officeart/2005/8/layout/lProcess3"/>
    <dgm:cxn modelId="{3C4E7CB5-7281-4173-A38F-AB2895D3760F}" srcId="{1D744C48-F384-457B-BB43-51EEC0D88825}" destId="{8D6F7729-610C-49D5-A29B-4D75FB73A14C}" srcOrd="0" destOrd="0" parTransId="{21B906AF-AB6E-46B4-866B-B9AA3DD3B338}" sibTransId="{F82DE069-0F13-4AFD-8839-F1C2267B87EA}"/>
    <dgm:cxn modelId="{431BC5E1-5BF6-4878-9C7C-50ADAEDB3DFB}" type="presOf" srcId="{1D744C48-F384-457B-BB43-51EEC0D88825}" destId="{716C41CF-9709-493B-81D5-3889481DAACF}" srcOrd="0" destOrd="0" presId="urn:microsoft.com/office/officeart/2005/8/layout/lProcess3"/>
    <dgm:cxn modelId="{AB73EA80-18A7-43C2-93AF-BE5D12D9FA67}" type="presParOf" srcId="{716C41CF-9709-493B-81D5-3889481DAACF}" destId="{DD9226BF-6130-4A84-9FAA-BC7CA893C992}" srcOrd="0" destOrd="0" presId="urn:microsoft.com/office/officeart/2005/8/layout/lProcess3"/>
    <dgm:cxn modelId="{7CC0D035-F3CB-4B97-94C9-2F9F141B441D}" type="presParOf" srcId="{DD9226BF-6130-4A84-9FAA-BC7CA893C992}" destId="{2B61FB10-AD73-4E01-81FF-CC55344C9B1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44C48-F384-457B-BB43-51EEC0D8882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D6F7729-610C-49D5-A29B-4D75FB73A14C}">
      <dgm:prSet phldrT="[Text]" custT="1"/>
      <dgm:spPr>
        <a:solidFill>
          <a:srgbClr val="002060"/>
        </a:solidFill>
      </dgm:spPr>
      <dgm:t>
        <a:bodyPr/>
        <a:lstStyle/>
        <a:p>
          <a:r>
            <a:rPr lang="en-GB" sz="3800" dirty="0"/>
            <a:t>Renew</a:t>
          </a:r>
        </a:p>
      </dgm:t>
    </dgm:pt>
    <dgm:pt modelId="{F82DE069-0F13-4AFD-8839-F1C2267B87EA}" type="sibTrans" cxnId="{3C4E7CB5-7281-4173-A38F-AB2895D3760F}">
      <dgm:prSet/>
      <dgm:spPr/>
      <dgm:t>
        <a:bodyPr/>
        <a:lstStyle/>
        <a:p>
          <a:endParaRPr lang="en-GB"/>
        </a:p>
      </dgm:t>
    </dgm:pt>
    <dgm:pt modelId="{21B906AF-AB6E-46B4-866B-B9AA3DD3B338}" type="parTrans" cxnId="{3C4E7CB5-7281-4173-A38F-AB2895D3760F}">
      <dgm:prSet/>
      <dgm:spPr/>
      <dgm:t>
        <a:bodyPr/>
        <a:lstStyle/>
        <a:p>
          <a:endParaRPr lang="en-GB"/>
        </a:p>
      </dgm:t>
    </dgm:pt>
    <dgm:pt modelId="{716C41CF-9709-493B-81D5-3889481DAACF}" type="pres">
      <dgm:prSet presAssocID="{1D744C48-F384-457B-BB43-51EEC0D88825}" presName="Name0" presStyleCnt="0">
        <dgm:presLayoutVars>
          <dgm:chPref val="3"/>
          <dgm:dir/>
          <dgm:animLvl val="lvl"/>
          <dgm:resizeHandles/>
        </dgm:presLayoutVars>
      </dgm:prSet>
      <dgm:spPr/>
    </dgm:pt>
    <dgm:pt modelId="{DD9226BF-6130-4A84-9FAA-BC7CA893C992}" type="pres">
      <dgm:prSet presAssocID="{8D6F7729-610C-49D5-A29B-4D75FB73A14C}" presName="horFlow" presStyleCnt="0"/>
      <dgm:spPr/>
    </dgm:pt>
    <dgm:pt modelId="{2B61FB10-AD73-4E01-81FF-CC55344C9B1D}" type="pres">
      <dgm:prSet presAssocID="{8D6F7729-610C-49D5-A29B-4D75FB73A14C}" presName="bigChev" presStyleLbl="node1" presStyleIdx="0" presStyleCnt="1" custScaleX="112029" custLinFactNeighborX="-10458" custLinFactNeighborY="796"/>
      <dgm:spPr/>
    </dgm:pt>
  </dgm:ptLst>
  <dgm:cxnLst>
    <dgm:cxn modelId="{122A6653-61A6-45AF-834A-6BD3F64EF6CE}" type="presOf" srcId="{8D6F7729-610C-49D5-A29B-4D75FB73A14C}" destId="{2B61FB10-AD73-4E01-81FF-CC55344C9B1D}" srcOrd="0" destOrd="0" presId="urn:microsoft.com/office/officeart/2005/8/layout/lProcess3"/>
    <dgm:cxn modelId="{3C4E7CB5-7281-4173-A38F-AB2895D3760F}" srcId="{1D744C48-F384-457B-BB43-51EEC0D88825}" destId="{8D6F7729-610C-49D5-A29B-4D75FB73A14C}" srcOrd="0" destOrd="0" parTransId="{21B906AF-AB6E-46B4-866B-B9AA3DD3B338}" sibTransId="{F82DE069-0F13-4AFD-8839-F1C2267B87EA}"/>
    <dgm:cxn modelId="{431BC5E1-5BF6-4878-9C7C-50ADAEDB3DFB}" type="presOf" srcId="{1D744C48-F384-457B-BB43-51EEC0D88825}" destId="{716C41CF-9709-493B-81D5-3889481DAACF}" srcOrd="0" destOrd="0" presId="urn:microsoft.com/office/officeart/2005/8/layout/lProcess3"/>
    <dgm:cxn modelId="{AB73EA80-18A7-43C2-93AF-BE5D12D9FA67}" type="presParOf" srcId="{716C41CF-9709-493B-81D5-3889481DAACF}" destId="{DD9226BF-6130-4A84-9FAA-BC7CA893C992}" srcOrd="0" destOrd="0" presId="urn:microsoft.com/office/officeart/2005/8/layout/lProcess3"/>
    <dgm:cxn modelId="{7CC0D035-F3CB-4B97-94C9-2F9F141B441D}" type="presParOf" srcId="{DD9226BF-6130-4A84-9FAA-BC7CA893C992}" destId="{2B61FB10-AD73-4E01-81FF-CC55344C9B1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FB10-AD73-4E01-81FF-CC55344C9B1D}">
      <dsp:nvSpPr>
        <dsp:cNvPr id="0" name=""/>
        <dsp:cNvSpPr/>
      </dsp:nvSpPr>
      <dsp:spPr>
        <a:xfrm>
          <a:off x="0" y="1404"/>
          <a:ext cx="2938118" cy="979679"/>
        </a:xfrm>
        <a:prstGeom prst="chevron">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Advocacy and Influence </a:t>
          </a:r>
        </a:p>
      </dsp:txBody>
      <dsp:txXfrm>
        <a:off x="489840" y="1404"/>
        <a:ext cx="1958439" cy="97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FB10-AD73-4E01-81FF-CC55344C9B1D}">
      <dsp:nvSpPr>
        <dsp:cNvPr id="0" name=""/>
        <dsp:cNvSpPr/>
      </dsp:nvSpPr>
      <dsp:spPr>
        <a:xfrm>
          <a:off x="171201" y="712"/>
          <a:ext cx="2745750" cy="980371"/>
        </a:xfrm>
        <a:prstGeom prst="chevron">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GB" sz="3800" kern="1200" dirty="0"/>
            <a:t>Renew</a:t>
          </a:r>
        </a:p>
      </dsp:txBody>
      <dsp:txXfrm>
        <a:off x="661387" y="712"/>
        <a:ext cx="1765379" cy="9803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2344D-2AA1-49D3-9373-AD10A7206D3B}" type="datetimeFigureOut">
              <a:rPr lang="en-GB" smtClean="0"/>
              <a:t>06/10/2025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BD030-0734-4408-AE5E-222FC82A4F41}" type="slidenum">
              <a:rPr lang="en-GB" smtClean="0"/>
              <a:t>‹#›</a:t>
            </a:fld>
            <a:endParaRPr lang="en-GB"/>
          </a:p>
        </p:txBody>
      </p:sp>
    </p:spTree>
    <p:extLst>
      <p:ext uri="{BB962C8B-B14F-4D97-AF65-F5344CB8AC3E}">
        <p14:creationId xmlns:p14="http://schemas.microsoft.com/office/powerpoint/2010/main" val="351449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01A0F1-6387-944A-8EDE-D156E59E7AFE}" type="slidenum">
              <a:rPr lang="en-US" smtClean="0"/>
              <a:t>1</a:t>
            </a:fld>
            <a:endParaRPr lang="en-US"/>
          </a:p>
        </p:txBody>
      </p:sp>
    </p:spTree>
    <p:extLst>
      <p:ext uri="{BB962C8B-B14F-4D97-AF65-F5344CB8AC3E}">
        <p14:creationId xmlns:p14="http://schemas.microsoft.com/office/powerpoint/2010/main" val="134084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6D80B-66E2-14EC-8733-0B265F118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4E4FA-2BDC-5FE2-0300-6D52DCBF5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54B5E-CFED-25DB-94E1-6F8EE08CCD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ECA620-5A96-0062-EA4C-455CF84BE9BF}"/>
              </a:ext>
            </a:extLst>
          </p:cNvPr>
          <p:cNvSpPr>
            <a:spLocks noGrp="1"/>
          </p:cNvSpPr>
          <p:nvPr>
            <p:ph type="sldNum" sz="quarter" idx="5"/>
          </p:nvPr>
        </p:nvSpPr>
        <p:spPr/>
        <p:txBody>
          <a:bodyPr/>
          <a:lstStyle/>
          <a:p>
            <a:fld id="{4501A0F1-6387-944A-8EDE-D156E59E7AFE}" type="slidenum">
              <a:rPr lang="en-US" smtClean="0"/>
              <a:t>10</a:t>
            </a:fld>
            <a:endParaRPr lang="en-US"/>
          </a:p>
        </p:txBody>
      </p:sp>
    </p:spTree>
    <p:extLst>
      <p:ext uri="{BB962C8B-B14F-4D97-AF65-F5344CB8AC3E}">
        <p14:creationId xmlns:p14="http://schemas.microsoft.com/office/powerpoint/2010/main" val="376397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FA41B-840D-164C-A24F-ED6F0C9FD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71BEA-8EE0-C3CD-FD7F-3E0E83BD7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916DA-6711-1F0C-C873-AC6236B418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2C081E-4A4F-59BD-4691-46CDD58C855B}"/>
              </a:ext>
            </a:extLst>
          </p:cNvPr>
          <p:cNvSpPr>
            <a:spLocks noGrp="1"/>
          </p:cNvSpPr>
          <p:nvPr>
            <p:ph type="sldNum" sz="quarter" idx="5"/>
          </p:nvPr>
        </p:nvSpPr>
        <p:spPr/>
        <p:txBody>
          <a:bodyPr/>
          <a:lstStyle/>
          <a:p>
            <a:fld id="{4501A0F1-6387-944A-8EDE-D156E59E7AFE}" type="slidenum">
              <a:rPr lang="en-US" smtClean="0"/>
              <a:t>11</a:t>
            </a:fld>
            <a:endParaRPr lang="en-US"/>
          </a:p>
        </p:txBody>
      </p:sp>
    </p:spTree>
    <p:extLst>
      <p:ext uri="{BB962C8B-B14F-4D97-AF65-F5344CB8AC3E}">
        <p14:creationId xmlns:p14="http://schemas.microsoft.com/office/powerpoint/2010/main" val="103913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55C56-9ADD-364B-D9C7-D8198797F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8D55D-D44A-85EB-79F1-7579B6157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43AD8-5E99-B930-F714-E742003074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284192-BDBE-424E-B4A5-A4AD35316C67}"/>
              </a:ext>
            </a:extLst>
          </p:cNvPr>
          <p:cNvSpPr>
            <a:spLocks noGrp="1"/>
          </p:cNvSpPr>
          <p:nvPr>
            <p:ph type="sldNum" sz="quarter" idx="5"/>
          </p:nvPr>
        </p:nvSpPr>
        <p:spPr/>
        <p:txBody>
          <a:bodyPr/>
          <a:lstStyle/>
          <a:p>
            <a:fld id="{4501A0F1-6387-944A-8EDE-D156E59E7AFE}" type="slidenum">
              <a:rPr lang="en-US" smtClean="0"/>
              <a:t>12</a:t>
            </a:fld>
            <a:endParaRPr lang="en-US"/>
          </a:p>
        </p:txBody>
      </p:sp>
    </p:spTree>
    <p:extLst>
      <p:ext uri="{BB962C8B-B14F-4D97-AF65-F5344CB8AC3E}">
        <p14:creationId xmlns:p14="http://schemas.microsoft.com/office/powerpoint/2010/main" val="320994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and I: CAR, NC, Primary PE and sport premium, influence policy. Hold government to account over the two hours of HQ PE EC, EW, EY.</a:t>
            </a:r>
          </a:p>
          <a:p>
            <a:r>
              <a:rPr lang="en-GB" dirty="0"/>
              <a:t>D and C Action: Co design of curriculums, sharing best practice</a:t>
            </a:r>
          </a:p>
          <a:p>
            <a:r>
              <a:rPr lang="en-GB" dirty="0"/>
              <a:t>Improve: active listener, understanding the challenges some YP face – inclusion/ inequalities  - ensuring the curriculum meets their needs and they can be successful. </a:t>
            </a:r>
          </a:p>
        </p:txBody>
      </p:sp>
      <p:sp>
        <p:nvSpPr>
          <p:cNvPr id="4" name="Slide Number Placeholder 3"/>
          <p:cNvSpPr>
            <a:spLocks noGrp="1"/>
          </p:cNvSpPr>
          <p:nvPr>
            <p:ph type="sldNum" sz="quarter" idx="5"/>
          </p:nvPr>
        </p:nvSpPr>
        <p:spPr/>
        <p:txBody>
          <a:bodyPr/>
          <a:lstStyle/>
          <a:p>
            <a:fld id="{1AAA22E7-BAED-4A38-B488-DE940F54349C}" type="slidenum">
              <a:rPr lang="en-GB" smtClean="0"/>
              <a:t>13</a:t>
            </a:fld>
            <a:endParaRPr lang="en-GB"/>
          </a:p>
        </p:txBody>
      </p:sp>
    </p:spTree>
    <p:extLst>
      <p:ext uri="{BB962C8B-B14F-4D97-AF65-F5344CB8AC3E}">
        <p14:creationId xmlns:p14="http://schemas.microsoft.com/office/powerpoint/2010/main" val="364364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8CF2-D27F-FEC3-5A21-E67EC4437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61D61-5E65-4909-3D66-931EF0CBE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05751-DE36-F615-5338-AED6FEC42F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45C6F4-8C2B-FDB1-19BF-0BC47241878F}"/>
              </a:ext>
            </a:extLst>
          </p:cNvPr>
          <p:cNvSpPr>
            <a:spLocks noGrp="1"/>
          </p:cNvSpPr>
          <p:nvPr>
            <p:ph type="sldNum" sz="quarter" idx="5"/>
          </p:nvPr>
        </p:nvSpPr>
        <p:spPr/>
        <p:txBody>
          <a:bodyPr/>
          <a:lstStyle/>
          <a:p>
            <a:fld id="{4501A0F1-6387-944A-8EDE-D156E59E7AFE}" type="slidenum">
              <a:rPr lang="en-US" smtClean="0"/>
              <a:t>16</a:t>
            </a:fld>
            <a:endParaRPr lang="en-US"/>
          </a:p>
        </p:txBody>
      </p:sp>
    </p:spTree>
    <p:extLst>
      <p:ext uri="{BB962C8B-B14F-4D97-AF65-F5344CB8AC3E}">
        <p14:creationId xmlns:p14="http://schemas.microsoft.com/office/powerpoint/2010/main" val="381672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2490-F3BD-59C7-EE93-59CC405EC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6DA54-1A63-464B-BC0F-B83BE3DC7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51B8D-2895-FBB5-56C3-B6E4CFE083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D962B4-6343-770C-6C51-03FEDE9DDC70}"/>
              </a:ext>
            </a:extLst>
          </p:cNvPr>
          <p:cNvSpPr>
            <a:spLocks noGrp="1"/>
          </p:cNvSpPr>
          <p:nvPr>
            <p:ph type="sldNum" sz="quarter" idx="5"/>
          </p:nvPr>
        </p:nvSpPr>
        <p:spPr/>
        <p:txBody>
          <a:bodyPr/>
          <a:lstStyle/>
          <a:p>
            <a:fld id="{4501A0F1-6387-944A-8EDE-D156E59E7AFE}" type="slidenum">
              <a:rPr lang="en-US" smtClean="0"/>
              <a:t>18</a:t>
            </a:fld>
            <a:endParaRPr lang="en-US"/>
          </a:p>
        </p:txBody>
      </p:sp>
    </p:spTree>
    <p:extLst>
      <p:ext uri="{BB962C8B-B14F-4D97-AF65-F5344CB8AC3E}">
        <p14:creationId xmlns:p14="http://schemas.microsoft.com/office/powerpoint/2010/main" val="242658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f390e462e_5_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f390e462e_5_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3CC945E2-AD40-087E-FA8B-744BBE75FCB4}"/>
            </a:ext>
          </a:extLst>
        </p:cNvPr>
        <p:cNvGrpSpPr/>
        <p:nvPr/>
      </p:nvGrpSpPr>
      <p:grpSpPr>
        <a:xfrm>
          <a:off x="0" y="0"/>
          <a:ext cx="0" cy="0"/>
          <a:chOff x="0" y="0"/>
          <a:chExt cx="0" cy="0"/>
        </a:xfrm>
      </p:grpSpPr>
      <p:sp>
        <p:nvSpPr>
          <p:cNvPr id="352" name="Google Shape;352;g137609f19c8_3_16:notes">
            <a:extLst>
              <a:ext uri="{FF2B5EF4-FFF2-40B4-BE49-F238E27FC236}">
                <a16:creationId xmlns:a16="http://schemas.microsoft.com/office/drawing/2014/main" id="{1C1415A9-2A28-19F1-77A9-674407B79E42}"/>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37609f19c8_3_16:notes">
            <a:extLst>
              <a:ext uri="{FF2B5EF4-FFF2-40B4-BE49-F238E27FC236}">
                <a16:creationId xmlns:a16="http://schemas.microsoft.com/office/drawing/2014/main" id="{8CF382D2-5ECB-18DF-6CDA-0FD2E2D6CFDF}"/>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202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37609f19c8_3_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37609f19c8_3_1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512ED-CE59-600A-F154-558121BE0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77E08-C448-C5EE-CDE0-4B25B8FDD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13C19-30A7-0A5E-D7B1-315047C76D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CB5912-D84A-26C8-F74C-616CA71FCE15}"/>
              </a:ext>
            </a:extLst>
          </p:cNvPr>
          <p:cNvSpPr>
            <a:spLocks noGrp="1"/>
          </p:cNvSpPr>
          <p:nvPr>
            <p:ph type="sldNum" sz="quarter" idx="5"/>
          </p:nvPr>
        </p:nvSpPr>
        <p:spPr/>
        <p:txBody>
          <a:bodyPr/>
          <a:lstStyle/>
          <a:p>
            <a:fld id="{4501A0F1-6387-944A-8EDE-D156E59E7AFE}" type="slidenum">
              <a:rPr lang="en-US" smtClean="0"/>
              <a:t>22</a:t>
            </a:fld>
            <a:endParaRPr lang="en-US"/>
          </a:p>
        </p:txBody>
      </p:sp>
    </p:spTree>
    <p:extLst>
      <p:ext uri="{BB962C8B-B14F-4D97-AF65-F5344CB8AC3E}">
        <p14:creationId xmlns:p14="http://schemas.microsoft.com/office/powerpoint/2010/main" val="197190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08A53-9C1E-01DA-C708-11D518E6A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CD7AA-5FDA-7045-9B91-1976CD24A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84905-AAA0-D1F2-D7C0-CD49372FA3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92B475-6984-A763-D20C-1AABFD23DDFE}"/>
              </a:ext>
            </a:extLst>
          </p:cNvPr>
          <p:cNvSpPr>
            <a:spLocks noGrp="1"/>
          </p:cNvSpPr>
          <p:nvPr>
            <p:ph type="sldNum" sz="quarter" idx="5"/>
          </p:nvPr>
        </p:nvSpPr>
        <p:spPr/>
        <p:txBody>
          <a:bodyPr/>
          <a:lstStyle/>
          <a:p>
            <a:fld id="{4501A0F1-6387-944A-8EDE-D156E59E7AFE}" type="slidenum">
              <a:rPr lang="en-US" smtClean="0"/>
              <a:t>2</a:t>
            </a:fld>
            <a:endParaRPr lang="en-US"/>
          </a:p>
        </p:txBody>
      </p:sp>
    </p:spTree>
    <p:extLst>
      <p:ext uri="{BB962C8B-B14F-4D97-AF65-F5344CB8AC3E}">
        <p14:creationId xmlns:p14="http://schemas.microsoft.com/office/powerpoint/2010/main" val="68557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1A0F1-6387-944A-8EDE-D156E59E7AFE}" type="slidenum">
              <a:rPr lang="en-US" smtClean="0"/>
              <a:t>23</a:t>
            </a:fld>
            <a:endParaRPr lang="en-US"/>
          </a:p>
        </p:txBody>
      </p:sp>
    </p:spTree>
    <p:extLst>
      <p:ext uri="{BB962C8B-B14F-4D97-AF65-F5344CB8AC3E}">
        <p14:creationId xmlns:p14="http://schemas.microsoft.com/office/powerpoint/2010/main" val="426414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12529"/>
                </a:solidFill>
                <a:effectLst/>
                <a:latin typeface="Gilroy"/>
              </a:rPr>
              <a:t>To use the strength of our united voice</a:t>
            </a:r>
            <a:r>
              <a:rPr lang="en-GB" b="0" i="0" dirty="0">
                <a:solidFill>
                  <a:srgbClr val="212529"/>
                </a:solidFill>
                <a:effectLst/>
                <a:latin typeface="Gilroy"/>
              </a:rPr>
              <a:t> to provide consistency of understanding to advocate for the place of positive outcomes from P.E., school sport and physical activity in schools and its importance to every young person’s personal development, health and wellbeing.</a:t>
            </a:r>
            <a:endParaRPr lang="en-US" dirty="0"/>
          </a:p>
        </p:txBody>
      </p:sp>
      <p:sp>
        <p:nvSpPr>
          <p:cNvPr id="4" name="Slide Number Placeholder 3"/>
          <p:cNvSpPr>
            <a:spLocks noGrp="1"/>
          </p:cNvSpPr>
          <p:nvPr>
            <p:ph type="sldNum" sz="quarter" idx="5"/>
          </p:nvPr>
        </p:nvSpPr>
        <p:spPr/>
        <p:txBody>
          <a:bodyPr/>
          <a:lstStyle/>
          <a:p>
            <a:fld id="{4501A0F1-6387-944A-8EDE-D156E59E7AFE}" type="slidenum">
              <a:rPr lang="en-US" smtClean="0"/>
              <a:t>3</a:t>
            </a:fld>
            <a:endParaRPr lang="en-US"/>
          </a:p>
        </p:txBody>
      </p:sp>
    </p:spTree>
    <p:extLst>
      <p:ext uri="{BB962C8B-B14F-4D97-AF65-F5344CB8AC3E}">
        <p14:creationId xmlns:p14="http://schemas.microsoft.com/office/powerpoint/2010/main" val="259776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01A0F1-6387-944A-8EDE-D156E59E7AFE}" type="slidenum">
              <a:rPr lang="en-US" smtClean="0"/>
              <a:t>4</a:t>
            </a:fld>
            <a:endParaRPr lang="en-US"/>
          </a:p>
        </p:txBody>
      </p:sp>
    </p:spTree>
    <p:extLst>
      <p:ext uri="{BB962C8B-B14F-4D97-AF65-F5344CB8AC3E}">
        <p14:creationId xmlns:p14="http://schemas.microsoft.com/office/powerpoint/2010/main" val="306837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12529"/>
                </a:solidFill>
                <a:effectLst/>
                <a:latin typeface="Gilroy"/>
              </a:rPr>
              <a:t>To take collective, direct action</a:t>
            </a:r>
            <a:r>
              <a:rPr lang="en-GB" b="0" i="0" dirty="0">
                <a:solidFill>
                  <a:srgbClr val="212529"/>
                </a:solidFill>
                <a:effectLst/>
                <a:latin typeface="Gilroy"/>
              </a:rPr>
              <a:t> to better understand and tackle systemic challenges in our sector so that every young person can benefit from the positive outcomes that participation in P.E., school sport and physical activity offers.</a:t>
            </a:r>
            <a:endParaRPr lang="en-US" dirty="0"/>
          </a:p>
        </p:txBody>
      </p:sp>
      <p:sp>
        <p:nvSpPr>
          <p:cNvPr id="4" name="Slide Number Placeholder 3"/>
          <p:cNvSpPr>
            <a:spLocks noGrp="1"/>
          </p:cNvSpPr>
          <p:nvPr>
            <p:ph type="sldNum" sz="quarter" idx="5"/>
          </p:nvPr>
        </p:nvSpPr>
        <p:spPr/>
        <p:txBody>
          <a:bodyPr/>
          <a:lstStyle/>
          <a:p>
            <a:fld id="{4501A0F1-6387-944A-8EDE-D156E59E7AFE}" type="slidenum">
              <a:rPr lang="en-US" smtClean="0"/>
              <a:t>5</a:t>
            </a:fld>
            <a:endParaRPr lang="en-US"/>
          </a:p>
        </p:txBody>
      </p:sp>
    </p:spTree>
    <p:extLst>
      <p:ext uri="{BB962C8B-B14F-4D97-AF65-F5344CB8AC3E}">
        <p14:creationId xmlns:p14="http://schemas.microsoft.com/office/powerpoint/2010/main" val="135235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590DE-CA3C-4971-268E-2A480A12E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605DB-3BCF-ABAC-EECD-4531918628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B89C6-79DB-189D-96C4-EA7312C814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36EFDF-A032-2FA9-4EF5-09F604E57586}"/>
              </a:ext>
            </a:extLst>
          </p:cNvPr>
          <p:cNvSpPr>
            <a:spLocks noGrp="1"/>
          </p:cNvSpPr>
          <p:nvPr>
            <p:ph type="sldNum" sz="quarter" idx="5"/>
          </p:nvPr>
        </p:nvSpPr>
        <p:spPr/>
        <p:txBody>
          <a:bodyPr/>
          <a:lstStyle/>
          <a:p>
            <a:fld id="{4501A0F1-6387-944A-8EDE-D156E59E7AFE}" type="slidenum">
              <a:rPr lang="en-US" smtClean="0"/>
              <a:t>6</a:t>
            </a:fld>
            <a:endParaRPr lang="en-US"/>
          </a:p>
        </p:txBody>
      </p:sp>
    </p:spTree>
    <p:extLst>
      <p:ext uri="{BB962C8B-B14F-4D97-AF65-F5344CB8AC3E}">
        <p14:creationId xmlns:p14="http://schemas.microsoft.com/office/powerpoint/2010/main" val="7378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212529"/>
                </a:solidFill>
                <a:effectLst/>
                <a:latin typeface="Gilroy"/>
              </a:rPr>
              <a:t>To improve the sector from within</a:t>
            </a:r>
            <a:r>
              <a:rPr lang="en-GB" b="0" i="0">
                <a:solidFill>
                  <a:srgbClr val="212529"/>
                </a:solidFill>
                <a:effectLst/>
                <a:latin typeface="Gilroy"/>
              </a:rPr>
              <a:t> by networking, sharing best practice and providing a supportive environment for all sector parties to thrive to better provide for young people and educators.</a:t>
            </a:r>
            <a:endParaRPr lang="en-US" dirty="0"/>
          </a:p>
        </p:txBody>
      </p:sp>
      <p:sp>
        <p:nvSpPr>
          <p:cNvPr id="4" name="Slide Number Placeholder 3"/>
          <p:cNvSpPr>
            <a:spLocks noGrp="1"/>
          </p:cNvSpPr>
          <p:nvPr>
            <p:ph type="sldNum" sz="quarter" idx="5"/>
          </p:nvPr>
        </p:nvSpPr>
        <p:spPr/>
        <p:txBody>
          <a:bodyPr/>
          <a:lstStyle/>
          <a:p>
            <a:fld id="{4501A0F1-6387-944A-8EDE-D156E59E7AFE}" type="slidenum">
              <a:rPr lang="en-US" smtClean="0"/>
              <a:t>7</a:t>
            </a:fld>
            <a:endParaRPr lang="en-US"/>
          </a:p>
        </p:txBody>
      </p:sp>
    </p:spTree>
    <p:extLst>
      <p:ext uri="{BB962C8B-B14F-4D97-AF65-F5344CB8AC3E}">
        <p14:creationId xmlns:p14="http://schemas.microsoft.com/office/powerpoint/2010/main" val="301890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FB73F-AC1A-D403-0A95-B3432F3FE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F3A3A-A15D-69CD-7EF4-CB0CDE103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26E95-D672-1103-7C5F-070D64204A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64203D-CABA-EA91-EC1C-513CB0C90132}"/>
              </a:ext>
            </a:extLst>
          </p:cNvPr>
          <p:cNvSpPr>
            <a:spLocks noGrp="1"/>
          </p:cNvSpPr>
          <p:nvPr>
            <p:ph type="sldNum" sz="quarter" idx="5"/>
          </p:nvPr>
        </p:nvSpPr>
        <p:spPr/>
        <p:txBody>
          <a:bodyPr/>
          <a:lstStyle/>
          <a:p>
            <a:fld id="{4501A0F1-6387-944A-8EDE-D156E59E7AFE}" type="slidenum">
              <a:rPr lang="en-US" smtClean="0"/>
              <a:t>8</a:t>
            </a:fld>
            <a:endParaRPr lang="en-US"/>
          </a:p>
        </p:txBody>
      </p:sp>
    </p:spTree>
    <p:extLst>
      <p:ext uri="{BB962C8B-B14F-4D97-AF65-F5344CB8AC3E}">
        <p14:creationId xmlns:p14="http://schemas.microsoft.com/office/powerpoint/2010/main" val="120164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01A0F1-6387-944A-8EDE-D156E59E7AFE}" type="slidenum">
              <a:rPr lang="en-US" smtClean="0"/>
              <a:t>9</a:t>
            </a:fld>
            <a:endParaRPr lang="en-US"/>
          </a:p>
        </p:txBody>
      </p:sp>
    </p:spTree>
    <p:extLst>
      <p:ext uri="{BB962C8B-B14F-4D97-AF65-F5344CB8AC3E}">
        <p14:creationId xmlns:p14="http://schemas.microsoft.com/office/powerpoint/2010/main" val="187134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08AC-3A3D-D147-D09C-86098FC3BE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B7A96D3-D9BE-5F6C-EE6A-3484ECD05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278E679-9D0B-B213-A2E6-53140AE71F4B}"/>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5" name="Footer Placeholder 4">
            <a:extLst>
              <a:ext uri="{FF2B5EF4-FFF2-40B4-BE49-F238E27FC236}">
                <a16:creationId xmlns:a16="http://schemas.microsoft.com/office/drawing/2014/main" id="{C8B79D84-4A1E-A7B5-7B87-064E95408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DB115E-EB0F-F53C-755D-494ADD8B8DD7}"/>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91565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7497-DA22-2D03-83BD-CEBD24E47C2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1F26853-44ED-FEF7-8702-8B9ABE5A57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A26635-1677-449E-06F8-02F5D5A27807}"/>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5" name="Footer Placeholder 4">
            <a:extLst>
              <a:ext uri="{FF2B5EF4-FFF2-40B4-BE49-F238E27FC236}">
                <a16:creationId xmlns:a16="http://schemas.microsoft.com/office/drawing/2014/main" id="{764064DD-12FD-84BA-0C06-F201385C1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F4405-DFD0-F8F3-6463-50D5CE25C548}"/>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119381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95673-366E-BCB1-82BB-C8CE18FE29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B2BE5C-A99D-B083-8D0B-DE13BBBC09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5ECF88-8409-E191-C3B4-CF9F8808CF2E}"/>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5" name="Footer Placeholder 4">
            <a:extLst>
              <a:ext uri="{FF2B5EF4-FFF2-40B4-BE49-F238E27FC236}">
                <a16:creationId xmlns:a16="http://schemas.microsoft.com/office/drawing/2014/main" id="{1254305C-5A48-24A6-3ECA-019C348FB7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1D4DB9-D27A-850C-8FE7-4893D62382E8}"/>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337382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CA17-69B3-FB04-72EC-0D5DB078708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814A307-81A0-E486-E75E-B18B940C0E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13A394-5042-D2A0-4097-72320EBFB85E}"/>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5" name="Footer Placeholder 4">
            <a:extLst>
              <a:ext uri="{FF2B5EF4-FFF2-40B4-BE49-F238E27FC236}">
                <a16:creationId xmlns:a16="http://schemas.microsoft.com/office/drawing/2014/main" id="{BD0D2138-CCEE-6770-4CDA-460337344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44F2C-0D62-3FCC-C9DA-618CBBF41879}"/>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10850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A9D5-E59B-B0B0-5BFB-AED37B8D83E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37FC18E-7A04-59BD-E38E-070558835A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39AFC1-39E9-FEF7-FBBC-0391B90CBEED}"/>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5" name="Footer Placeholder 4">
            <a:extLst>
              <a:ext uri="{FF2B5EF4-FFF2-40B4-BE49-F238E27FC236}">
                <a16:creationId xmlns:a16="http://schemas.microsoft.com/office/drawing/2014/main" id="{66754FE9-8D35-DEBE-DA37-0262EAA719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DDC8A2-C993-7C71-CA84-731A3DBD8A5B}"/>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428172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A1CD-D195-036C-AD5F-5D21CC9A422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CBAED0-511C-D055-300C-18443B465F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219420A-FC6A-56CC-C777-2E530BAA4C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E0D3959-1AAD-3DC2-470A-21E6EF41A3A5}"/>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6" name="Footer Placeholder 5">
            <a:extLst>
              <a:ext uri="{FF2B5EF4-FFF2-40B4-BE49-F238E27FC236}">
                <a16:creationId xmlns:a16="http://schemas.microsoft.com/office/drawing/2014/main" id="{B33444B4-34ED-2AE6-6695-1842924A9B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333993-F799-F60D-5830-164D75C8760C}"/>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61944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5071-8390-FF6A-2CB7-FDC15B92707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23632BC-0252-1749-9B95-A6119F153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4C681B-00D2-C776-FF6F-3BA3EA372C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101E368-E7B0-D222-F4AF-B8B8FD814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C5B14E-8D71-8354-89AC-081CC4FCB59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582CF3-E517-7895-D886-27D07B368E74}"/>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8" name="Footer Placeholder 7">
            <a:extLst>
              <a:ext uri="{FF2B5EF4-FFF2-40B4-BE49-F238E27FC236}">
                <a16:creationId xmlns:a16="http://schemas.microsoft.com/office/drawing/2014/main" id="{91ED7AE0-67E1-D159-5D6A-A643628B32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AC8284-D0FA-3926-974E-08777159BC72}"/>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390722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9685-A4F4-3F7B-2633-125738313A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BD88C3-B780-FFC1-B062-2F7B56804C7A}"/>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4" name="Footer Placeholder 3">
            <a:extLst>
              <a:ext uri="{FF2B5EF4-FFF2-40B4-BE49-F238E27FC236}">
                <a16:creationId xmlns:a16="http://schemas.microsoft.com/office/drawing/2014/main" id="{5A7424B0-4E38-E02D-786A-B90D4D52B2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57C14B-D280-C005-AD24-59AB05880BC7}"/>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232294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D3885-67D4-165B-7EC4-304EFBAE09CB}"/>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3" name="Footer Placeholder 2">
            <a:extLst>
              <a:ext uri="{FF2B5EF4-FFF2-40B4-BE49-F238E27FC236}">
                <a16:creationId xmlns:a16="http://schemas.microsoft.com/office/drawing/2014/main" id="{27F02970-3AB5-40C1-EA62-91DF4EBD0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8EB2A6-1D47-13F8-1652-24BD78939BE9}"/>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79618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FAD6-9778-B6F9-DB8A-72CA9C346C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5878C99-7035-1CC4-AA21-23AF57261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307D5E5-ECCA-61F5-BA3E-C4076AC58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244D0E-41FA-59C5-DEA5-32CA5B3C0770}"/>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6" name="Footer Placeholder 5">
            <a:extLst>
              <a:ext uri="{FF2B5EF4-FFF2-40B4-BE49-F238E27FC236}">
                <a16:creationId xmlns:a16="http://schemas.microsoft.com/office/drawing/2014/main" id="{04384E99-2BD8-8327-76D5-924008B7EA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8988E-5F0C-4A1C-9797-EFC79590E7B4}"/>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312060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0324-3194-DA81-895B-74A0D642F1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C621BAD-B6F8-078D-B384-E03BF470B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81B588-E0AA-A137-A541-812679AC1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EE1401-0DEE-2A4C-41E2-F1190830A6DC}"/>
              </a:ext>
            </a:extLst>
          </p:cNvPr>
          <p:cNvSpPr>
            <a:spLocks noGrp="1"/>
          </p:cNvSpPr>
          <p:nvPr>
            <p:ph type="dt" sz="half" idx="10"/>
          </p:nvPr>
        </p:nvSpPr>
        <p:spPr/>
        <p:txBody>
          <a:bodyPr/>
          <a:lstStyle/>
          <a:p>
            <a:fld id="{ADC2B225-B7AB-44FF-8A78-55B7C62DDB93}" type="datetimeFigureOut">
              <a:rPr lang="en-GB" smtClean="0"/>
              <a:t>06/10/2025</a:t>
            </a:fld>
            <a:endParaRPr lang="en-GB"/>
          </a:p>
        </p:txBody>
      </p:sp>
      <p:sp>
        <p:nvSpPr>
          <p:cNvPr id="6" name="Footer Placeholder 5">
            <a:extLst>
              <a:ext uri="{FF2B5EF4-FFF2-40B4-BE49-F238E27FC236}">
                <a16:creationId xmlns:a16="http://schemas.microsoft.com/office/drawing/2014/main" id="{2A983B5E-2BE6-D52D-80F0-60170BFF23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268E74-3DE4-7FA9-B606-3F0C2F8D5639}"/>
              </a:ext>
            </a:extLst>
          </p:cNvPr>
          <p:cNvSpPr>
            <a:spLocks noGrp="1"/>
          </p:cNvSpPr>
          <p:nvPr>
            <p:ph type="sldNum" sz="quarter" idx="12"/>
          </p:nvPr>
        </p:nvSpPr>
        <p:spPr/>
        <p:txBody>
          <a:bodyPr/>
          <a:lstStyle/>
          <a:p>
            <a:fld id="{03E1E331-B03A-45AF-9598-2F9326CD4DFE}" type="slidenum">
              <a:rPr lang="en-GB" smtClean="0"/>
              <a:t>‹#›</a:t>
            </a:fld>
            <a:endParaRPr lang="en-GB"/>
          </a:p>
        </p:txBody>
      </p:sp>
    </p:spTree>
    <p:extLst>
      <p:ext uri="{BB962C8B-B14F-4D97-AF65-F5344CB8AC3E}">
        <p14:creationId xmlns:p14="http://schemas.microsoft.com/office/powerpoint/2010/main" val="394803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BBC70-0223-7424-C90F-9E7D952003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C64D0B-B8F2-FD6D-5F59-BB850039A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8F29AF-839D-39E4-B538-67E25FB4F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C2B225-B7AB-44FF-8A78-55B7C62DDB93}" type="datetimeFigureOut">
              <a:rPr lang="en-GB" smtClean="0"/>
              <a:t>06/10/2025</a:t>
            </a:fld>
            <a:endParaRPr lang="en-GB"/>
          </a:p>
        </p:txBody>
      </p:sp>
      <p:sp>
        <p:nvSpPr>
          <p:cNvPr id="5" name="Footer Placeholder 4">
            <a:extLst>
              <a:ext uri="{FF2B5EF4-FFF2-40B4-BE49-F238E27FC236}">
                <a16:creationId xmlns:a16="http://schemas.microsoft.com/office/drawing/2014/main" id="{E89E7AC7-59D5-2620-7821-7F465E013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9D7CF73-D112-6516-07E4-69DC08163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E1E331-B03A-45AF-9598-2F9326CD4DFE}" type="slidenum">
              <a:rPr lang="en-GB" smtClean="0"/>
              <a:t>‹#›</a:t>
            </a:fld>
            <a:endParaRPr lang="en-GB"/>
          </a:p>
        </p:txBody>
      </p:sp>
    </p:spTree>
    <p:extLst>
      <p:ext uri="{BB962C8B-B14F-4D97-AF65-F5344CB8AC3E}">
        <p14:creationId xmlns:p14="http://schemas.microsoft.com/office/powerpoint/2010/main" val="1235647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playtheirwa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7.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0.jpeg"/><Relationship Id="rId7"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10" Type="http://schemas.openxmlformats.org/officeDocument/2006/relationships/image" Target="../media/image28.png"/><Relationship Id="rId4" Type="http://schemas.openxmlformats.org/officeDocument/2006/relationships/image" Target="../media/image32.emf"/><Relationship Id="rId9"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ur02.safelinks.protection.outlook.com/?url=https%3A%2F%2Fwww.englandfootball.com%2Fparticipate%2Fleagues-and-clubs%2FFemale-Football-at-Your-Club%2FEvery-Girl-is-Made-for-this-Game&amp;data=05%7C02%7Cgavin.james%40youthsporttrust.org%7Cf2c61e23d2484234099a08ddfd1a718f%7C1edf6d8569a74432ab4c4f127bbfeedd%7C0%7C0%7C638945012244386748%7CUnknown%7CTWFpbGZsb3d8eyJFbXB0eU1hcGkiOnRydWUsIlYiOiIwLjAuMDAwMCIsIlAiOiJXaW4zMiIsIkFOIjoiTWFpbCIsIldUIjoyfQ%3D%3D%7C0%7C%7C%7C&amp;sdata=v6aLmsi811aKGwJUmdAL3V1j5ueXbMxw9rYA89JIc%2BI%3D&amp;reserved=0" TargetMode="External"/><Relationship Id="rId2" Type="http://schemas.openxmlformats.org/officeDocument/2006/relationships/hyperlink" Target="https://eur02.safelinks.protection.outlook.com/?url=https%3A%2F%2Fgirlsfootballinschools.org%2Fevery-girl-made-for-this-game.php&amp;data=05%7C02%7Cgavin.james%40youthsporttrust.org%7Cf2c61e23d2484234099a08ddfd1a718f%7C1edf6d8569a74432ab4c4f127bbfeedd%7C0%7C0%7C638945012244332524%7CUnknown%7CTWFpbGZsb3d8eyJFbXB0eU1hcGkiOnRydWUsIlYiOiIwLjAuMDAwMCIsIlAiOiJXaW4zMiIsIkFOIjoiTWFpbCIsIldUIjoyfQ%3D%3D%7C0%7C%7C%7C&amp;sdata=ACgh3%2Beze%2F3tNRQLVBJEu9FCvl9Yde2jS%2F4vOK87c1Y%3D&amp;reserved=0"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F0938A-3D9D-E548-FCEE-CE44DADC38E0}"/>
              </a:ext>
            </a:extLst>
          </p:cNvPr>
          <p:cNvSpPr>
            <a:spLocks noGrp="1"/>
          </p:cNvSpPr>
          <p:nvPr>
            <p:ph type="ctrTitle"/>
          </p:nvPr>
        </p:nvSpPr>
        <p:spPr>
          <a:xfrm>
            <a:off x="0" y="-3934012"/>
            <a:ext cx="12192000" cy="1752899"/>
          </a:xfrm>
        </p:spPr>
        <p:txBody>
          <a:bodyPr vert="horz" lIns="91440" tIns="45720" rIns="91440" bIns="45720" rtlCol="0" anchor="b">
            <a:normAutofit/>
          </a:bodyPr>
          <a:lstStyle/>
          <a:p>
            <a:pPr algn="l"/>
            <a:r>
              <a:rPr lang="en-US" sz="2800" dirty="0">
                <a:solidFill>
                  <a:srgbClr val="00464F"/>
                </a:solidFill>
                <a:latin typeface="Arial" panose="020B0604020202020204" pitchFamily="34" charset="0"/>
                <a:cs typeface="Arial" panose="020B0604020202020204" pitchFamily="34" charset="0"/>
              </a:rPr>
              <a:t>School Sport and Activity Sector Partnership Summit</a:t>
            </a:r>
          </a:p>
        </p:txBody>
      </p:sp>
      <p:pic>
        <p:nvPicPr>
          <p:cNvPr id="3" name="Picture 2" descr="Take collective direct action&#10;Use the strength of our united voice&#10;Improve the sector from within&#10;&#10;Funded by&#10;Sport England&#10;&#10;Convened by&#10;Youth Sport Trust&#10;&#10;#SSASSummit&#10;www.youthsporttrust.org/SSASP">
            <a:extLst>
              <a:ext uri="{FF2B5EF4-FFF2-40B4-BE49-F238E27FC236}">
                <a16:creationId xmlns:a16="http://schemas.microsoft.com/office/drawing/2014/main" id="{50A5084A-40CE-DADB-0D08-CB5DC4725512}"/>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413426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BC25C-2FB3-A9D4-A14E-CC47C2600B7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E4CDF97-1106-CD68-E141-B96DD396E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67AFE4C-8412-3DF1-1E19-03CE1375EFA6}"/>
              </a:ext>
            </a:extLst>
          </p:cNvPr>
          <p:cNvSpPr txBox="1"/>
          <p:nvPr/>
        </p:nvSpPr>
        <p:spPr>
          <a:xfrm>
            <a:off x="624296" y="1720811"/>
            <a:ext cx="5395504" cy="3970318"/>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NGBs</a:t>
            </a:r>
          </a:p>
          <a:p>
            <a:pPr marL="571500" indent="-571500">
              <a:buFont typeface="Arial" panose="020B0604020202020204" pitchFamily="34" charset="0"/>
              <a:buChar char="•"/>
            </a:pPr>
            <a:endParaRPr lang="en-GB" sz="3600"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Active Partnerships</a:t>
            </a:r>
          </a:p>
          <a:p>
            <a:pPr marL="571500" indent="-571500">
              <a:buFont typeface="Arial" panose="020B0604020202020204" pitchFamily="34" charset="0"/>
              <a:buChar char="•"/>
            </a:pPr>
            <a:endParaRPr lang="en-GB" sz="3600"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National Organisations</a:t>
            </a:r>
          </a:p>
          <a:p>
            <a:pPr marL="571500" indent="-571500">
              <a:buFont typeface="Arial" panose="020B0604020202020204" pitchFamily="34" charset="0"/>
              <a:buChar char="•"/>
            </a:pPr>
            <a:endParaRPr lang="en-GB" sz="3600"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Academics</a:t>
            </a:r>
          </a:p>
        </p:txBody>
      </p:sp>
      <p:sp>
        <p:nvSpPr>
          <p:cNvPr id="6" name="TextBox 5">
            <a:extLst>
              <a:ext uri="{FF2B5EF4-FFF2-40B4-BE49-F238E27FC236}">
                <a16:creationId xmlns:a16="http://schemas.microsoft.com/office/drawing/2014/main" id="{77AFAF42-696C-853D-E3FB-39D4A53A5F54}"/>
              </a:ext>
            </a:extLst>
          </p:cNvPr>
          <p:cNvSpPr txBox="1"/>
          <p:nvPr/>
        </p:nvSpPr>
        <p:spPr>
          <a:xfrm>
            <a:off x="624296" y="352574"/>
            <a:ext cx="488787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0" b="1" dirty="0">
                <a:solidFill>
                  <a:prstClr val="white"/>
                </a:solidFill>
                <a:latin typeface="Arial" panose="020B0604020202020204" pitchFamily="34" charset="0"/>
                <a:cs typeface="Arial" panose="020B0604020202020204" pitchFamily="34" charset="0"/>
              </a:rPr>
              <a:t>Partnerships</a:t>
            </a:r>
            <a:endParaRPr kumimoji="0" lang="en-GB"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8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556D-70B0-31D8-A568-7FDA474CEC8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DE979FC-A78D-8035-AE3E-A7B182DF6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F19B987-48D0-B1E7-5E8F-1BCA9DE450CB}"/>
              </a:ext>
            </a:extLst>
          </p:cNvPr>
          <p:cNvSpPr>
            <a:spLocks noGrp="1" noRot="1" noMove="1" noResize="1" noEditPoints="1" noAdjustHandles="1" noChangeArrowheads="1" noChangeShapeType="1"/>
          </p:cNvSpPr>
          <p:nvPr/>
        </p:nvSpPr>
        <p:spPr>
          <a:xfrm>
            <a:off x="0" y="1"/>
            <a:ext cx="12192000" cy="56671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0" b="1">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AC46F20-B920-3DE1-4DFD-CA8F29AB6918}"/>
              </a:ext>
            </a:extLst>
          </p:cNvPr>
          <p:cNvPicPr>
            <a:picLocks noChangeAspect="1"/>
          </p:cNvPicPr>
          <p:nvPr/>
        </p:nvPicPr>
        <p:blipFill>
          <a:blip r:embed="rId4"/>
          <a:stretch>
            <a:fillRect/>
          </a:stretch>
        </p:blipFill>
        <p:spPr>
          <a:xfrm>
            <a:off x="158506" y="485579"/>
            <a:ext cx="2681854" cy="1898391"/>
          </a:xfrm>
          <a:prstGeom prst="rect">
            <a:avLst/>
          </a:prstGeom>
        </p:spPr>
      </p:pic>
      <p:pic>
        <p:nvPicPr>
          <p:cNvPr id="4" name="Picture 3">
            <a:extLst>
              <a:ext uri="{FF2B5EF4-FFF2-40B4-BE49-F238E27FC236}">
                <a16:creationId xmlns:a16="http://schemas.microsoft.com/office/drawing/2014/main" id="{336B8082-155C-906E-E1B8-84183B5628DA}"/>
              </a:ext>
            </a:extLst>
          </p:cNvPr>
          <p:cNvPicPr>
            <a:picLocks noChangeAspect="1"/>
          </p:cNvPicPr>
          <p:nvPr/>
        </p:nvPicPr>
        <p:blipFill>
          <a:blip r:embed="rId5"/>
          <a:stretch>
            <a:fillRect/>
          </a:stretch>
        </p:blipFill>
        <p:spPr>
          <a:xfrm>
            <a:off x="2959731" y="207019"/>
            <a:ext cx="3860366" cy="1680395"/>
          </a:xfrm>
          <a:prstGeom prst="rect">
            <a:avLst/>
          </a:prstGeom>
        </p:spPr>
      </p:pic>
      <p:pic>
        <p:nvPicPr>
          <p:cNvPr id="8" name="Picture 7">
            <a:extLst>
              <a:ext uri="{FF2B5EF4-FFF2-40B4-BE49-F238E27FC236}">
                <a16:creationId xmlns:a16="http://schemas.microsoft.com/office/drawing/2014/main" id="{B7CC97B4-EEA4-3F44-8883-2515054A0154}"/>
              </a:ext>
            </a:extLst>
          </p:cNvPr>
          <p:cNvPicPr>
            <a:picLocks noChangeAspect="1"/>
          </p:cNvPicPr>
          <p:nvPr/>
        </p:nvPicPr>
        <p:blipFill>
          <a:blip r:embed="rId6"/>
          <a:srcRect l="20363" r="21681"/>
          <a:stretch>
            <a:fillRect/>
          </a:stretch>
        </p:blipFill>
        <p:spPr>
          <a:xfrm>
            <a:off x="7201612" y="283525"/>
            <a:ext cx="1852173" cy="1680395"/>
          </a:xfrm>
          <a:prstGeom prst="rect">
            <a:avLst/>
          </a:prstGeom>
          <a:ln>
            <a:solidFill>
              <a:schemeClr val="tx1"/>
            </a:solidFill>
          </a:ln>
        </p:spPr>
      </p:pic>
      <p:pic>
        <p:nvPicPr>
          <p:cNvPr id="9" name="Picture 8">
            <a:extLst>
              <a:ext uri="{FF2B5EF4-FFF2-40B4-BE49-F238E27FC236}">
                <a16:creationId xmlns:a16="http://schemas.microsoft.com/office/drawing/2014/main" id="{7777C881-53F9-5300-68CE-8E8EDA215F91}"/>
              </a:ext>
            </a:extLst>
          </p:cNvPr>
          <p:cNvPicPr>
            <a:picLocks noChangeAspect="1"/>
          </p:cNvPicPr>
          <p:nvPr/>
        </p:nvPicPr>
        <p:blipFill>
          <a:blip r:embed="rId7"/>
          <a:srcRect l="22317" t="11593" r="23261" b="7354"/>
          <a:stretch>
            <a:fillRect/>
          </a:stretch>
        </p:blipFill>
        <p:spPr>
          <a:xfrm>
            <a:off x="9435300" y="319602"/>
            <a:ext cx="2226549" cy="1733909"/>
          </a:xfrm>
          <a:prstGeom prst="rect">
            <a:avLst/>
          </a:prstGeom>
          <a:ln>
            <a:solidFill>
              <a:schemeClr val="tx1"/>
            </a:solidFill>
          </a:ln>
        </p:spPr>
      </p:pic>
      <p:pic>
        <p:nvPicPr>
          <p:cNvPr id="10" name="Picture 9">
            <a:extLst>
              <a:ext uri="{FF2B5EF4-FFF2-40B4-BE49-F238E27FC236}">
                <a16:creationId xmlns:a16="http://schemas.microsoft.com/office/drawing/2014/main" id="{E2528E97-BFAF-E663-1459-54B1B547E050}"/>
              </a:ext>
            </a:extLst>
          </p:cNvPr>
          <p:cNvPicPr>
            <a:picLocks noChangeAspect="1"/>
          </p:cNvPicPr>
          <p:nvPr/>
        </p:nvPicPr>
        <p:blipFill>
          <a:blip r:embed="rId8"/>
          <a:stretch>
            <a:fillRect/>
          </a:stretch>
        </p:blipFill>
        <p:spPr>
          <a:xfrm>
            <a:off x="3284144" y="2125534"/>
            <a:ext cx="1998327" cy="1998327"/>
          </a:xfrm>
          <a:prstGeom prst="rect">
            <a:avLst/>
          </a:prstGeom>
        </p:spPr>
      </p:pic>
      <p:pic>
        <p:nvPicPr>
          <p:cNvPr id="11" name="Picture 10">
            <a:extLst>
              <a:ext uri="{FF2B5EF4-FFF2-40B4-BE49-F238E27FC236}">
                <a16:creationId xmlns:a16="http://schemas.microsoft.com/office/drawing/2014/main" id="{D3566C65-058E-72F2-FCA7-0A0F9B1362FF}"/>
              </a:ext>
            </a:extLst>
          </p:cNvPr>
          <p:cNvPicPr>
            <a:picLocks noChangeAspect="1"/>
          </p:cNvPicPr>
          <p:nvPr/>
        </p:nvPicPr>
        <p:blipFill>
          <a:blip r:embed="rId9"/>
          <a:stretch>
            <a:fillRect/>
          </a:stretch>
        </p:blipFill>
        <p:spPr>
          <a:xfrm>
            <a:off x="5482131" y="2145648"/>
            <a:ext cx="1998327" cy="1998327"/>
          </a:xfrm>
          <a:prstGeom prst="rect">
            <a:avLst/>
          </a:prstGeom>
        </p:spPr>
      </p:pic>
      <p:pic>
        <p:nvPicPr>
          <p:cNvPr id="12" name="Picture 11">
            <a:extLst>
              <a:ext uri="{FF2B5EF4-FFF2-40B4-BE49-F238E27FC236}">
                <a16:creationId xmlns:a16="http://schemas.microsoft.com/office/drawing/2014/main" id="{A9CE58B0-D20E-7520-7608-A64346D2E7F4}"/>
              </a:ext>
            </a:extLst>
          </p:cNvPr>
          <p:cNvPicPr>
            <a:picLocks noChangeAspect="1"/>
          </p:cNvPicPr>
          <p:nvPr/>
        </p:nvPicPr>
        <p:blipFill>
          <a:blip r:embed="rId10"/>
          <a:stretch>
            <a:fillRect/>
          </a:stretch>
        </p:blipFill>
        <p:spPr>
          <a:xfrm>
            <a:off x="7817269" y="2186406"/>
            <a:ext cx="2914433" cy="1639369"/>
          </a:xfrm>
          <a:prstGeom prst="rect">
            <a:avLst/>
          </a:prstGeom>
          <a:ln>
            <a:solidFill>
              <a:schemeClr val="tx1"/>
            </a:solidFill>
          </a:ln>
        </p:spPr>
      </p:pic>
      <p:pic>
        <p:nvPicPr>
          <p:cNvPr id="13" name="Picture 12">
            <a:extLst>
              <a:ext uri="{FF2B5EF4-FFF2-40B4-BE49-F238E27FC236}">
                <a16:creationId xmlns:a16="http://schemas.microsoft.com/office/drawing/2014/main" id="{9B770B4E-D30C-CF3A-85E8-A3813F8C782F}"/>
              </a:ext>
            </a:extLst>
          </p:cNvPr>
          <p:cNvPicPr>
            <a:picLocks noChangeAspect="1"/>
          </p:cNvPicPr>
          <p:nvPr/>
        </p:nvPicPr>
        <p:blipFill>
          <a:blip r:embed="rId11"/>
          <a:srcRect l="9896" t="12407" r="42395" b="40241"/>
          <a:stretch>
            <a:fillRect/>
          </a:stretch>
        </p:blipFill>
        <p:spPr>
          <a:xfrm>
            <a:off x="163895" y="3797007"/>
            <a:ext cx="3095378" cy="1728083"/>
          </a:xfrm>
          <a:prstGeom prst="rect">
            <a:avLst/>
          </a:prstGeom>
          <a:ln>
            <a:solidFill>
              <a:schemeClr val="tx1"/>
            </a:solidFill>
          </a:ln>
        </p:spPr>
      </p:pic>
      <p:pic>
        <p:nvPicPr>
          <p:cNvPr id="14" name="Picture 13">
            <a:extLst>
              <a:ext uri="{FF2B5EF4-FFF2-40B4-BE49-F238E27FC236}">
                <a16:creationId xmlns:a16="http://schemas.microsoft.com/office/drawing/2014/main" id="{B1F4CD96-F634-69A9-083D-0CE19C4353DC}"/>
              </a:ext>
            </a:extLst>
          </p:cNvPr>
          <p:cNvPicPr>
            <a:picLocks noChangeAspect="1"/>
          </p:cNvPicPr>
          <p:nvPr/>
        </p:nvPicPr>
        <p:blipFill>
          <a:blip r:embed="rId12"/>
          <a:srcRect l="8632" t="37736" r="37170" b="32579"/>
          <a:stretch>
            <a:fillRect/>
          </a:stretch>
        </p:blipFill>
        <p:spPr>
          <a:xfrm>
            <a:off x="4604215" y="4243243"/>
            <a:ext cx="4431765" cy="1365400"/>
          </a:xfrm>
          <a:prstGeom prst="rect">
            <a:avLst/>
          </a:prstGeom>
          <a:ln>
            <a:solidFill>
              <a:schemeClr val="accent1"/>
            </a:solidFill>
          </a:ln>
        </p:spPr>
      </p:pic>
      <p:pic>
        <p:nvPicPr>
          <p:cNvPr id="15" name="Picture 14">
            <a:extLst>
              <a:ext uri="{FF2B5EF4-FFF2-40B4-BE49-F238E27FC236}">
                <a16:creationId xmlns:a16="http://schemas.microsoft.com/office/drawing/2014/main" id="{BF3BA86D-480C-490E-24C4-0830EE4C8652}"/>
              </a:ext>
            </a:extLst>
          </p:cNvPr>
          <p:cNvPicPr>
            <a:picLocks noChangeAspect="1"/>
          </p:cNvPicPr>
          <p:nvPr/>
        </p:nvPicPr>
        <p:blipFill>
          <a:blip r:embed="rId13"/>
          <a:stretch>
            <a:fillRect/>
          </a:stretch>
        </p:blipFill>
        <p:spPr>
          <a:xfrm>
            <a:off x="9435300" y="3961828"/>
            <a:ext cx="2592805" cy="1685323"/>
          </a:xfrm>
          <a:prstGeom prst="rect">
            <a:avLst/>
          </a:prstGeom>
        </p:spPr>
      </p:pic>
    </p:spTree>
    <p:extLst>
      <p:ext uri="{BB962C8B-B14F-4D97-AF65-F5344CB8AC3E}">
        <p14:creationId xmlns:p14="http://schemas.microsoft.com/office/powerpoint/2010/main" val="42127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D7831-5A80-AF96-1356-E516B2AFF6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546B363-BBF7-B677-3127-1E08920AEF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5DF2732D-3085-6CB8-A285-0186F45C477D}"/>
              </a:ext>
            </a:extLst>
          </p:cNvPr>
          <p:cNvSpPr txBox="1">
            <a:spLocks/>
          </p:cNvSpPr>
          <p:nvPr/>
        </p:nvSpPr>
        <p:spPr bwMode="auto">
          <a:xfrm>
            <a:off x="337805" y="2659558"/>
            <a:ext cx="1090136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5400" b="1">
                <a:solidFill>
                  <a:schemeClr val="bg1"/>
                </a:solidFill>
                <a:cs typeface="Arial" charset="0"/>
              </a:rPr>
              <a:t>Kate Thornton-Bousfield</a:t>
            </a:r>
          </a:p>
          <a:p>
            <a:pPr eaLnBrk="1" hangingPunct="1"/>
            <a:r>
              <a:rPr lang="en-GB" sz="4000">
                <a:solidFill>
                  <a:schemeClr val="bg1"/>
                </a:solidFill>
                <a:cs typeface="Arial" charset="0"/>
              </a:rPr>
              <a:t>CEO, Association for Physical Education</a:t>
            </a:r>
          </a:p>
        </p:txBody>
      </p:sp>
    </p:spTree>
    <p:extLst>
      <p:ext uri="{BB962C8B-B14F-4D97-AF65-F5344CB8AC3E}">
        <p14:creationId xmlns:p14="http://schemas.microsoft.com/office/powerpoint/2010/main" val="388724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CE4B-3B5B-0E1C-73B3-1BA61254F308}"/>
              </a:ext>
            </a:extLst>
          </p:cNvPr>
          <p:cNvSpPr>
            <a:spLocks noGrp="1"/>
          </p:cNvSpPr>
          <p:nvPr>
            <p:ph type="title"/>
          </p:nvPr>
        </p:nvSpPr>
        <p:spPr/>
        <p:txBody>
          <a:bodyPr/>
          <a:lstStyle/>
          <a:p>
            <a:r>
              <a:rPr lang="en-GB"/>
              <a:t> </a:t>
            </a:r>
            <a:endParaRPr lang="en-GB" dirty="0"/>
          </a:p>
        </p:txBody>
      </p:sp>
      <p:sp>
        <p:nvSpPr>
          <p:cNvPr id="4" name="Subtitle 2">
            <a:extLst>
              <a:ext uri="{FF2B5EF4-FFF2-40B4-BE49-F238E27FC236}">
                <a16:creationId xmlns:a16="http://schemas.microsoft.com/office/drawing/2014/main" id="{3B8CD648-008C-54A5-2E5B-0A1A9D49FEF7}"/>
              </a:ext>
            </a:extLst>
          </p:cNvPr>
          <p:cNvSpPr>
            <a:spLocks noGrp="1"/>
          </p:cNvSpPr>
          <p:nvPr>
            <p:ph sz="half" idx="1"/>
          </p:nvPr>
        </p:nvSpPr>
        <p:spPr>
          <a:xfrm>
            <a:off x="92490" y="140494"/>
            <a:ext cx="11845160" cy="704538"/>
          </a:xfrm>
        </p:spPr>
        <p:txBody>
          <a:bodyPr>
            <a:normAutofit/>
          </a:bodyPr>
          <a:lstStyle/>
          <a:p>
            <a:pPr algn="l"/>
            <a:r>
              <a:rPr lang="en-GB" sz="3200" b="1" dirty="0" err="1">
                <a:solidFill>
                  <a:srgbClr val="0B1D66"/>
                </a:solidFill>
                <a:latin typeface="Poppins" panose="00000500000000000000" pitchFamily="2" charset="0"/>
                <a:cs typeface="Poppins" panose="00000500000000000000" pitchFamily="2" charset="0"/>
              </a:rPr>
              <a:t>afPE’s</a:t>
            </a:r>
            <a:r>
              <a:rPr lang="en-GB" sz="3200" b="1" dirty="0">
                <a:solidFill>
                  <a:srgbClr val="0B1D66"/>
                </a:solidFill>
                <a:latin typeface="Poppins" panose="00000500000000000000" pitchFamily="2" charset="0"/>
                <a:cs typeface="Poppins" panose="00000500000000000000" pitchFamily="2" charset="0"/>
              </a:rPr>
              <a:t> support to the sector</a:t>
            </a:r>
          </a:p>
          <a:p>
            <a:pPr algn="l"/>
            <a:endParaRPr lang="en-GB" sz="3200" b="1" dirty="0">
              <a:solidFill>
                <a:srgbClr val="0B1D66"/>
              </a:solidFill>
              <a:latin typeface="Poppins" panose="00000500000000000000" pitchFamily="2" charset="0"/>
              <a:cs typeface="Poppins" panose="00000500000000000000" pitchFamily="2" charset="0"/>
            </a:endParaRPr>
          </a:p>
          <a:p>
            <a:pPr algn="l"/>
            <a:endParaRPr lang="en-GB" sz="3200" b="1" dirty="0">
              <a:solidFill>
                <a:srgbClr val="0B1D66"/>
              </a:solidFill>
              <a:latin typeface="Poppins" panose="00000500000000000000" pitchFamily="2" charset="0"/>
              <a:cs typeface="Poppins" panose="00000500000000000000" pitchFamily="2" charset="0"/>
            </a:endParaRPr>
          </a:p>
        </p:txBody>
      </p:sp>
      <p:graphicFrame>
        <p:nvGraphicFramePr>
          <p:cNvPr id="7" name="Diagram 6">
            <a:extLst>
              <a:ext uri="{FF2B5EF4-FFF2-40B4-BE49-F238E27FC236}">
                <a16:creationId xmlns:a16="http://schemas.microsoft.com/office/drawing/2014/main" id="{7A22FCA6-7C65-2633-E8C3-A3A7E0DB0A55}"/>
              </a:ext>
            </a:extLst>
          </p:cNvPr>
          <p:cNvGraphicFramePr/>
          <p:nvPr/>
        </p:nvGraphicFramePr>
        <p:xfrm>
          <a:off x="910556" y="1814763"/>
          <a:ext cx="3600790" cy="981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A40C1649-D47E-CA73-A73E-4DCAF43EA074}"/>
              </a:ext>
            </a:extLst>
          </p:cNvPr>
          <p:cNvGrpSpPr/>
          <p:nvPr/>
        </p:nvGrpSpPr>
        <p:grpSpPr>
          <a:xfrm>
            <a:off x="3471660" y="1803815"/>
            <a:ext cx="3419207" cy="1002979"/>
            <a:chOff x="0" y="55102"/>
            <a:chExt cx="3419207" cy="1367682"/>
          </a:xfrm>
        </p:grpSpPr>
        <p:sp>
          <p:nvSpPr>
            <p:cNvPr id="9" name="Arrow: Chevron 8">
              <a:extLst>
                <a:ext uri="{FF2B5EF4-FFF2-40B4-BE49-F238E27FC236}">
                  <a16:creationId xmlns:a16="http://schemas.microsoft.com/office/drawing/2014/main" id="{790889C2-F14E-0424-B60C-4346DF0EAD6C}"/>
                </a:ext>
              </a:extLst>
            </p:cNvPr>
            <p:cNvSpPr/>
            <p:nvPr/>
          </p:nvSpPr>
          <p:spPr>
            <a:xfrm>
              <a:off x="0" y="55102"/>
              <a:ext cx="3419207" cy="1367682"/>
            </a:xfrm>
            <a:prstGeom prst="chevr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Arrow: Chevron 4">
              <a:extLst>
                <a:ext uri="{FF2B5EF4-FFF2-40B4-BE49-F238E27FC236}">
                  <a16:creationId xmlns:a16="http://schemas.microsoft.com/office/drawing/2014/main" id="{255B4EA8-F806-C143-B8B7-C0655DDFBD26}"/>
                </a:ext>
              </a:extLst>
            </p:cNvPr>
            <p:cNvSpPr txBox="1"/>
            <p:nvPr/>
          </p:nvSpPr>
          <p:spPr>
            <a:xfrm>
              <a:off x="683841" y="55102"/>
              <a:ext cx="2051525" cy="1367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GB" sz="2000" dirty="0"/>
                <a:t>Direct and Collective action</a:t>
              </a:r>
              <a:endParaRPr lang="en-GB" sz="2000" kern="1200" dirty="0"/>
            </a:p>
          </p:txBody>
        </p:sp>
      </p:grpSp>
      <p:grpSp>
        <p:nvGrpSpPr>
          <p:cNvPr id="11" name="Group 10">
            <a:extLst>
              <a:ext uri="{FF2B5EF4-FFF2-40B4-BE49-F238E27FC236}">
                <a16:creationId xmlns:a16="http://schemas.microsoft.com/office/drawing/2014/main" id="{4D7FA228-CD3A-0F46-F369-99F2A5FA1B99}"/>
              </a:ext>
            </a:extLst>
          </p:cNvPr>
          <p:cNvGrpSpPr/>
          <p:nvPr/>
        </p:nvGrpSpPr>
        <p:grpSpPr>
          <a:xfrm>
            <a:off x="6544143" y="1814763"/>
            <a:ext cx="3572658" cy="1002979"/>
            <a:chOff x="0" y="207"/>
            <a:chExt cx="3572658" cy="1429063"/>
          </a:xfrm>
        </p:grpSpPr>
        <p:sp>
          <p:nvSpPr>
            <p:cNvPr id="12" name="Arrow: Chevron 11">
              <a:extLst>
                <a:ext uri="{FF2B5EF4-FFF2-40B4-BE49-F238E27FC236}">
                  <a16:creationId xmlns:a16="http://schemas.microsoft.com/office/drawing/2014/main" id="{08D7571C-7451-1755-4144-74407A1E4CAC}"/>
                </a:ext>
              </a:extLst>
            </p:cNvPr>
            <p:cNvSpPr/>
            <p:nvPr/>
          </p:nvSpPr>
          <p:spPr>
            <a:xfrm>
              <a:off x="0" y="207"/>
              <a:ext cx="3572658" cy="1429063"/>
            </a:xfrm>
            <a:prstGeom prst="chevron">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Arrow: Chevron 4">
              <a:extLst>
                <a:ext uri="{FF2B5EF4-FFF2-40B4-BE49-F238E27FC236}">
                  <a16:creationId xmlns:a16="http://schemas.microsoft.com/office/drawing/2014/main" id="{553FAF43-59EE-5AE4-0218-60B39B28AABC}"/>
                </a:ext>
              </a:extLst>
            </p:cNvPr>
            <p:cNvSpPr txBox="1"/>
            <p:nvPr/>
          </p:nvSpPr>
          <p:spPr>
            <a:xfrm>
              <a:off x="669918" y="74547"/>
              <a:ext cx="2491529" cy="1354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GB" sz="2000" dirty="0"/>
                <a:t>Improve the sector from within</a:t>
              </a:r>
              <a:endParaRPr lang="en-GB" sz="2000" kern="1200" dirty="0"/>
            </a:p>
          </p:txBody>
        </p:sp>
      </p:grpSp>
      <p:sp>
        <p:nvSpPr>
          <p:cNvPr id="18" name="TextBox 17">
            <a:extLst>
              <a:ext uri="{FF2B5EF4-FFF2-40B4-BE49-F238E27FC236}">
                <a16:creationId xmlns:a16="http://schemas.microsoft.com/office/drawing/2014/main" id="{1999095E-39A4-50B9-31D8-AA53FA375D37}"/>
              </a:ext>
            </a:extLst>
          </p:cNvPr>
          <p:cNvSpPr txBox="1"/>
          <p:nvPr/>
        </p:nvSpPr>
        <p:spPr>
          <a:xfrm>
            <a:off x="525298" y="3498157"/>
            <a:ext cx="10397052" cy="646331"/>
          </a:xfrm>
          <a:prstGeom prst="rect">
            <a:avLst/>
          </a:prstGeom>
          <a:noFill/>
        </p:spPr>
        <p:txBody>
          <a:bodyPr wrap="square">
            <a:spAutoFit/>
          </a:bodyPr>
          <a:lstStyle/>
          <a:p>
            <a:r>
              <a:rPr lang="en-GB" sz="3600" dirty="0">
                <a:solidFill>
                  <a:srgbClr val="0B1D66"/>
                </a:solidFill>
                <a:latin typeface="Poppins" panose="00000500000000000000" pitchFamily="2" charset="0"/>
                <a:cs typeface="Poppins" panose="00000500000000000000" pitchFamily="2" charset="0"/>
              </a:rPr>
              <a:t>Two hours of HQ PE every child, every week</a:t>
            </a:r>
          </a:p>
        </p:txBody>
      </p:sp>
    </p:spTree>
    <p:extLst>
      <p:ext uri="{BB962C8B-B14F-4D97-AF65-F5344CB8AC3E}">
        <p14:creationId xmlns:p14="http://schemas.microsoft.com/office/powerpoint/2010/main" val="415629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3F036-8C44-A025-6CAB-4D14CAE13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EC9E4-EE3A-E5AB-D76F-A30B82F1D171}"/>
              </a:ext>
            </a:extLst>
          </p:cNvPr>
          <p:cNvSpPr>
            <a:spLocks noGrp="1"/>
          </p:cNvSpPr>
          <p:nvPr>
            <p:ph type="title"/>
          </p:nvPr>
        </p:nvSpPr>
        <p:spPr/>
        <p:txBody>
          <a:bodyPr/>
          <a:lstStyle/>
          <a:p>
            <a:r>
              <a:rPr lang="en-GB"/>
              <a:t> </a:t>
            </a:r>
            <a:endParaRPr lang="en-GB" dirty="0"/>
          </a:p>
        </p:txBody>
      </p:sp>
      <p:sp>
        <p:nvSpPr>
          <p:cNvPr id="6" name="Content Placeholder 5">
            <a:extLst>
              <a:ext uri="{FF2B5EF4-FFF2-40B4-BE49-F238E27FC236}">
                <a16:creationId xmlns:a16="http://schemas.microsoft.com/office/drawing/2014/main" id="{4ED84D46-02A9-31E6-5C9A-CCA400F3AD23}"/>
              </a:ext>
            </a:extLst>
          </p:cNvPr>
          <p:cNvSpPr>
            <a:spLocks noGrp="1"/>
          </p:cNvSpPr>
          <p:nvPr>
            <p:ph sz="half" idx="2"/>
          </p:nvPr>
        </p:nvSpPr>
        <p:spPr>
          <a:xfrm>
            <a:off x="173420" y="2929995"/>
            <a:ext cx="11845160" cy="4351338"/>
          </a:xfrm>
        </p:spPr>
        <p:txBody>
          <a:bodyPr/>
          <a:lstStyle/>
          <a:p>
            <a:pPr marL="0" indent="0">
              <a:buNone/>
            </a:pPr>
            <a:r>
              <a:rPr lang="en-GB" dirty="0">
                <a:solidFill>
                  <a:srgbClr val="32620E"/>
                </a:solidFill>
                <a:latin typeface="Poppins" panose="00000500000000000000" pitchFamily="2" charset="0"/>
                <a:cs typeface="Poppins" panose="00000500000000000000" pitchFamily="2" charset="0"/>
              </a:rPr>
              <a:t>Curriculum and Assessment Review: National Curriculum PE</a:t>
            </a:r>
          </a:p>
          <a:p>
            <a:pPr marL="0" indent="0">
              <a:buNone/>
            </a:pPr>
            <a:endParaRPr lang="en-GB" dirty="0">
              <a:solidFill>
                <a:srgbClr val="32620E"/>
              </a:solidFill>
              <a:latin typeface="Poppins" panose="00000500000000000000" pitchFamily="2" charset="0"/>
              <a:cs typeface="Poppins" panose="00000500000000000000" pitchFamily="2" charset="0"/>
            </a:endParaRPr>
          </a:p>
          <a:p>
            <a:r>
              <a:rPr lang="en-GB" dirty="0">
                <a:solidFill>
                  <a:srgbClr val="0B1D66"/>
                </a:solidFill>
                <a:latin typeface="Poppins" panose="00000500000000000000" pitchFamily="2" charset="0"/>
                <a:cs typeface="Poppins" panose="00000500000000000000" pitchFamily="2" charset="0"/>
              </a:rPr>
              <a:t>Drive purpose, aims and content and assessment and examination of the subject</a:t>
            </a:r>
          </a:p>
          <a:p>
            <a:r>
              <a:rPr lang="en-GB" dirty="0">
                <a:solidFill>
                  <a:srgbClr val="0B1D66"/>
                </a:solidFill>
                <a:latin typeface="Poppins" panose="00000500000000000000" pitchFamily="2" charset="0"/>
                <a:cs typeface="Poppins" panose="00000500000000000000" pitchFamily="2" charset="0"/>
              </a:rPr>
              <a:t>Ensuring we have a workforce suitably qualified to deliver </a:t>
            </a:r>
          </a:p>
        </p:txBody>
      </p:sp>
      <p:graphicFrame>
        <p:nvGraphicFramePr>
          <p:cNvPr id="7" name="Diagram 6">
            <a:extLst>
              <a:ext uri="{FF2B5EF4-FFF2-40B4-BE49-F238E27FC236}">
                <a16:creationId xmlns:a16="http://schemas.microsoft.com/office/drawing/2014/main" id="{3361EEED-2AF1-E3E7-131E-8C23676B8A75}"/>
              </a:ext>
            </a:extLst>
          </p:cNvPr>
          <p:cNvGraphicFramePr/>
          <p:nvPr/>
        </p:nvGraphicFramePr>
        <p:xfrm>
          <a:off x="524206" y="780821"/>
          <a:ext cx="3600790" cy="98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BDE8A34C-39D7-FC2A-D2BF-ACDDEF736F1B}"/>
              </a:ext>
            </a:extLst>
          </p:cNvPr>
          <p:cNvGrpSpPr/>
          <p:nvPr/>
        </p:nvGrpSpPr>
        <p:grpSpPr>
          <a:xfrm>
            <a:off x="3583976" y="766371"/>
            <a:ext cx="3419207" cy="1002979"/>
            <a:chOff x="0" y="55102"/>
            <a:chExt cx="3419207" cy="1367682"/>
          </a:xfrm>
        </p:grpSpPr>
        <p:sp>
          <p:nvSpPr>
            <p:cNvPr id="9" name="Arrow: Chevron 8">
              <a:extLst>
                <a:ext uri="{FF2B5EF4-FFF2-40B4-BE49-F238E27FC236}">
                  <a16:creationId xmlns:a16="http://schemas.microsoft.com/office/drawing/2014/main" id="{A1637962-9FB5-ADC1-0FE0-219A6027A19F}"/>
                </a:ext>
              </a:extLst>
            </p:cNvPr>
            <p:cNvSpPr/>
            <p:nvPr/>
          </p:nvSpPr>
          <p:spPr>
            <a:xfrm>
              <a:off x="0" y="55102"/>
              <a:ext cx="3419207" cy="1367682"/>
            </a:xfrm>
            <a:prstGeom prst="chevr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Arrow: Chevron 4">
              <a:extLst>
                <a:ext uri="{FF2B5EF4-FFF2-40B4-BE49-F238E27FC236}">
                  <a16:creationId xmlns:a16="http://schemas.microsoft.com/office/drawing/2014/main" id="{BC715C65-8CE4-23F6-FE21-EB560DF4B9D2}"/>
                </a:ext>
              </a:extLst>
            </p:cNvPr>
            <p:cNvSpPr txBox="1"/>
            <p:nvPr/>
          </p:nvSpPr>
          <p:spPr>
            <a:xfrm>
              <a:off x="683841" y="55102"/>
              <a:ext cx="2051525" cy="1367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GB" sz="3800" kern="1200" dirty="0"/>
                <a:t>Growth</a:t>
              </a:r>
            </a:p>
          </p:txBody>
        </p:sp>
      </p:grpSp>
      <p:grpSp>
        <p:nvGrpSpPr>
          <p:cNvPr id="11" name="Group 10">
            <a:extLst>
              <a:ext uri="{FF2B5EF4-FFF2-40B4-BE49-F238E27FC236}">
                <a16:creationId xmlns:a16="http://schemas.microsoft.com/office/drawing/2014/main" id="{3CFB3034-AD4E-5275-3292-010925CD6E09}"/>
              </a:ext>
            </a:extLst>
          </p:cNvPr>
          <p:cNvGrpSpPr/>
          <p:nvPr/>
        </p:nvGrpSpPr>
        <p:grpSpPr>
          <a:xfrm>
            <a:off x="7146004" y="791546"/>
            <a:ext cx="3572658" cy="1002979"/>
            <a:chOff x="0" y="207"/>
            <a:chExt cx="3572658" cy="1460175"/>
          </a:xfrm>
        </p:grpSpPr>
        <p:sp>
          <p:nvSpPr>
            <p:cNvPr id="12" name="Arrow: Chevron 11">
              <a:extLst>
                <a:ext uri="{FF2B5EF4-FFF2-40B4-BE49-F238E27FC236}">
                  <a16:creationId xmlns:a16="http://schemas.microsoft.com/office/drawing/2014/main" id="{D2BFEAB1-E6F6-4ED7-1005-B4BB7A82112D}"/>
                </a:ext>
              </a:extLst>
            </p:cNvPr>
            <p:cNvSpPr/>
            <p:nvPr/>
          </p:nvSpPr>
          <p:spPr>
            <a:xfrm>
              <a:off x="0" y="207"/>
              <a:ext cx="3572658" cy="1429063"/>
            </a:xfrm>
            <a:prstGeom prst="chevron">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Arrow: Chevron 4">
              <a:extLst>
                <a:ext uri="{FF2B5EF4-FFF2-40B4-BE49-F238E27FC236}">
                  <a16:creationId xmlns:a16="http://schemas.microsoft.com/office/drawing/2014/main" id="{9ACC228F-FF2B-4763-8021-B69A6FC9CE48}"/>
                </a:ext>
              </a:extLst>
            </p:cNvPr>
            <p:cNvSpPr txBox="1"/>
            <p:nvPr/>
          </p:nvSpPr>
          <p:spPr>
            <a:xfrm>
              <a:off x="525707" y="31319"/>
              <a:ext cx="2491529" cy="1429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GB" sz="3800" kern="1200" dirty="0"/>
                <a:t>Transform</a:t>
              </a:r>
            </a:p>
          </p:txBody>
        </p:sp>
      </p:grpSp>
      <p:sp>
        <p:nvSpPr>
          <p:cNvPr id="14" name="TextBox 13">
            <a:extLst>
              <a:ext uri="{FF2B5EF4-FFF2-40B4-BE49-F238E27FC236}">
                <a16:creationId xmlns:a16="http://schemas.microsoft.com/office/drawing/2014/main" id="{486D0F17-2C85-056C-0D9D-6C0C5791BDE1}"/>
              </a:ext>
            </a:extLst>
          </p:cNvPr>
          <p:cNvSpPr txBox="1"/>
          <p:nvPr/>
        </p:nvSpPr>
        <p:spPr>
          <a:xfrm>
            <a:off x="316418" y="1913183"/>
            <a:ext cx="10764579" cy="461665"/>
          </a:xfrm>
          <a:prstGeom prst="rect">
            <a:avLst/>
          </a:prstGeom>
          <a:noFill/>
        </p:spPr>
        <p:txBody>
          <a:bodyPr wrap="square">
            <a:spAutoFit/>
          </a:bodyPr>
          <a:lstStyle/>
          <a:p>
            <a:pPr marL="0" indent="0" algn="ctr">
              <a:buNone/>
            </a:pPr>
            <a:r>
              <a:rPr lang="en-GB" sz="2400" b="1" i="1" dirty="0">
                <a:solidFill>
                  <a:srgbClr val="567E39"/>
                </a:solidFill>
              </a:rPr>
              <a:t>‘We are renewing our purpose, growing our reach and transforming PE’</a:t>
            </a:r>
          </a:p>
        </p:txBody>
      </p:sp>
    </p:spTree>
    <p:extLst>
      <p:ext uri="{BB962C8B-B14F-4D97-AF65-F5344CB8AC3E}">
        <p14:creationId xmlns:p14="http://schemas.microsoft.com/office/powerpoint/2010/main" val="426044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4E5B-A69E-59B7-7273-7946C02A02D6}"/>
              </a:ext>
            </a:extLst>
          </p:cNvPr>
          <p:cNvSpPr txBox="1">
            <a:spLocks/>
          </p:cNvSpPr>
          <p:nvPr/>
        </p:nvSpPr>
        <p:spPr>
          <a:xfrm>
            <a:off x="717529" y="348777"/>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B1D66"/>
                </a:solidFill>
                <a:latin typeface="Poppins" panose="00000500000000000000" pitchFamily="2" charset="0"/>
                <a:cs typeface="Poppins" panose="00000500000000000000" pitchFamily="2" charset="0"/>
              </a:rPr>
              <a:t>Reassurance and quality assurance </a:t>
            </a:r>
            <a:br>
              <a:rPr lang="en-GB" b="1">
                <a:solidFill>
                  <a:srgbClr val="0B1D66"/>
                </a:solidFill>
                <a:latin typeface="Poppins" panose="00000500000000000000" pitchFamily="2" charset="0"/>
                <a:cs typeface="Poppins" panose="00000500000000000000" pitchFamily="2" charset="0"/>
              </a:rPr>
            </a:br>
            <a:r>
              <a:rPr lang="en-GB"/>
              <a:t> </a:t>
            </a:r>
            <a:endParaRPr lang="en-GB" dirty="0"/>
          </a:p>
        </p:txBody>
      </p:sp>
      <p:sp>
        <p:nvSpPr>
          <p:cNvPr id="3" name="Subtitle 2">
            <a:extLst>
              <a:ext uri="{FF2B5EF4-FFF2-40B4-BE49-F238E27FC236}">
                <a16:creationId xmlns:a16="http://schemas.microsoft.com/office/drawing/2014/main" id="{1AD44884-1510-9ED7-63C5-DBA3A1194754}"/>
              </a:ext>
            </a:extLst>
          </p:cNvPr>
          <p:cNvSpPr txBox="1">
            <a:spLocks/>
          </p:cNvSpPr>
          <p:nvPr/>
        </p:nvSpPr>
        <p:spPr>
          <a:xfrm>
            <a:off x="295406" y="1144555"/>
            <a:ext cx="5181600" cy="1781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rgbClr val="32620E"/>
                </a:solidFill>
              </a:rPr>
              <a:t>Operational excellence</a:t>
            </a:r>
            <a:r>
              <a:rPr lang="en-GB" sz="3200" dirty="0">
                <a:solidFill>
                  <a:srgbClr val="32620E"/>
                </a:solidFill>
              </a:rPr>
              <a:t> </a:t>
            </a:r>
          </a:p>
          <a:p>
            <a:r>
              <a:rPr lang="en-GB" sz="3200" b="1" dirty="0">
                <a:solidFill>
                  <a:srgbClr val="32620E"/>
                </a:solidFill>
              </a:rPr>
              <a:t>Strategic insight</a:t>
            </a:r>
            <a:r>
              <a:rPr lang="en-GB" sz="3200" dirty="0">
                <a:solidFill>
                  <a:srgbClr val="32620E"/>
                </a:solidFill>
              </a:rPr>
              <a:t> </a:t>
            </a:r>
          </a:p>
          <a:p>
            <a:r>
              <a:rPr lang="en-GB" sz="3200" b="1" dirty="0">
                <a:solidFill>
                  <a:srgbClr val="32620E"/>
                </a:solidFill>
              </a:rPr>
              <a:t>Regulatory confidence</a:t>
            </a:r>
            <a:r>
              <a:rPr lang="en-GB" sz="3200" dirty="0">
                <a:solidFill>
                  <a:srgbClr val="32620E"/>
                </a:solidFill>
              </a:rPr>
              <a:t> </a:t>
            </a:r>
          </a:p>
          <a:p>
            <a:endParaRPr lang="en-GB" sz="3600" b="1" dirty="0">
              <a:solidFill>
                <a:srgbClr val="32620E"/>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5398FD32-4843-8B78-A37D-D466C37D5B3C}"/>
              </a:ext>
            </a:extLst>
          </p:cNvPr>
          <p:cNvSpPr txBox="1"/>
          <p:nvPr/>
        </p:nvSpPr>
        <p:spPr>
          <a:xfrm>
            <a:off x="8444790" y="3842604"/>
            <a:ext cx="3170386" cy="2308324"/>
          </a:xfrm>
          <a:prstGeom prst="rect">
            <a:avLst/>
          </a:prstGeom>
          <a:noFill/>
        </p:spPr>
        <p:txBody>
          <a:bodyPr wrap="square" rtlCol="0">
            <a:spAutoFit/>
          </a:bodyPr>
          <a:lstStyle/>
          <a:p>
            <a:pPr lvl="0"/>
            <a:r>
              <a:rPr lang="en-US" dirty="0">
                <a:solidFill>
                  <a:srgbClr val="32620E"/>
                </a:solidFill>
                <a:latin typeface="Poppins" panose="00000500000000000000" pitchFamily="2" charset="0"/>
                <a:cs typeface="Poppins" panose="00000500000000000000" pitchFamily="2" charset="0"/>
              </a:rPr>
              <a:t>Qualifications</a:t>
            </a:r>
            <a:r>
              <a:rPr lang="en-US" dirty="0">
                <a:solidFill>
                  <a:srgbClr val="0B1D66"/>
                </a:solidFill>
                <a:latin typeface="Poppins" panose="00000500000000000000" pitchFamily="2" charset="0"/>
                <a:cs typeface="Poppins" panose="00000500000000000000" pitchFamily="2" charset="0"/>
              </a:rPr>
              <a:t> </a:t>
            </a:r>
          </a:p>
          <a:p>
            <a:pPr marL="285750" lvl="0" indent="-285750">
              <a:buFont typeface="Arial" panose="020B0604020202020204" pitchFamily="34" charset="0"/>
              <a:buChar char="•"/>
            </a:pPr>
            <a:r>
              <a:rPr lang="en-US" dirty="0" err="1">
                <a:solidFill>
                  <a:srgbClr val="0B1D66"/>
                </a:solidFill>
                <a:latin typeface="Poppins" panose="00000500000000000000" pitchFamily="2" charset="0"/>
                <a:cs typeface="Poppins" panose="00000500000000000000" pitchFamily="2" charset="0"/>
              </a:rPr>
              <a:t>afPE</a:t>
            </a:r>
            <a:r>
              <a:rPr lang="en-US" dirty="0">
                <a:solidFill>
                  <a:srgbClr val="0B1D66"/>
                </a:solidFill>
                <a:latin typeface="Poppins" panose="00000500000000000000" pitchFamily="2" charset="0"/>
                <a:cs typeface="Poppins" panose="00000500000000000000" pitchFamily="2" charset="0"/>
              </a:rPr>
              <a:t> Certificate Primary PE specialism (level 5)</a:t>
            </a:r>
            <a:endParaRPr lang="en-GB" dirty="0">
              <a:solidFill>
                <a:srgbClr val="0B1D66"/>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dirty="0" err="1">
                <a:solidFill>
                  <a:srgbClr val="0B1D66"/>
                </a:solidFill>
                <a:latin typeface="Poppins" panose="00000500000000000000" pitchFamily="2" charset="0"/>
                <a:cs typeface="Poppins" panose="00000500000000000000" pitchFamily="2" charset="0"/>
              </a:rPr>
              <a:t>afPE</a:t>
            </a:r>
            <a:r>
              <a:rPr lang="en-GB" dirty="0">
                <a:solidFill>
                  <a:srgbClr val="0B1D66"/>
                </a:solidFill>
                <a:latin typeface="Poppins" panose="00000500000000000000" pitchFamily="2" charset="0"/>
                <a:cs typeface="Poppins" panose="00000500000000000000" pitchFamily="2" charset="0"/>
              </a:rPr>
              <a:t> Certificate Leading effective teaching and learning as a subject leader – Primary/Secondary</a:t>
            </a:r>
          </a:p>
        </p:txBody>
      </p:sp>
      <p:pic>
        <p:nvPicPr>
          <p:cNvPr id="9" name="Picture 8">
            <a:extLst>
              <a:ext uri="{FF2B5EF4-FFF2-40B4-BE49-F238E27FC236}">
                <a16:creationId xmlns:a16="http://schemas.microsoft.com/office/drawing/2014/main" id="{34420090-5C00-BA88-7C4C-BB1E3C0E94C7}"/>
              </a:ext>
            </a:extLst>
          </p:cNvPr>
          <p:cNvPicPr>
            <a:picLocks noChangeAspect="1"/>
          </p:cNvPicPr>
          <p:nvPr/>
        </p:nvPicPr>
        <p:blipFill>
          <a:blip r:embed="rId2"/>
          <a:srcRect l="62046" t="8698" r="14910" b="4427"/>
          <a:stretch>
            <a:fillRect/>
          </a:stretch>
        </p:blipFill>
        <p:spPr>
          <a:xfrm>
            <a:off x="354138" y="3971520"/>
            <a:ext cx="1495763" cy="2050492"/>
          </a:xfrm>
          <a:prstGeom prst="rect">
            <a:avLst/>
          </a:prstGeom>
        </p:spPr>
      </p:pic>
      <p:pic>
        <p:nvPicPr>
          <p:cNvPr id="10" name="Picture 2">
            <a:extLst>
              <a:ext uri="{FF2B5EF4-FFF2-40B4-BE49-F238E27FC236}">
                <a16:creationId xmlns:a16="http://schemas.microsoft.com/office/drawing/2014/main" id="{2C20FB29-1B6B-DF08-2DFE-A8DB6610E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063" y="3842604"/>
            <a:ext cx="2243360" cy="22433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7281E338-8DE8-3444-6EBE-BCF3C3E26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995" y="3396410"/>
            <a:ext cx="3931920" cy="3931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263D4C30-9B6D-BA47-D928-EC8A00434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423" y="2035317"/>
            <a:ext cx="3931920" cy="393192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a:extLst>
              <a:ext uri="{FF2B5EF4-FFF2-40B4-BE49-F238E27FC236}">
                <a16:creationId xmlns:a16="http://schemas.microsoft.com/office/drawing/2014/main" id="{883DCFFE-A925-2AE9-26F9-317CE78212FD}"/>
              </a:ext>
            </a:extLst>
          </p:cNvPr>
          <p:cNvSpPr txBox="1">
            <a:spLocks/>
          </p:cNvSpPr>
          <p:nvPr/>
        </p:nvSpPr>
        <p:spPr>
          <a:xfrm>
            <a:off x="5975329" y="1144555"/>
            <a:ext cx="615341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a:solidFill>
                  <a:srgbClr val="32620E"/>
                </a:solidFill>
              </a:rPr>
              <a:t>Stakeholder trust</a:t>
            </a:r>
            <a:endParaRPr lang="en-GB" sz="3200">
              <a:solidFill>
                <a:srgbClr val="32620E"/>
              </a:solidFill>
            </a:endParaRPr>
          </a:p>
          <a:p>
            <a:r>
              <a:rPr lang="en-GB" sz="3200" b="1">
                <a:solidFill>
                  <a:srgbClr val="32620E"/>
                </a:solidFill>
              </a:rPr>
              <a:t>Customer confidence</a:t>
            </a:r>
          </a:p>
          <a:p>
            <a:r>
              <a:rPr lang="en-GB" sz="3200" b="1">
                <a:solidFill>
                  <a:srgbClr val="32620E"/>
                </a:solidFill>
              </a:rPr>
              <a:t>Transparent communication</a:t>
            </a:r>
            <a:endParaRPr lang="en-GB" sz="3200">
              <a:solidFill>
                <a:srgbClr val="32620E"/>
              </a:solidFill>
              <a:latin typeface="Poppins" panose="00000500000000000000" pitchFamily="2" charset="0"/>
              <a:cs typeface="Poppins" panose="00000500000000000000" pitchFamily="2" charset="0"/>
            </a:endParaRPr>
          </a:p>
          <a:p>
            <a:endParaRPr lang="en-GB" dirty="0"/>
          </a:p>
        </p:txBody>
      </p:sp>
    </p:spTree>
    <p:extLst>
      <p:ext uri="{BB962C8B-B14F-4D97-AF65-F5344CB8AC3E}">
        <p14:creationId xmlns:p14="http://schemas.microsoft.com/office/powerpoint/2010/main" val="70396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4E332-99F0-4ABB-A197-099BC6782A1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A31E9E8-DC5F-6A6A-3215-95A5EF485A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7941A20B-AE70-EDAB-8335-CD17AE2B0163}"/>
              </a:ext>
            </a:extLst>
          </p:cNvPr>
          <p:cNvSpPr txBox="1">
            <a:spLocks/>
          </p:cNvSpPr>
          <p:nvPr/>
        </p:nvSpPr>
        <p:spPr bwMode="auto">
          <a:xfrm>
            <a:off x="337805" y="2659558"/>
            <a:ext cx="1090136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5400" b="1" dirty="0">
                <a:solidFill>
                  <a:schemeClr val="bg1"/>
                </a:solidFill>
                <a:cs typeface="Arial" charset="0"/>
              </a:rPr>
              <a:t>Alan Watkinson</a:t>
            </a:r>
          </a:p>
          <a:p>
            <a:pPr eaLnBrk="1" hangingPunct="1"/>
            <a:r>
              <a:rPr lang="en-GB" sz="4000" dirty="0">
                <a:solidFill>
                  <a:schemeClr val="bg1"/>
                </a:solidFill>
                <a:cs typeface="Arial" charset="0"/>
              </a:rPr>
              <a:t>Co-Founder, Schools Active Movement</a:t>
            </a:r>
          </a:p>
        </p:txBody>
      </p:sp>
    </p:spTree>
    <p:extLst>
      <p:ext uri="{BB962C8B-B14F-4D97-AF65-F5344CB8AC3E}">
        <p14:creationId xmlns:p14="http://schemas.microsoft.com/office/powerpoint/2010/main" val="88485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E8853-4D01-494B-AA6C-678DAC60B7C2}"/>
              </a:ext>
            </a:extLst>
          </p:cNvPr>
          <p:cNvPicPr>
            <a:picLocks noChangeAspect="1"/>
          </p:cNvPicPr>
          <p:nvPr/>
        </p:nvPicPr>
        <p:blipFill>
          <a:blip r:embed="rId2"/>
          <a:stretch>
            <a:fillRect/>
          </a:stretch>
        </p:blipFill>
        <p:spPr>
          <a:xfrm>
            <a:off x="81139" y="2057625"/>
            <a:ext cx="10546994" cy="4749196"/>
          </a:xfrm>
          <a:prstGeom prst="rect">
            <a:avLst/>
          </a:prstGeom>
        </p:spPr>
      </p:pic>
      <p:pic>
        <p:nvPicPr>
          <p:cNvPr id="3" name="Picture 2">
            <a:extLst>
              <a:ext uri="{FF2B5EF4-FFF2-40B4-BE49-F238E27FC236}">
                <a16:creationId xmlns:a16="http://schemas.microsoft.com/office/drawing/2014/main" id="{5576D03B-1414-4F87-9F4C-7C7C2F44A557}"/>
              </a:ext>
            </a:extLst>
          </p:cNvPr>
          <p:cNvPicPr>
            <a:picLocks noChangeAspect="1"/>
          </p:cNvPicPr>
          <p:nvPr/>
        </p:nvPicPr>
        <p:blipFill rotWithShape="1">
          <a:blip r:embed="rId3"/>
          <a:srcRect b="6154"/>
          <a:stretch/>
        </p:blipFill>
        <p:spPr>
          <a:xfrm>
            <a:off x="9170548" y="87917"/>
            <a:ext cx="2726176" cy="902684"/>
          </a:xfrm>
          <a:prstGeom prst="rect">
            <a:avLst/>
          </a:prstGeom>
        </p:spPr>
      </p:pic>
    </p:spTree>
    <p:extLst>
      <p:ext uri="{BB962C8B-B14F-4D97-AF65-F5344CB8AC3E}">
        <p14:creationId xmlns:p14="http://schemas.microsoft.com/office/powerpoint/2010/main" val="261581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41FBA-BD0E-BFA8-799A-DFED5E4576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92EDEBA-911F-4F0C-C133-ABF7BAEC38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A53719F0-826F-0CE8-5E8E-1E7C82FB0CEE}"/>
              </a:ext>
            </a:extLst>
          </p:cNvPr>
          <p:cNvSpPr txBox="1">
            <a:spLocks/>
          </p:cNvSpPr>
          <p:nvPr/>
        </p:nvSpPr>
        <p:spPr bwMode="auto">
          <a:xfrm>
            <a:off x="337805" y="2659558"/>
            <a:ext cx="1090136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5400" b="1">
                <a:solidFill>
                  <a:schemeClr val="bg1"/>
                </a:solidFill>
                <a:cs typeface="Arial" charset="0"/>
              </a:rPr>
              <a:t>Heather Douglas</a:t>
            </a:r>
          </a:p>
          <a:p>
            <a:pPr eaLnBrk="1" hangingPunct="1"/>
            <a:r>
              <a:rPr lang="en-GB" sz="4000">
                <a:solidFill>
                  <a:schemeClr val="bg1"/>
                </a:solidFill>
                <a:cs typeface="Arial" charset="0"/>
              </a:rPr>
              <a:t>Head of Coaching &amp; Policy – UK Coaching</a:t>
            </a:r>
          </a:p>
        </p:txBody>
      </p:sp>
    </p:spTree>
    <p:extLst>
      <p:ext uri="{BB962C8B-B14F-4D97-AF65-F5344CB8AC3E}">
        <p14:creationId xmlns:p14="http://schemas.microsoft.com/office/powerpoint/2010/main" val="71228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20"/>
          <p:cNvPicPr preferRelativeResize="0"/>
          <p:nvPr/>
        </p:nvPicPr>
        <p:blipFill rotWithShape="1">
          <a:blip r:embed="rId3">
            <a:alphaModFix/>
          </a:blip>
          <a:srcRect/>
          <a:stretch/>
        </p:blipFill>
        <p:spPr>
          <a:xfrm>
            <a:off x="0" y="-30800"/>
            <a:ext cx="12192000" cy="6858000"/>
          </a:xfrm>
          <a:prstGeom prst="rect">
            <a:avLst/>
          </a:prstGeom>
          <a:noFill/>
          <a:ln>
            <a:noFill/>
          </a:ln>
        </p:spPr>
      </p:pic>
      <p:sp>
        <p:nvSpPr>
          <p:cNvPr id="83" name="Google Shape;83;p20"/>
          <p:cNvSpPr txBox="1"/>
          <p:nvPr/>
        </p:nvSpPr>
        <p:spPr>
          <a:xfrm>
            <a:off x="1399700" y="2631840"/>
            <a:ext cx="8602400" cy="3077725"/>
          </a:xfrm>
          <a:prstGeom prst="rect">
            <a:avLst/>
          </a:prstGeom>
          <a:noFill/>
          <a:ln>
            <a:noFill/>
          </a:ln>
        </p:spPr>
        <p:txBody>
          <a:bodyPr spcFirstLastPara="1" wrap="square" lIns="121900" tIns="121900" rIns="121900" bIns="121900" anchor="t" anchorCtr="0">
            <a:spAutoFit/>
          </a:bodyPr>
          <a:lstStyle/>
          <a:p>
            <a:pPr algn="ctr">
              <a:lnSpc>
                <a:spcPct val="114999"/>
              </a:lnSpc>
            </a:pPr>
            <a:r>
              <a:rPr lang="en-GB" sz="4000" b="1" dirty="0">
                <a:solidFill>
                  <a:schemeClr val="lt1"/>
                </a:solidFill>
                <a:latin typeface="Gill Sans MT"/>
                <a:sym typeface="Gill Sans"/>
              </a:rPr>
              <a:t>Heather Douglas</a:t>
            </a:r>
            <a:endParaRPr sz="1100" b="1" dirty="0">
              <a:solidFill>
                <a:schemeClr val="lt1"/>
              </a:solidFill>
              <a:latin typeface="Gill Sans"/>
              <a:ea typeface="Gill Sans"/>
              <a:cs typeface="Gill Sans"/>
              <a:sym typeface="Gill Sans"/>
            </a:endParaRPr>
          </a:p>
          <a:p>
            <a:pPr algn="ctr">
              <a:lnSpc>
                <a:spcPct val="114999"/>
              </a:lnSpc>
            </a:pPr>
            <a:r>
              <a:rPr lang="en-GB" sz="2000" b="1" dirty="0">
                <a:solidFill>
                  <a:schemeClr val="lt1"/>
                </a:solidFill>
                <a:latin typeface="Gill Sans"/>
                <a:sym typeface="Gill Sans"/>
              </a:rPr>
              <a:t>Head of Coaching &amp; Policy</a:t>
            </a:r>
          </a:p>
          <a:p>
            <a:pPr algn="ctr">
              <a:lnSpc>
                <a:spcPct val="114999"/>
              </a:lnSpc>
            </a:pPr>
            <a:r>
              <a:rPr lang="en-GB" sz="2000" b="1" dirty="0">
                <a:solidFill>
                  <a:schemeClr val="lt1"/>
                </a:solidFill>
                <a:latin typeface="Gill Sans"/>
                <a:sym typeface="Gill Sans"/>
              </a:rPr>
              <a:t>UK Coaching Sponsor for Play their Way</a:t>
            </a:r>
          </a:p>
          <a:p>
            <a:pPr algn="ctr">
              <a:lnSpc>
                <a:spcPct val="114999"/>
              </a:lnSpc>
            </a:pPr>
            <a:endParaRPr lang="en-GB" sz="2000" b="1" dirty="0">
              <a:solidFill>
                <a:schemeClr val="lt1"/>
              </a:solidFill>
              <a:latin typeface="Gill Sans"/>
              <a:sym typeface="Gill Sans"/>
            </a:endParaRPr>
          </a:p>
          <a:p>
            <a:pPr algn="ctr">
              <a:lnSpc>
                <a:spcPct val="114999"/>
              </a:lnSpc>
            </a:pPr>
            <a:endParaRPr lang="en-GB" sz="2000" b="1" dirty="0">
              <a:solidFill>
                <a:schemeClr val="lt1"/>
              </a:solidFill>
              <a:latin typeface="Gill Sans"/>
              <a:sym typeface="Gill Sans"/>
            </a:endParaRPr>
          </a:p>
          <a:p>
            <a:pPr algn="ctr">
              <a:lnSpc>
                <a:spcPct val="114999"/>
              </a:lnSpc>
            </a:pPr>
            <a:endParaRPr lang="en-GB" sz="2000" b="1" dirty="0">
              <a:solidFill>
                <a:schemeClr val="bg1"/>
              </a:solidFill>
              <a:latin typeface="Gill Sans"/>
              <a:sym typeface="Gill Sans"/>
            </a:endParaRPr>
          </a:p>
          <a:p>
            <a:pPr algn="ctr">
              <a:lnSpc>
                <a:spcPct val="114999"/>
              </a:lnSpc>
            </a:pPr>
            <a:r>
              <a:rPr lang="en-GB" sz="2000" b="1" dirty="0">
                <a:solidFill>
                  <a:schemeClr val="bg1"/>
                </a:solidFill>
                <a:latin typeface="Gill Sans"/>
                <a:sym typeface="Gill Sans"/>
                <a:hlinkClick r:id="rId4">
                  <a:extLst>
                    <a:ext uri="{A12FA001-AC4F-418D-AE19-62706E023703}">
                      <ahyp:hlinkClr xmlns:ahyp="http://schemas.microsoft.com/office/drawing/2018/hyperlinkcolor" val="tx"/>
                    </a:ext>
                  </a:extLst>
                </a:hlinkClick>
              </a:rPr>
              <a:t>www.playtheirway.org</a:t>
            </a:r>
            <a:r>
              <a:rPr lang="en-GB" sz="2000" b="1" dirty="0">
                <a:solidFill>
                  <a:schemeClr val="bg1"/>
                </a:solidFill>
                <a:latin typeface="Gill Sans"/>
                <a:sym typeface="Gill Sans"/>
              </a:rPr>
              <a:t> </a:t>
            </a:r>
            <a:endParaRPr lang="en-GB" sz="2000" b="1" dirty="0">
              <a:solidFill>
                <a:schemeClr val="bg1"/>
              </a:solidFill>
              <a:latin typeface="Gill Sans"/>
            </a:endParaRPr>
          </a:p>
        </p:txBody>
      </p:sp>
      <p:pic>
        <p:nvPicPr>
          <p:cNvPr id="84" name="Google Shape;84;p20"/>
          <p:cNvPicPr preferRelativeResize="0"/>
          <p:nvPr/>
        </p:nvPicPr>
        <p:blipFill>
          <a:blip r:embed="rId5">
            <a:alphaModFix/>
          </a:blip>
          <a:stretch>
            <a:fillRect/>
          </a:stretch>
        </p:blipFill>
        <p:spPr>
          <a:xfrm>
            <a:off x="8204364" y="547663"/>
            <a:ext cx="3260501" cy="1833135"/>
          </a:xfrm>
          <a:prstGeom prst="rect">
            <a:avLst/>
          </a:prstGeom>
          <a:noFill/>
          <a:ln>
            <a:noFill/>
          </a:ln>
        </p:spPr>
      </p:pic>
      <p:pic>
        <p:nvPicPr>
          <p:cNvPr id="2" name="Picture 1">
            <a:extLst>
              <a:ext uri="{FF2B5EF4-FFF2-40B4-BE49-F238E27FC236}">
                <a16:creationId xmlns:a16="http://schemas.microsoft.com/office/drawing/2014/main" id="{EAFB646C-A1F6-1794-3A19-E52F56DCDBB8}"/>
              </a:ext>
            </a:extLst>
          </p:cNvPr>
          <p:cNvPicPr>
            <a:picLocks noChangeAspect="1"/>
          </p:cNvPicPr>
          <p:nvPr/>
        </p:nvPicPr>
        <p:blipFill>
          <a:blip r:embed="rId6"/>
          <a:stretch>
            <a:fillRect/>
          </a:stretch>
        </p:blipFill>
        <p:spPr>
          <a:xfrm>
            <a:off x="727135" y="547663"/>
            <a:ext cx="2470300" cy="2475623"/>
          </a:xfrm>
          <a:prstGeom prst="rect">
            <a:avLst/>
          </a:prstGeom>
        </p:spPr>
      </p:pic>
      <p:pic>
        <p:nvPicPr>
          <p:cNvPr id="4" name="Picture 3" descr="A red sign with white text&#10;&#10;AI-generated content may be incorrect.">
            <a:extLst>
              <a:ext uri="{FF2B5EF4-FFF2-40B4-BE49-F238E27FC236}">
                <a16:creationId xmlns:a16="http://schemas.microsoft.com/office/drawing/2014/main" id="{03B845EC-FF6F-6E5B-1698-11930FB318AE}"/>
              </a:ext>
            </a:extLst>
          </p:cNvPr>
          <p:cNvPicPr>
            <a:picLocks noChangeAspect="1"/>
          </p:cNvPicPr>
          <p:nvPr/>
        </p:nvPicPr>
        <p:blipFill>
          <a:blip r:embed="rId7"/>
          <a:stretch>
            <a:fillRect/>
          </a:stretch>
        </p:blipFill>
        <p:spPr>
          <a:xfrm>
            <a:off x="264405" y="5564301"/>
            <a:ext cx="1930054" cy="11262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6568C-79A5-DAE7-EE4B-0F4519CE0F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EAFB30-D382-3E68-2437-1D9A0F27AE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7581A2F0-CC80-E98A-E25F-6232A87E980E}"/>
              </a:ext>
            </a:extLst>
          </p:cNvPr>
          <p:cNvSpPr txBox="1">
            <a:spLocks noGrp="1"/>
          </p:cNvSpPr>
          <p:nvPr>
            <p:ph type="title" idx="4294967295"/>
          </p:nvPr>
        </p:nvSpPr>
        <p:spPr bwMode="auto">
          <a:xfrm>
            <a:off x="476847" y="133594"/>
            <a:ext cx="11212206" cy="830997"/>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2B6468"/>
                </a:solidFill>
                <a:effectLst/>
                <a:uLnTx/>
                <a:uFillTx/>
                <a:latin typeface="Arial" charset="0"/>
                <a:ea typeface="ＭＳ Ｐゴシック" charset="0"/>
                <a:cs typeface="Arial" charset="0"/>
              </a:rPr>
              <a:t>Agenda</a:t>
            </a:r>
            <a:endParaRPr kumimoji="0" lang="en-US" sz="2800" b="0" i="0" u="none" strike="noStrike" kern="1200" cap="none" spc="0" normalizeH="0" baseline="0" noProof="0">
              <a:ln>
                <a:noFill/>
              </a:ln>
              <a:solidFill>
                <a:srgbClr val="2B6468"/>
              </a:solidFill>
              <a:effectLst/>
              <a:uLnTx/>
              <a:uFillTx/>
              <a:latin typeface="Arial" charset="0"/>
              <a:ea typeface="ＭＳ Ｐゴシック" charset="0"/>
              <a:cs typeface="Arial" charset="0"/>
            </a:endParaRPr>
          </a:p>
        </p:txBody>
      </p:sp>
      <p:graphicFrame>
        <p:nvGraphicFramePr>
          <p:cNvPr id="4" name="Table 3">
            <a:extLst>
              <a:ext uri="{FF2B5EF4-FFF2-40B4-BE49-F238E27FC236}">
                <a16:creationId xmlns:a16="http://schemas.microsoft.com/office/drawing/2014/main" id="{E9675500-6EFE-4EF7-6577-3299CA9A161F}"/>
              </a:ext>
            </a:extLst>
          </p:cNvPr>
          <p:cNvGraphicFramePr>
            <a:graphicFrameLocks noGrp="1"/>
          </p:cNvGraphicFramePr>
          <p:nvPr>
            <p:extLst>
              <p:ext uri="{D42A27DB-BD31-4B8C-83A1-F6EECF244321}">
                <p14:modId xmlns:p14="http://schemas.microsoft.com/office/powerpoint/2010/main" val="2800803970"/>
              </p:ext>
            </p:extLst>
          </p:nvPr>
        </p:nvGraphicFramePr>
        <p:xfrm>
          <a:off x="643236" y="1093512"/>
          <a:ext cx="10905528" cy="4616974"/>
        </p:xfrm>
        <a:graphic>
          <a:graphicData uri="http://schemas.openxmlformats.org/drawingml/2006/table">
            <a:tbl>
              <a:tblPr firstRow="1" bandRow="1">
                <a:tableStyleId>{1FECB4D8-DB02-4DC6-A0A2-4F2EBAE1DC90}</a:tableStyleId>
              </a:tblPr>
              <a:tblGrid>
                <a:gridCol w="897980">
                  <a:extLst>
                    <a:ext uri="{9D8B030D-6E8A-4147-A177-3AD203B41FA5}">
                      <a16:colId xmlns:a16="http://schemas.microsoft.com/office/drawing/2014/main" val="2825242766"/>
                    </a:ext>
                  </a:extLst>
                </a:gridCol>
                <a:gridCol w="3131368">
                  <a:extLst>
                    <a:ext uri="{9D8B030D-6E8A-4147-A177-3AD203B41FA5}">
                      <a16:colId xmlns:a16="http://schemas.microsoft.com/office/drawing/2014/main" val="2139719372"/>
                    </a:ext>
                  </a:extLst>
                </a:gridCol>
                <a:gridCol w="6876180">
                  <a:extLst>
                    <a:ext uri="{9D8B030D-6E8A-4147-A177-3AD203B41FA5}">
                      <a16:colId xmlns:a16="http://schemas.microsoft.com/office/drawing/2014/main" val="3100798115"/>
                    </a:ext>
                  </a:extLst>
                </a:gridCol>
              </a:tblGrid>
              <a:tr h="384507">
                <a:tc>
                  <a:txBody>
                    <a:bodyPr/>
                    <a:lstStyle/>
                    <a:p>
                      <a:r>
                        <a:rPr lang="en-GB" sz="1900" b="1" dirty="0">
                          <a:solidFill>
                            <a:srgbClr val="2B6468"/>
                          </a:solidFill>
                          <a:latin typeface="Arial" panose="020B0604020202020204" pitchFamily="34" charset="0"/>
                          <a:cs typeface="Arial" panose="020B0604020202020204" pitchFamily="34" charset="0"/>
                        </a:rPr>
                        <a:t>Time</a:t>
                      </a:r>
                    </a:p>
                  </a:txBody>
                  <a:tcPr marL="88732" marR="88732" marT="44366" marB="44366">
                    <a:lnR w="12700" cap="flat" cmpd="sng" algn="ctr">
                      <a:solidFill>
                        <a:srgbClr val="2B6468"/>
                      </a:solidFill>
                      <a:prstDash val="solid"/>
                      <a:round/>
                      <a:headEnd type="none" w="med" len="med"/>
                      <a:tailEnd type="none" w="med" len="med"/>
                    </a:lnR>
                    <a:lnB w="12700" cap="flat" cmpd="sng" algn="ctr">
                      <a:solidFill>
                        <a:srgbClr val="2B6468"/>
                      </a:solidFill>
                      <a:prstDash val="solid"/>
                      <a:round/>
                      <a:headEnd type="none" w="med" len="med"/>
                      <a:tailEnd type="none" w="med" len="med"/>
                    </a:lnB>
                    <a:noFill/>
                  </a:tcPr>
                </a:tc>
                <a:tc>
                  <a:txBody>
                    <a:bodyPr/>
                    <a:lstStyle/>
                    <a:p>
                      <a:r>
                        <a:rPr lang="en-GB" sz="1900" b="1" dirty="0">
                          <a:solidFill>
                            <a:srgbClr val="2B6468"/>
                          </a:solidFill>
                          <a:latin typeface="Arial" panose="020B0604020202020204" pitchFamily="34" charset="0"/>
                          <a:cs typeface="Arial" panose="020B0604020202020204" pitchFamily="34" charset="0"/>
                        </a:rPr>
                        <a:t>Session</a:t>
                      </a:r>
                    </a:p>
                  </a:txBody>
                  <a:tcPr marL="88732" marR="88732" marT="44366" marB="44366">
                    <a:lnL w="12700" cap="flat" cmpd="sng" algn="ctr">
                      <a:solidFill>
                        <a:srgbClr val="2B6468"/>
                      </a:solidFill>
                      <a:prstDash val="solid"/>
                      <a:round/>
                      <a:headEnd type="none" w="med" len="med"/>
                      <a:tailEnd type="none" w="med" len="med"/>
                    </a:lnL>
                    <a:lnR w="12700" cap="flat" cmpd="sng" algn="ctr">
                      <a:solidFill>
                        <a:srgbClr val="2B6468"/>
                      </a:solidFill>
                      <a:prstDash val="solid"/>
                      <a:round/>
                      <a:headEnd type="none" w="med" len="med"/>
                      <a:tailEnd type="none" w="med" len="med"/>
                    </a:lnR>
                    <a:lnB w="12700" cap="flat" cmpd="sng" algn="ctr">
                      <a:solidFill>
                        <a:srgbClr val="2B6468"/>
                      </a:solidFill>
                      <a:prstDash val="solid"/>
                      <a:round/>
                      <a:headEnd type="none" w="med" len="med"/>
                      <a:tailEnd type="none" w="med" len="med"/>
                    </a:lnB>
                    <a:noFill/>
                  </a:tcPr>
                </a:tc>
                <a:tc>
                  <a:txBody>
                    <a:bodyPr/>
                    <a:lstStyle/>
                    <a:p>
                      <a:r>
                        <a:rPr lang="en-GB" sz="1900" b="1" dirty="0">
                          <a:solidFill>
                            <a:srgbClr val="2B6468"/>
                          </a:solidFill>
                          <a:latin typeface="Arial" panose="020B0604020202020204" pitchFamily="34" charset="0"/>
                          <a:cs typeface="Arial" panose="020B0604020202020204" pitchFamily="34" charset="0"/>
                        </a:rPr>
                        <a:t>Speakers &amp; Contributors</a:t>
                      </a:r>
                    </a:p>
                  </a:txBody>
                  <a:tcPr marL="88732" marR="88732" marT="44366" marB="44366">
                    <a:lnL w="12700" cap="flat" cmpd="sng" algn="ctr">
                      <a:solidFill>
                        <a:srgbClr val="2B6468"/>
                      </a:solidFill>
                      <a:prstDash val="solid"/>
                      <a:round/>
                      <a:headEnd type="none" w="med" len="med"/>
                      <a:tailEnd type="none" w="med" len="med"/>
                    </a:lnL>
                    <a:lnB w="12700" cap="flat" cmpd="sng" algn="ctr">
                      <a:solidFill>
                        <a:srgbClr val="2B6468"/>
                      </a:solidFill>
                      <a:prstDash val="solid"/>
                      <a:round/>
                      <a:headEnd type="none" w="med" len="med"/>
                      <a:tailEnd type="none" w="med" len="med"/>
                    </a:lnB>
                    <a:noFill/>
                  </a:tcPr>
                </a:tc>
                <a:extLst>
                  <a:ext uri="{0D108BD9-81ED-4DB2-BD59-A6C34878D82A}">
                    <a16:rowId xmlns:a16="http://schemas.microsoft.com/office/drawing/2014/main" val="3006127688"/>
                  </a:ext>
                </a:extLst>
              </a:tr>
              <a:tr h="1330985">
                <a:tc>
                  <a:txBody>
                    <a:bodyPr/>
                    <a:lstStyle/>
                    <a:p>
                      <a:r>
                        <a:rPr lang="en-GB" sz="1700" b="1" dirty="0">
                          <a:solidFill>
                            <a:srgbClr val="2B6468"/>
                          </a:solidFill>
                          <a:latin typeface="Arial" panose="020B0604020202020204" pitchFamily="34" charset="0"/>
                          <a:cs typeface="Arial" panose="020B0604020202020204" pitchFamily="34" charset="0"/>
                        </a:rPr>
                        <a:t>10:00</a:t>
                      </a:r>
                    </a:p>
                  </a:txBody>
                  <a:tcPr marL="88732" marR="88732" marT="44366" marB="44366" anchor="ctr">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r>
                        <a:rPr lang="en-GB" sz="1600" b="1" dirty="0">
                          <a:solidFill>
                            <a:srgbClr val="E60F6E"/>
                          </a:solidFill>
                          <a:latin typeface="Arial" panose="020B0604020202020204" pitchFamily="34" charset="0"/>
                          <a:cs typeface="Arial" panose="020B0604020202020204" pitchFamily="34" charset="0"/>
                        </a:rPr>
                        <a:t>Opening Addresses</a:t>
                      </a:r>
                    </a:p>
                    <a:p>
                      <a:r>
                        <a:rPr lang="en-GB" sz="1600" b="1" dirty="0">
                          <a:solidFill>
                            <a:srgbClr val="E60F6E"/>
                          </a:solidFill>
                          <a:latin typeface="Arial" panose="020B0604020202020204" pitchFamily="34" charset="0"/>
                          <a:cs typeface="Arial" panose="020B0604020202020204" pitchFamily="34" charset="0"/>
                        </a:rPr>
                        <a:t>Sector Pledges</a:t>
                      </a:r>
                    </a:p>
                    <a:p>
                      <a:r>
                        <a:rPr lang="en-GB" sz="1600" b="1" dirty="0">
                          <a:solidFill>
                            <a:srgbClr val="E60F6E"/>
                          </a:solidFill>
                          <a:latin typeface="Arial" panose="020B0604020202020204" pitchFamily="34" charset="0"/>
                          <a:cs typeface="Arial" panose="020B0604020202020204" pitchFamily="34" charset="0"/>
                        </a:rPr>
                        <a:t>State of the Nation</a:t>
                      </a:r>
                    </a:p>
                    <a:p>
                      <a:r>
                        <a:rPr lang="en-GB" sz="1600" b="1" dirty="0">
                          <a:solidFill>
                            <a:srgbClr val="E60F6E"/>
                          </a:solidFill>
                          <a:latin typeface="Arial" panose="020B0604020202020204" pitchFamily="34" charset="0"/>
                          <a:cs typeface="Arial" panose="020B0604020202020204" pitchFamily="34" charset="0"/>
                        </a:rPr>
                        <a:t>Policy Updates</a:t>
                      </a:r>
                    </a:p>
                    <a:p>
                      <a:r>
                        <a:rPr lang="en-GB" sz="1600" b="1" dirty="0">
                          <a:solidFill>
                            <a:srgbClr val="E60F6E"/>
                          </a:solidFill>
                          <a:latin typeface="Arial" panose="020B0604020202020204" pitchFamily="34" charset="0"/>
                          <a:cs typeface="Arial" panose="020B0604020202020204" pitchFamily="34" charset="0"/>
                        </a:rPr>
                        <a:t>Strategic Insight</a:t>
                      </a:r>
                    </a:p>
                  </a:txBody>
                  <a:tcPr marL="88732" marR="88732" marT="44366" marB="44366">
                    <a:lnL w="12700" cap="flat" cmpd="sng" algn="ctr">
                      <a:solidFill>
                        <a:srgbClr val="2B6468"/>
                      </a:solidFill>
                      <a:prstDash val="solid"/>
                      <a:round/>
                      <a:headEnd type="none" w="med" len="med"/>
                      <a:tailEnd type="none" w="med" len="med"/>
                    </a:lnL>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r>
                        <a:rPr lang="en-GB" sz="1400" b="0" dirty="0">
                          <a:solidFill>
                            <a:srgbClr val="2B6468"/>
                          </a:solidFill>
                          <a:latin typeface="Arial" panose="020B0604020202020204" pitchFamily="34" charset="0"/>
                          <a:cs typeface="Arial" panose="020B0604020202020204" pitchFamily="34" charset="0"/>
                        </a:rPr>
                        <a:t>Gavin James, Youth Sport Trust &amp; Sara Yasin, Youth Sport Trust Youth Board</a:t>
                      </a:r>
                    </a:p>
                    <a:p>
                      <a:r>
                        <a:rPr lang="en-GB" sz="1400" b="0" dirty="0">
                          <a:solidFill>
                            <a:srgbClr val="2B6468"/>
                          </a:solidFill>
                          <a:latin typeface="Arial" panose="020B0604020202020204" pitchFamily="34" charset="0"/>
                          <a:cs typeface="Arial" panose="020B0604020202020204" pitchFamily="34" charset="0"/>
                        </a:rPr>
                        <a:t>Ali Oliver - Youth Sport Trust</a:t>
                      </a:r>
                    </a:p>
                    <a:p>
                      <a:r>
                        <a:rPr lang="en-GB" sz="1400" b="0" dirty="0">
                          <a:solidFill>
                            <a:srgbClr val="2B6468"/>
                          </a:solidFill>
                          <a:latin typeface="Arial" panose="020B0604020202020204" pitchFamily="34" charset="0"/>
                          <a:cs typeface="Arial" panose="020B0604020202020204" pitchFamily="34" charset="0"/>
                        </a:rPr>
                        <a:t>Matthew Hopkinson - Department for Education </a:t>
                      </a:r>
                    </a:p>
                    <a:p>
                      <a:r>
                        <a:rPr lang="en-GB" sz="1400" b="0" dirty="0">
                          <a:solidFill>
                            <a:srgbClr val="2B6468"/>
                          </a:solidFill>
                          <a:latin typeface="Arial" panose="020B0604020202020204" pitchFamily="34" charset="0"/>
                          <a:cs typeface="Arial" panose="020B0604020202020204" pitchFamily="34" charset="0"/>
                        </a:rPr>
                        <a:t>Kate Thornton-Bousfield - Association for Physical Education</a:t>
                      </a:r>
                    </a:p>
                    <a:p>
                      <a:r>
                        <a:rPr lang="en-GB" sz="1400" b="0" dirty="0">
                          <a:solidFill>
                            <a:srgbClr val="2B6468"/>
                          </a:solidFill>
                          <a:latin typeface="Arial" panose="020B0604020202020204" pitchFamily="34" charset="0"/>
                          <a:cs typeface="Arial" panose="020B0604020202020204" pitchFamily="34" charset="0"/>
                        </a:rPr>
                        <a:t>Alan Watkinson - Schools Active Movement</a:t>
                      </a:r>
                    </a:p>
                    <a:p>
                      <a:r>
                        <a:rPr lang="en-GB" sz="1400" b="0" dirty="0">
                          <a:solidFill>
                            <a:srgbClr val="2B6468"/>
                          </a:solidFill>
                          <a:latin typeface="Arial" panose="020B0604020202020204" pitchFamily="34" charset="0"/>
                          <a:cs typeface="Arial" panose="020B0604020202020204" pitchFamily="34" charset="0"/>
                        </a:rPr>
                        <a:t>Heather Douglas - UK Coaching</a:t>
                      </a:r>
                    </a:p>
                  </a:txBody>
                  <a:tcPr marL="88732" marR="88732" marT="44366" marB="44366">
                    <a:lnL w="12700" cap="flat" cmpd="sng" algn="ctr">
                      <a:solidFill>
                        <a:srgbClr val="2B6468"/>
                      </a:solidFill>
                      <a:prstDash val="solid"/>
                      <a:round/>
                      <a:headEnd type="none" w="med" len="med"/>
                      <a:tailEnd type="none" w="med" len="med"/>
                    </a:lnL>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extLst>
                  <a:ext uri="{0D108BD9-81ED-4DB2-BD59-A6C34878D82A}">
                    <a16:rowId xmlns:a16="http://schemas.microsoft.com/office/drawing/2014/main" val="2990037073"/>
                  </a:ext>
                </a:extLst>
              </a:tr>
              <a:tr h="416172">
                <a:tc>
                  <a:txBody>
                    <a:bodyPr/>
                    <a:lstStyle/>
                    <a:p>
                      <a:r>
                        <a:rPr lang="en-GB" sz="1700" b="1" dirty="0">
                          <a:solidFill>
                            <a:srgbClr val="2B6468"/>
                          </a:solidFill>
                          <a:latin typeface="Arial" panose="020B0604020202020204" pitchFamily="34" charset="0"/>
                          <a:cs typeface="Arial" panose="020B0604020202020204" pitchFamily="34" charset="0"/>
                        </a:rPr>
                        <a:t>11:15</a:t>
                      </a:r>
                    </a:p>
                  </a:txBody>
                  <a:tcPr marL="88732" marR="88732" marT="44366" marB="44366" anchor="ctr">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r>
                        <a:rPr lang="en-GB" sz="1600" b="1" dirty="0">
                          <a:solidFill>
                            <a:srgbClr val="E60F6E"/>
                          </a:solidFill>
                          <a:latin typeface="Arial" panose="020B0604020202020204" pitchFamily="34" charset="0"/>
                          <a:cs typeface="Arial" panose="020B0604020202020204" pitchFamily="34" charset="0"/>
                        </a:rPr>
                        <a:t>A Unified Response</a:t>
                      </a:r>
                    </a:p>
                  </a:txBody>
                  <a:tcPr marL="88732" marR="88732" marT="44366" marB="44366" anchor="ctr">
                    <a:lnL w="12700" cap="flat" cmpd="sng" algn="ctr">
                      <a:solidFill>
                        <a:srgbClr val="2B6468"/>
                      </a:solidFill>
                      <a:prstDash val="solid"/>
                      <a:round/>
                      <a:headEnd type="none" w="med" len="med"/>
                      <a:tailEnd type="none" w="med" len="med"/>
                    </a:lnL>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endParaRPr lang="en-GB" sz="1400" b="0" dirty="0">
                        <a:solidFill>
                          <a:srgbClr val="2B6468"/>
                        </a:solidFill>
                        <a:latin typeface="Arial" panose="020B0604020202020204" pitchFamily="34" charset="0"/>
                        <a:cs typeface="Arial" panose="020B0604020202020204" pitchFamily="34" charset="0"/>
                      </a:endParaRPr>
                    </a:p>
                  </a:txBody>
                  <a:tcPr marL="88732" marR="88732" marT="44366" marB="44366">
                    <a:lnL w="12700" cap="flat" cmpd="sng" algn="ctr">
                      <a:solidFill>
                        <a:srgbClr val="2B6468"/>
                      </a:solidFill>
                      <a:prstDash val="solid"/>
                      <a:round/>
                      <a:headEnd type="none" w="med" len="med"/>
                      <a:tailEnd type="none" w="med" len="med"/>
                    </a:lnL>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extLst>
                  <a:ext uri="{0D108BD9-81ED-4DB2-BD59-A6C34878D82A}">
                    <a16:rowId xmlns:a16="http://schemas.microsoft.com/office/drawing/2014/main" val="3786520373"/>
                  </a:ext>
                </a:extLst>
              </a:tr>
              <a:tr h="383434">
                <a:tc>
                  <a:txBody>
                    <a:bodyPr/>
                    <a:lstStyle/>
                    <a:p>
                      <a:r>
                        <a:rPr lang="en-GB" sz="1700" b="1" dirty="0">
                          <a:solidFill>
                            <a:srgbClr val="2B6468"/>
                          </a:solidFill>
                          <a:latin typeface="Arial" panose="020B0604020202020204" pitchFamily="34" charset="0"/>
                          <a:cs typeface="Arial" panose="020B0604020202020204" pitchFamily="34" charset="0"/>
                        </a:rPr>
                        <a:t>12:15</a:t>
                      </a:r>
                    </a:p>
                  </a:txBody>
                  <a:tcPr marL="88732" marR="88732" marT="44366" marB="44366" anchor="ctr">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pPr algn="l"/>
                      <a:r>
                        <a:rPr lang="en-GB" sz="1800" b="1" dirty="0">
                          <a:solidFill>
                            <a:srgbClr val="2B6468"/>
                          </a:solidFill>
                          <a:latin typeface="Arial" panose="020B0604020202020204" pitchFamily="34" charset="0"/>
                          <a:cs typeface="Arial" panose="020B0604020202020204" pitchFamily="34" charset="0"/>
                        </a:rPr>
                        <a:t>Networking Lunch</a:t>
                      </a:r>
                    </a:p>
                  </a:txBody>
                  <a:tcPr marL="88732" marR="88732" marT="44366" marB="44366" anchor="ctr">
                    <a:lnL w="12700" cap="flat" cmpd="sng" algn="ctr">
                      <a:solidFill>
                        <a:srgbClr val="2B6468"/>
                      </a:solidFill>
                      <a:prstDash val="solid"/>
                      <a:round/>
                      <a:headEnd type="none" w="med" len="med"/>
                      <a:tailEnd type="none" w="med" len="med"/>
                    </a:lnL>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endParaRPr lang="en-GB" sz="1400" b="0" dirty="0">
                        <a:solidFill>
                          <a:srgbClr val="2B6468"/>
                        </a:solidFill>
                        <a:latin typeface="Arial" panose="020B0604020202020204" pitchFamily="34" charset="0"/>
                        <a:cs typeface="Arial" panose="020B0604020202020204" pitchFamily="34" charset="0"/>
                      </a:endParaRPr>
                    </a:p>
                  </a:txBody>
                  <a:tcPr marL="88732" marR="88732" marT="44366" marB="44366" anchor="ct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extLst>
                  <a:ext uri="{0D108BD9-81ED-4DB2-BD59-A6C34878D82A}">
                    <a16:rowId xmlns:a16="http://schemas.microsoft.com/office/drawing/2014/main" val="1573223626"/>
                  </a:ext>
                </a:extLst>
              </a:tr>
              <a:tr h="383434">
                <a:tc>
                  <a:txBody>
                    <a:bodyPr/>
                    <a:lstStyle/>
                    <a:p>
                      <a:r>
                        <a:rPr lang="en-GB" sz="1700" b="1" dirty="0">
                          <a:solidFill>
                            <a:srgbClr val="2B6468"/>
                          </a:solidFill>
                          <a:latin typeface="Arial" panose="020B0604020202020204" pitchFamily="34" charset="0"/>
                          <a:cs typeface="Arial" panose="020B0604020202020204" pitchFamily="34" charset="0"/>
                        </a:rPr>
                        <a:t>13:00</a:t>
                      </a:r>
                    </a:p>
                  </a:txBody>
                  <a:tcPr marL="88732" marR="88732" marT="44366" marB="44366" anchor="ctr">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r>
                        <a:rPr lang="en-GB" sz="1600" b="1" dirty="0">
                          <a:solidFill>
                            <a:srgbClr val="E60F6E"/>
                          </a:solidFill>
                          <a:latin typeface="Arial" panose="020B0604020202020204" pitchFamily="34" charset="0"/>
                          <a:cs typeface="Arial" panose="020B0604020202020204" pitchFamily="34" charset="0"/>
                        </a:rPr>
                        <a:t>It All Starts With Play</a:t>
                      </a:r>
                    </a:p>
                  </a:txBody>
                  <a:tcPr marL="88732" marR="88732" marT="44366" marB="44366" anchor="ctr">
                    <a:lnL w="12700" cap="flat" cmpd="sng" algn="ctr">
                      <a:solidFill>
                        <a:srgbClr val="2B6468"/>
                      </a:solidFill>
                      <a:prstDash val="solid"/>
                      <a:round/>
                      <a:headEnd type="none" w="med" len="med"/>
                      <a:tailEnd type="none" w="med" len="med"/>
                    </a:lnL>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r>
                        <a:rPr lang="en-GB" sz="1400" b="0" dirty="0">
                          <a:solidFill>
                            <a:srgbClr val="2B6468"/>
                          </a:solidFill>
                          <a:latin typeface="Arial" panose="020B0604020202020204" pitchFamily="34" charset="0"/>
                          <a:cs typeface="Arial" panose="020B0604020202020204" pitchFamily="34" charset="0"/>
                        </a:rPr>
                        <a:t>Eugene Minogue - Play England &amp; Chris Wright – Youth Sport Trust</a:t>
                      </a:r>
                    </a:p>
                  </a:txBody>
                  <a:tcPr marL="88732" marR="88732" marT="44366" marB="44366">
                    <a:lnL w="12700" cap="flat" cmpd="sng" algn="ctr">
                      <a:solidFill>
                        <a:srgbClr val="2B6468"/>
                      </a:solidFill>
                      <a:prstDash val="solid"/>
                      <a:round/>
                      <a:headEnd type="none" w="med" len="med"/>
                      <a:tailEnd type="none" w="med" len="med"/>
                    </a:lnL>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extLst>
                  <a:ext uri="{0D108BD9-81ED-4DB2-BD59-A6C34878D82A}">
                    <a16:rowId xmlns:a16="http://schemas.microsoft.com/office/drawing/2014/main" val="3663809875"/>
                  </a:ext>
                </a:extLst>
              </a:tr>
              <a:tr h="916901">
                <a:tc>
                  <a:txBody>
                    <a:bodyPr/>
                    <a:lstStyle/>
                    <a:p>
                      <a:r>
                        <a:rPr lang="en-GB" sz="1700" b="1" dirty="0">
                          <a:solidFill>
                            <a:srgbClr val="2B6468"/>
                          </a:solidFill>
                          <a:latin typeface="Arial" panose="020B0604020202020204" pitchFamily="34" charset="0"/>
                          <a:cs typeface="Arial" panose="020B0604020202020204" pitchFamily="34" charset="0"/>
                        </a:rPr>
                        <a:t>14:00</a:t>
                      </a:r>
                    </a:p>
                  </a:txBody>
                  <a:tcPr marL="88732" marR="88732" marT="44366" marB="44366" anchor="ctr">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r>
                        <a:rPr lang="en-GB" sz="1600" b="1" dirty="0">
                          <a:solidFill>
                            <a:srgbClr val="E60F6E"/>
                          </a:solidFill>
                          <a:latin typeface="Arial" panose="020B0604020202020204" pitchFamily="34" charset="0"/>
                          <a:cs typeface="Arial" panose="020B0604020202020204" pitchFamily="34" charset="0"/>
                        </a:rPr>
                        <a:t>Share &amp; Learn Carousel</a:t>
                      </a:r>
                    </a:p>
                    <a:p>
                      <a:r>
                        <a:rPr lang="en-GB" sz="1600" b="1" dirty="0">
                          <a:solidFill>
                            <a:srgbClr val="E60F6E"/>
                          </a:solidFill>
                          <a:latin typeface="Arial" panose="020B0604020202020204" pitchFamily="34" charset="0"/>
                          <a:cs typeface="Arial" panose="020B0604020202020204" pitchFamily="34" charset="0"/>
                        </a:rPr>
                        <a:t>- System Partner Insight</a:t>
                      </a:r>
                    </a:p>
                  </a:txBody>
                  <a:tcPr marL="88732" marR="88732" marT="44366" marB="44366" anchor="ctr">
                    <a:lnL w="12700" cap="flat" cmpd="sng" algn="ctr">
                      <a:solidFill>
                        <a:srgbClr val="2B6468"/>
                      </a:solidFill>
                      <a:prstDash val="solid"/>
                      <a:round/>
                      <a:headEnd type="none" w="med" len="med"/>
                      <a:tailEnd type="none" w="med" len="med"/>
                    </a:lnL>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r>
                        <a:rPr lang="en-GB" sz="1400" b="0" dirty="0">
                          <a:solidFill>
                            <a:srgbClr val="2B6468"/>
                          </a:solidFill>
                          <a:latin typeface="Arial" panose="020B0604020202020204" pitchFamily="34" charset="0"/>
                          <a:cs typeface="Arial" panose="020B0604020202020204" pitchFamily="34" charset="0"/>
                        </a:rPr>
                        <a:t>Wendy Taylor – FA x Muslim Sports Foundation</a:t>
                      </a:r>
                    </a:p>
                    <a:p>
                      <a:r>
                        <a:rPr lang="en-GB" sz="1400" b="0" dirty="0">
                          <a:solidFill>
                            <a:srgbClr val="2B6468"/>
                          </a:solidFill>
                          <a:latin typeface="Arial" panose="020B0604020202020204" pitchFamily="34" charset="0"/>
                          <a:cs typeface="Arial" panose="020B0604020202020204" pitchFamily="34" charset="0"/>
                        </a:rPr>
                        <a:t>Will Brown - Modern Pentathlon</a:t>
                      </a:r>
                    </a:p>
                    <a:p>
                      <a:r>
                        <a:rPr lang="en-GB" sz="1400" b="0" dirty="0">
                          <a:solidFill>
                            <a:srgbClr val="2B6468"/>
                          </a:solidFill>
                          <a:latin typeface="Arial"/>
                          <a:cs typeface="Arial"/>
                        </a:rPr>
                        <a:t>Steph Matthews, Youth Sport Trust</a:t>
                      </a:r>
                    </a:p>
                    <a:p>
                      <a:r>
                        <a:rPr lang="en-GB" sz="1400" b="0" dirty="0">
                          <a:solidFill>
                            <a:srgbClr val="2B6468"/>
                          </a:solidFill>
                          <a:latin typeface="Arial" panose="020B0604020202020204" pitchFamily="34" charset="0"/>
                          <a:cs typeface="Arial" panose="020B0604020202020204" pitchFamily="34" charset="0"/>
                        </a:rPr>
                        <a:t>Ashley Jones – Swim England</a:t>
                      </a:r>
                    </a:p>
                  </a:txBody>
                  <a:tcPr marL="88732" marR="88732" marT="44366" marB="44366">
                    <a:lnL w="12700" cap="flat" cmpd="sng" algn="ctr">
                      <a:solidFill>
                        <a:srgbClr val="2B6468"/>
                      </a:solidFill>
                      <a:prstDash val="solid"/>
                      <a:round/>
                      <a:headEnd type="none" w="med" len="med"/>
                      <a:tailEnd type="none" w="med" len="med"/>
                    </a:lnL>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extLst>
                  <a:ext uri="{0D108BD9-81ED-4DB2-BD59-A6C34878D82A}">
                    <a16:rowId xmlns:a16="http://schemas.microsoft.com/office/drawing/2014/main" val="3446831389"/>
                  </a:ext>
                </a:extLst>
              </a:tr>
              <a:tr h="383434">
                <a:tc>
                  <a:txBody>
                    <a:bodyPr/>
                    <a:lstStyle/>
                    <a:p>
                      <a:r>
                        <a:rPr lang="en-GB" sz="1700" b="1" dirty="0">
                          <a:solidFill>
                            <a:srgbClr val="2B6468"/>
                          </a:solidFill>
                          <a:latin typeface="Arial" panose="020B0604020202020204" pitchFamily="34" charset="0"/>
                          <a:cs typeface="Arial" panose="020B0604020202020204" pitchFamily="34" charset="0"/>
                        </a:rPr>
                        <a:t>15:00</a:t>
                      </a:r>
                    </a:p>
                  </a:txBody>
                  <a:tcPr marL="88732" marR="88732" marT="44366" marB="44366" anchor="ctr">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r>
                        <a:rPr lang="en-GB" sz="1600" b="1" dirty="0">
                          <a:solidFill>
                            <a:srgbClr val="E60F6E"/>
                          </a:solidFill>
                          <a:latin typeface="Arial" panose="020B0604020202020204" pitchFamily="34" charset="0"/>
                          <a:cs typeface="Arial" panose="020B0604020202020204" pitchFamily="34" charset="0"/>
                        </a:rPr>
                        <a:t>Panel Q&amp;A</a:t>
                      </a:r>
                    </a:p>
                  </a:txBody>
                  <a:tcPr marL="88732" marR="88732" marT="44366" marB="44366" anchor="ctr">
                    <a:lnL w="12700" cap="flat" cmpd="sng" algn="ctr">
                      <a:solidFill>
                        <a:srgbClr val="2B6468"/>
                      </a:solidFill>
                      <a:prstDash val="solid"/>
                      <a:round/>
                      <a:headEnd type="none" w="med" len="med"/>
                      <a:tailEnd type="none" w="med" len="med"/>
                    </a:lnL>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tc>
                  <a:txBody>
                    <a:bodyPr/>
                    <a:lstStyle/>
                    <a:p>
                      <a:endParaRPr lang="en-GB" sz="1400" b="0" dirty="0">
                        <a:solidFill>
                          <a:srgbClr val="2B6468"/>
                        </a:solidFill>
                        <a:latin typeface="Arial" panose="020B0604020202020204" pitchFamily="34" charset="0"/>
                        <a:cs typeface="Arial" panose="020B0604020202020204" pitchFamily="34" charset="0"/>
                      </a:endParaRPr>
                    </a:p>
                  </a:txBody>
                  <a:tcPr marL="88732" marR="88732" marT="44366" marB="44366">
                    <a:lnL w="12700" cap="flat" cmpd="sng" algn="ctr">
                      <a:solidFill>
                        <a:srgbClr val="2B6468"/>
                      </a:solidFill>
                      <a:prstDash val="solid"/>
                      <a:round/>
                      <a:headEnd type="none" w="med" len="med"/>
                      <a:tailEnd type="none" w="med" len="med"/>
                    </a:lnL>
                    <a:lnT w="12700" cap="flat" cmpd="sng" algn="ctr">
                      <a:solidFill>
                        <a:srgbClr val="2B6468"/>
                      </a:solidFill>
                      <a:prstDash val="solid"/>
                      <a:round/>
                      <a:headEnd type="none" w="med" len="med"/>
                      <a:tailEnd type="none" w="med" len="med"/>
                    </a:lnT>
                    <a:lnB w="12700" cap="flat" cmpd="sng" algn="ctr">
                      <a:solidFill>
                        <a:srgbClr val="2B6468"/>
                      </a:solidFill>
                      <a:prstDash val="solid"/>
                      <a:round/>
                      <a:headEnd type="none" w="med" len="med"/>
                      <a:tailEnd type="none" w="med" len="med"/>
                    </a:lnB>
                    <a:noFill/>
                  </a:tcPr>
                </a:tc>
                <a:extLst>
                  <a:ext uri="{0D108BD9-81ED-4DB2-BD59-A6C34878D82A}">
                    <a16:rowId xmlns:a16="http://schemas.microsoft.com/office/drawing/2014/main" val="346000882"/>
                  </a:ext>
                </a:extLst>
              </a:tr>
              <a:tr h="354929">
                <a:tc>
                  <a:txBody>
                    <a:bodyPr/>
                    <a:lstStyle/>
                    <a:p>
                      <a:r>
                        <a:rPr lang="en-GB" sz="1700" b="1" dirty="0">
                          <a:solidFill>
                            <a:srgbClr val="2B6468"/>
                          </a:solidFill>
                          <a:latin typeface="Arial" panose="020B0604020202020204" pitchFamily="34" charset="0"/>
                          <a:cs typeface="Arial" panose="020B0604020202020204" pitchFamily="34" charset="0"/>
                        </a:rPr>
                        <a:t>15:30</a:t>
                      </a:r>
                    </a:p>
                  </a:txBody>
                  <a:tcPr marL="88732" marR="88732" marT="44366" marB="44366" anchor="ctr">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noFill/>
                  </a:tcPr>
                </a:tc>
                <a:tc>
                  <a:txBody>
                    <a:bodyPr/>
                    <a:lstStyle/>
                    <a:p>
                      <a:r>
                        <a:rPr lang="en-GB" sz="1600" b="1" dirty="0">
                          <a:solidFill>
                            <a:srgbClr val="E60F6E"/>
                          </a:solidFill>
                          <a:latin typeface="Arial" panose="020B0604020202020204" pitchFamily="34" charset="0"/>
                          <a:cs typeface="Arial" panose="020B0604020202020204" pitchFamily="34" charset="0"/>
                        </a:rPr>
                        <a:t>Close</a:t>
                      </a:r>
                    </a:p>
                  </a:txBody>
                  <a:tcPr marL="88732" marR="88732" marT="44366" marB="44366" anchor="ctr">
                    <a:lnL w="12700" cap="flat" cmpd="sng" algn="ctr">
                      <a:solidFill>
                        <a:srgbClr val="2B6468"/>
                      </a:solidFill>
                      <a:prstDash val="solid"/>
                      <a:round/>
                      <a:headEnd type="none" w="med" len="med"/>
                      <a:tailEnd type="none" w="med" len="med"/>
                    </a:lnL>
                    <a:lnR w="12700" cap="flat" cmpd="sng" algn="ctr">
                      <a:solidFill>
                        <a:srgbClr val="2B6468"/>
                      </a:solidFill>
                      <a:prstDash val="solid"/>
                      <a:round/>
                      <a:headEnd type="none" w="med" len="med"/>
                      <a:tailEnd type="none" w="med" len="med"/>
                    </a:lnR>
                    <a:lnT w="12700" cap="flat" cmpd="sng" algn="ctr">
                      <a:solidFill>
                        <a:srgbClr val="2B6468"/>
                      </a:solidFill>
                      <a:prstDash val="solid"/>
                      <a:round/>
                      <a:headEnd type="none" w="med" len="med"/>
                      <a:tailEnd type="none" w="med" len="med"/>
                    </a:lnT>
                    <a:noFill/>
                  </a:tcPr>
                </a:tc>
                <a:tc>
                  <a:txBody>
                    <a:bodyPr/>
                    <a:lstStyle/>
                    <a:p>
                      <a:r>
                        <a:rPr lang="en-GB" sz="1400" b="0" dirty="0">
                          <a:solidFill>
                            <a:srgbClr val="2B6468"/>
                          </a:solidFill>
                          <a:latin typeface="Arial" panose="020B0604020202020204" pitchFamily="34" charset="0"/>
                          <a:cs typeface="Arial" panose="020B0604020202020204" pitchFamily="34" charset="0"/>
                        </a:rPr>
                        <a:t>Gavin James - Youth Sport Trust</a:t>
                      </a:r>
                    </a:p>
                  </a:txBody>
                  <a:tcPr marL="88732" marR="88732" marT="44366" marB="44366">
                    <a:lnL w="12700" cap="flat" cmpd="sng" algn="ctr">
                      <a:solidFill>
                        <a:srgbClr val="2B6468"/>
                      </a:solidFill>
                      <a:prstDash val="solid"/>
                      <a:round/>
                      <a:headEnd type="none" w="med" len="med"/>
                      <a:tailEnd type="none" w="med" len="med"/>
                    </a:lnL>
                    <a:lnT w="12700" cap="flat" cmpd="sng" algn="ctr">
                      <a:solidFill>
                        <a:srgbClr val="2B6468"/>
                      </a:solidFill>
                      <a:prstDash val="solid"/>
                      <a:round/>
                      <a:headEnd type="none" w="med" len="med"/>
                      <a:tailEnd type="none" w="med" len="med"/>
                    </a:lnT>
                    <a:noFill/>
                  </a:tcPr>
                </a:tc>
                <a:extLst>
                  <a:ext uri="{0D108BD9-81ED-4DB2-BD59-A6C34878D82A}">
                    <a16:rowId xmlns:a16="http://schemas.microsoft.com/office/drawing/2014/main" val="2015112195"/>
                  </a:ext>
                </a:extLst>
              </a:tr>
            </a:tbl>
          </a:graphicData>
        </a:graphic>
      </p:graphicFrame>
    </p:spTree>
    <p:extLst>
      <p:ext uri="{BB962C8B-B14F-4D97-AF65-F5344CB8AC3E}">
        <p14:creationId xmlns:p14="http://schemas.microsoft.com/office/powerpoint/2010/main" val="292839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a:extLst>
            <a:ext uri="{FF2B5EF4-FFF2-40B4-BE49-F238E27FC236}">
              <a16:creationId xmlns:a16="http://schemas.microsoft.com/office/drawing/2014/main" id="{8B6F600E-22BC-849F-7290-F6F3099DE930}"/>
            </a:ext>
          </a:extLst>
        </p:cNvPr>
        <p:cNvGrpSpPr/>
        <p:nvPr/>
      </p:nvGrpSpPr>
      <p:grpSpPr>
        <a:xfrm>
          <a:off x="0" y="0"/>
          <a:ext cx="0" cy="0"/>
          <a:chOff x="0" y="0"/>
          <a:chExt cx="0" cy="0"/>
        </a:xfrm>
      </p:grpSpPr>
      <p:pic>
        <p:nvPicPr>
          <p:cNvPr id="355" name="Google Shape;355;p47">
            <a:extLst>
              <a:ext uri="{FF2B5EF4-FFF2-40B4-BE49-F238E27FC236}">
                <a16:creationId xmlns:a16="http://schemas.microsoft.com/office/drawing/2014/main" id="{2C9866D9-957E-8E81-D0DF-2E9EDB42C424}"/>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 name="Picture 1">
            <a:extLst>
              <a:ext uri="{FF2B5EF4-FFF2-40B4-BE49-F238E27FC236}">
                <a16:creationId xmlns:a16="http://schemas.microsoft.com/office/drawing/2014/main" id="{835D5A18-D749-8A8C-1D09-0B6D4DA566A3}"/>
              </a:ext>
            </a:extLst>
          </p:cNvPr>
          <p:cNvPicPr>
            <a:picLocks noChangeAspect="1"/>
          </p:cNvPicPr>
          <p:nvPr/>
        </p:nvPicPr>
        <p:blipFill>
          <a:blip r:embed="rId4"/>
          <a:stretch>
            <a:fillRect/>
          </a:stretch>
        </p:blipFill>
        <p:spPr>
          <a:xfrm>
            <a:off x="228048" y="1018895"/>
            <a:ext cx="2470300" cy="2475623"/>
          </a:xfrm>
          <a:prstGeom prst="rect">
            <a:avLst/>
          </a:prstGeom>
        </p:spPr>
      </p:pic>
      <p:pic>
        <p:nvPicPr>
          <p:cNvPr id="9" name="Google Shape;84;p20">
            <a:extLst>
              <a:ext uri="{FF2B5EF4-FFF2-40B4-BE49-F238E27FC236}">
                <a16:creationId xmlns:a16="http://schemas.microsoft.com/office/drawing/2014/main" id="{6EE8BBA7-3A78-1B20-93E8-9EF9C6FF2C8C}"/>
              </a:ext>
            </a:extLst>
          </p:cNvPr>
          <p:cNvPicPr preferRelativeResize="0"/>
          <p:nvPr/>
        </p:nvPicPr>
        <p:blipFill>
          <a:blip r:embed="rId5">
            <a:alphaModFix/>
          </a:blip>
          <a:stretch>
            <a:fillRect/>
          </a:stretch>
        </p:blipFill>
        <p:spPr>
          <a:xfrm>
            <a:off x="113070" y="4259692"/>
            <a:ext cx="3260501" cy="1833135"/>
          </a:xfrm>
          <a:prstGeom prst="rect">
            <a:avLst/>
          </a:prstGeom>
          <a:noFill/>
          <a:ln>
            <a:noFill/>
          </a:ln>
        </p:spPr>
      </p:pic>
      <p:sp>
        <p:nvSpPr>
          <p:cNvPr id="10" name="TextBox 9">
            <a:extLst>
              <a:ext uri="{FF2B5EF4-FFF2-40B4-BE49-F238E27FC236}">
                <a16:creationId xmlns:a16="http://schemas.microsoft.com/office/drawing/2014/main" id="{6DE7EB41-44D0-7B09-46D9-3E1B3FE8A0DD}"/>
              </a:ext>
            </a:extLst>
          </p:cNvPr>
          <p:cNvSpPr txBox="1"/>
          <p:nvPr/>
        </p:nvSpPr>
        <p:spPr>
          <a:xfrm>
            <a:off x="283029" y="283029"/>
            <a:ext cx="11288485" cy="400110"/>
          </a:xfrm>
          <a:prstGeom prst="rect">
            <a:avLst/>
          </a:prstGeom>
          <a:noFill/>
        </p:spPr>
        <p:txBody>
          <a:bodyPr wrap="square" rtlCol="0">
            <a:spAutoFit/>
          </a:bodyPr>
          <a:lstStyle/>
          <a:p>
            <a:r>
              <a:rPr lang="en-GB" sz="2000" b="1" dirty="0">
                <a:latin typeface="Gill Sans MT" panose="020B0502020104020203" pitchFamily="34" charset="0"/>
              </a:rPr>
              <a:t>The intersection and alignment of The Children’s Coaching Collaborative and Play Their Way</a:t>
            </a:r>
          </a:p>
        </p:txBody>
      </p:sp>
      <p:pic>
        <p:nvPicPr>
          <p:cNvPr id="1026" name="Picture 2" descr="Rights of the Child into Scottish law ...">
            <a:extLst>
              <a:ext uri="{FF2B5EF4-FFF2-40B4-BE49-F238E27FC236}">
                <a16:creationId xmlns:a16="http://schemas.microsoft.com/office/drawing/2014/main" id="{9D93B65E-F269-0FE8-8025-1766BB7CFB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492" y="2575873"/>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DF353F2-F410-7CB9-3AAF-108249E06026}"/>
              </a:ext>
            </a:extLst>
          </p:cNvPr>
          <p:cNvSpPr txBox="1"/>
          <p:nvPr/>
        </p:nvSpPr>
        <p:spPr>
          <a:xfrm>
            <a:off x="2609297" y="2828835"/>
            <a:ext cx="1113308" cy="1200329"/>
          </a:xfrm>
          <a:prstGeom prst="rect">
            <a:avLst/>
          </a:prstGeom>
          <a:noFill/>
        </p:spPr>
        <p:txBody>
          <a:bodyPr wrap="square" rtlCol="0">
            <a:spAutoFit/>
          </a:bodyPr>
          <a:lstStyle/>
          <a:p>
            <a:r>
              <a:rPr lang="en-GB" sz="7200" b="1" dirty="0">
                <a:latin typeface="Gill Sans MT" panose="020B0502020104020203" pitchFamily="34" charset="0"/>
              </a:rPr>
              <a:t>=</a:t>
            </a:r>
          </a:p>
        </p:txBody>
      </p:sp>
      <p:sp>
        <p:nvSpPr>
          <p:cNvPr id="25" name="TextBox 24">
            <a:extLst>
              <a:ext uri="{FF2B5EF4-FFF2-40B4-BE49-F238E27FC236}">
                <a16:creationId xmlns:a16="http://schemas.microsoft.com/office/drawing/2014/main" id="{8B5DCEFA-450A-4355-8356-1101FE10EB4A}"/>
              </a:ext>
            </a:extLst>
          </p:cNvPr>
          <p:cNvSpPr txBox="1"/>
          <p:nvPr/>
        </p:nvSpPr>
        <p:spPr>
          <a:xfrm>
            <a:off x="6520542" y="1404297"/>
            <a:ext cx="5558388" cy="3575722"/>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GB" sz="2400" b="1" dirty="0">
                <a:latin typeface="Gill Sans MT" panose="020B0502020104020203" pitchFamily="34" charset="0"/>
              </a:rPr>
              <a:t>The Right to be Heard - </a:t>
            </a:r>
            <a:r>
              <a:rPr lang="en-GB" sz="3200" b="1" dirty="0">
                <a:latin typeface="Gill Sans MT" panose="020B0502020104020203" pitchFamily="34" charset="0"/>
              </a:rPr>
              <a:t>Voice</a:t>
            </a:r>
            <a:endParaRPr lang="en-GB" sz="2400" b="1" dirty="0">
              <a:latin typeface="Gill Sans MT" panose="020B0502020104020203" pitchFamily="34" charset="0"/>
            </a:endParaRPr>
          </a:p>
          <a:p>
            <a:pPr marL="285750" indent="-285750">
              <a:lnSpc>
                <a:spcPct val="250000"/>
              </a:lnSpc>
              <a:buFont typeface="Arial" panose="020B0604020202020204" pitchFamily="34" charset="0"/>
              <a:buChar char="•"/>
            </a:pPr>
            <a:r>
              <a:rPr lang="en-GB" sz="2400" b="1" dirty="0">
                <a:latin typeface="Gill Sans MT" panose="020B0502020104020203" pitchFamily="34" charset="0"/>
              </a:rPr>
              <a:t>The Right to Play - </a:t>
            </a:r>
            <a:r>
              <a:rPr lang="en-GB" sz="3200" b="1" dirty="0">
                <a:latin typeface="Gill Sans MT" panose="020B0502020104020203" pitchFamily="34" charset="0"/>
              </a:rPr>
              <a:t>Choice</a:t>
            </a:r>
            <a:endParaRPr lang="en-GB" sz="2400" b="1" dirty="0">
              <a:latin typeface="Gill Sans MT" panose="020B0502020104020203" pitchFamily="34" charset="0"/>
            </a:endParaRPr>
          </a:p>
          <a:p>
            <a:pPr marL="285750" indent="-285750">
              <a:lnSpc>
                <a:spcPct val="250000"/>
              </a:lnSpc>
              <a:buFont typeface="Arial" panose="020B0604020202020204" pitchFamily="34" charset="0"/>
              <a:buChar char="•"/>
            </a:pPr>
            <a:r>
              <a:rPr lang="en-GB" sz="2400" b="1" dirty="0">
                <a:latin typeface="Gill Sans MT" panose="020B0502020104020203" pitchFamily="34" charset="0"/>
              </a:rPr>
              <a:t>The Right to Develop - </a:t>
            </a:r>
            <a:r>
              <a:rPr lang="en-GB" sz="3200" b="1" dirty="0">
                <a:latin typeface="Gill Sans MT" panose="020B0502020104020203" pitchFamily="34" charset="0"/>
              </a:rPr>
              <a:t>Journey</a:t>
            </a:r>
            <a:endParaRPr lang="en-GB" sz="2400" b="1" dirty="0">
              <a:latin typeface="Gill Sans MT" panose="020B0502020104020203" pitchFamily="34" charset="0"/>
            </a:endParaRPr>
          </a:p>
        </p:txBody>
      </p:sp>
    </p:spTree>
    <p:extLst>
      <p:ext uri="{BB962C8B-B14F-4D97-AF65-F5344CB8AC3E}">
        <p14:creationId xmlns:p14="http://schemas.microsoft.com/office/powerpoint/2010/main" val="212432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6" name="Google Shape;356;p47"/>
          <p:cNvSpPr txBox="1"/>
          <p:nvPr/>
        </p:nvSpPr>
        <p:spPr>
          <a:xfrm>
            <a:off x="3017368" y="1562482"/>
            <a:ext cx="5676000" cy="647381"/>
          </a:xfrm>
          <a:prstGeom prst="rect">
            <a:avLst/>
          </a:prstGeom>
          <a:noFill/>
          <a:ln>
            <a:noFill/>
          </a:ln>
        </p:spPr>
        <p:txBody>
          <a:bodyPr spcFirstLastPara="1" wrap="square" lIns="121900" tIns="121900" rIns="121900" bIns="121900" anchor="t" anchorCtr="0">
            <a:spAutoFit/>
          </a:bodyPr>
          <a:lstStyle/>
          <a:p>
            <a:pPr>
              <a:lnSpc>
                <a:spcPct val="115000"/>
              </a:lnSpc>
            </a:pPr>
            <a:endParaRPr sz="2267" b="1">
              <a:solidFill>
                <a:schemeClr val="dk1"/>
              </a:solidFill>
            </a:endParaRPr>
          </a:p>
        </p:txBody>
      </p:sp>
      <p:pic>
        <p:nvPicPr>
          <p:cNvPr id="3" name="Picture 2">
            <a:extLst>
              <a:ext uri="{FF2B5EF4-FFF2-40B4-BE49-F238E27FC236}">
                <a16:creationId xmlns:a16="http://schemas.microsoft.com/office/drawing/2014/main" id="{AC2C6A50-065E-644E-CEE6-C672DDC8840B}"/>
              </a:ext>
            </a:extLst>
          </p:cNvPr>
          <p:cNvPicPr>
            <a:picLocks noChangeAspect="1"/>
          </p:cNvPicPr>
          <p:nvPr/>
        </p:nvPicPr>
        <p:blipFill>
          <a:blip r:embed="rId4">
            <a:duotone>
              <a:prstClr val="black"/>
              <a:srgbClr val="0978FB">
                <a:tint val="45000"/>
                <a:satMod val="400000"/>
              </a:srgbClr>
            </a:duotone>
          </a:blip>
          <a:stretch>
            <a:fillRect/>
          </a:stretch>
        </p:blipFill>
        <p:spPr>
          <a:xfrm>
            <a:off x="578872" y="496565"/>
            <a:ext cx="2059739" cy="2224232"/>
          </a:xfrm>
          <a:prstGeom prst="rect">
            <a:avLst/>
          </a:prstGeom>
        </p:spPr>
      </p:pic>
      <p:pic>
        <p:nvPicPr>
          <p:cNvPr id="4" name="Picture 3">
            <a:extLst>
              <a:ext uri="{FF2B5EF4-FFF2-40B4-BE49-F238E27FC236}">
                <a16:creationId xmlns:a16="http://schemas.microsoft.com/office/drawing/2014/main" id="{7566980B-7FF4-E626-A137-92626D3093FD}"/>
              </a:ext>
            </a:extLst>
          </p:cNvPr>
          <p:cNvPicPr>
            <a:picLocks noChangeAspect="1"/>
          </p:cNvPicPr>
          <p:nvPr/>
        </p:nvPicPr>
        <p:blipFill>
          <a:blip r:embed="rId5">
            <a:duotone>
              <a:prstClr val="black"/>
              <a:schemeClr val="tx1">
                <a:tint val="45000"/>
                <a:satMod val="400000"/>
              </a:schemeClr>
            </a:duotone>
          </a:blip>
          <a:stretch>
            <a:fillRect/>
          </a:stretch>
        </p:blipFill>
        <p:spPr>
          <a:xfrm>
            <a:off x="2415978" y="481555"/>
            <a:ext cx="2045435" cy="2224232"/>
          </a:xfrm>
          <a:prstGeom prst="rect">
            <a:avLst/>
          </a:prstGeom>
        </p:spPr>
      </p:pic>
      <p:pic>
        <p:nvPicPr>
          <p:cNvPr id="5" name="Picture 4">
            <a:extLst>
              <a:ext uri="{FF2B5EF4-FFF2-40B4-BE49-F238E27FC236}">
                <a16:creationId xmlns:a16="http://schemas.microsoft.com/office/drawing/2014/main" id="{B9BA239B-AC0B-99FD-A1F1-62FC2BE93DCF}"/>
              </a:ext>
            </a:extLst>
          </p:cNvPr>
          <p:cNvPicPr>
            <a:picLocks noChangeAspect="1"/>
          </p:cNvPicPr>
          <p:nvPr/>
        </p:nvPicPr>
        <p:blipFill>
          <a:blip r:embed="rId6">
            <a:duotone>
              <a:prstClr val="black"/>
              <a:srgbClr val="0978FB">
                <a:tint val="45000"/>
                <a:satMod val="400000"/>
              </a:srgbClr>
            </a:duotone>
          </a:blip>
          <a:stretch>
            <a:fillRect/>
          </a:stretch>
        </p:blipFill>
        <p:spPr>
          <a:xfrm>
            <a:off x="4253084" y="489060"/>
            <a:ext cx="2045435" cy="2224232"/>
          </a:xfrm>
          <a:prstGeom prst="rect">
            <a:avLst/>
          </a:prstGeom>
        </p:spPr>
      </p:pic>
      <p:pic>
        <p:nvPicPr>
          <p:cNvPr id="6" name="Picture 5">
            <a:extLst>
              <a:ext uri="{FF2B5EF4-FFF2-40B4-BE49-F238E27FC236}">
                <a16:creationId xmlns:a16="http://schemas.microsoft.com/office/drawing/2014/main" id="{C40B53F9-9D86-D277-D908-B60E1E7D3C95}"/>
              </a:ext>
            </a:extLst>
          </p:cNvPr>
          <p:cNvPicPr>
            <a:picLocks noChangeAspect="1"/>
          </p:cNvPicPr>
          <p:nvPr/>
        </p:nvPicPr>
        <p:blipFill>
          <a:blip r:embed="rId7">
            <a:duotone>
              <a:prstClr val="black"/>
              <a:schemeClr val="tx1">
                <a:tint val="45000"/>
                <a:satMod val="400000"/>
              </a:schemeClr>
            </a:duotone>
          </a:blip>
          <a:stretch>
            <a:fillRect/>
          </a:stretch>
        </p:blipFill>
        <p:spPr>
          <a:xfrm>
            <a:off x="6020791" y="481555"/>
            <a:ext cx="2045435" cy="2224232"/>
          </a:xfrm>
          <a:prstGeom prst="rect">
            <a:avLst/>
          </a:prstGeom>
        </p:spPr>
      </p:pic>
      <p:pic>
        <p:nvPicPr>
          <p:cNvPr id="7" name="Picture 6">
            <a:extLst>
              <a:ext uri="{FF2B5EF4-FFF2-40B4-BE49-F238E27FC236}">
                <a16:creationId xmlns:a16="http://schemas.microsoft.com/office/drawing/2014/main" id="{A2FA2B97-FCD7-E41C-B657-981C01599ACD}"/>
              </a:ext>
            </a:extLst>
          </p:cNvPr>
          <p:cNvPicPr>
            <a:picLocks noChangeAspect="1"/>
          </p:cNvPicPr>
          <p:nvPr/>
        </p:nvPicPr>
        <p:blipFill>
          <a:blip r:embed="rId8">
            <a:duotone>
              <a:prstClr val="black"/>
              <a:schemeClr val="tx1">
                <a:tint val="45000"/>
                <a:satMod val="400000"/>
              </a:schemeClr>
            </a:duotone>
          </a:blip>
          <a:stretch>
            <a:fillRect/>
          </a:stretch>
        </p:blipFill>
        <p:spPr>
          <a:xfrm>
            <a:off x="7797846" y="489060"/>
            <a:ext cx="2045435" cy="2224232"/>
          </a:xfrm>
          <a:prstGeom prst="rect">
            <a:avLst/>
          </a:prstGeom>
        </p:spPr>
      </p:pic>
      <p:pic>
        <p:nvPicPr>
          <p:cNvPr id="8" name="Picture 7">
            <a:extLst>
              <a:ext uri="{FF2B5EF4-FFF2-40B4-BE49-F238E27FC236}">
                <a16:creationId xmlns:a16="http://schemas.microsoft.com/office/drawing/2014/main" id="{208774F3-8E5B-0CE2-ECDB-9DD148137178}"/>
              </a:ext>
            </a:extLst>
          </p:cNvPr>
          <p:cNvPicPr>
            <a:picLocks noChangeAspect="1"/>
          </p:cNvPicPr>
          <p:nvPr/>
        </p:nvPicPr>
        <p:blipFill>
          <a:blip r:embed="rId9">
            <a:duotone>
              <a:prstClr val="black"/>
              <a:srgbClr val="0978FB">
                <a:tint val="45000"/>
                <a:satMod val="400000"/>
              </a:srgbClr>
            </a:duotone>
          </a:blip>
          <a:stretch>
            <a:fillRect/>
          </a:stretch>
        </p:blipFill>
        <p:spPr>
          <a:xfrm>
            <a:off x="9565553" y="481555"/>
            <a:ext cx="1644930" cy="2224232"/>
          </a:xfrm>
          <a:prstGeom prst="rect">
            <a:avLst/>
          </a:prstGeom>
        </p:spPr>
      </p:pic>
      <p:sp>
        <p:nvSpPr>
          <p:cNvPr id="11" name="TextBox 10">
            <a:extLst>
              <a:ext uri="{FF2B5EF4-FFF2-40B4-BE49-F238E27FC236}">
                <a16:creationId xmlns:a16="http://schemas.microsoft.com/office/drawing/2014/main" id="{906944FA-4B11-BF5E-15B4-12846CF2EFC7}"/>
              </a:ext>
            </a:extLst>
          </p:cNvPr>
          <p:cNvSpPr txBox="1"/>
          <p:nvPr/>
        </p:nvSpPr>
        <p:spPr>
          <a:xfrm>
            <a:off x="750557" y="769046"/>
            <a:ext cx="1255669" cy="1754326"/>
          </a:xfrm>
          <a:prstGeom prst="rect">
            <a:avLst/>
          </a:prstGeom>
          <a:noFill/>
        </p:spPr>
        <p:txBody>
          <a:bodyPr wrap="square" rtlCol="0">
            <a:spAutoFit/>
          </a:bodyPr>
          <a:lstStyle/>
          <a:p>
            <a:r>
              <a:rPr lang="en-GB" b="1" dirty="0">
                <a:latin typeface="Gill Sans MT" panose="020B0502020104020203" pitchFamily="34" charset="0"/>
              </a:rPr>
              <a:t>Pre covid CCC assemble, 12 founding orgs</a:t>
            </a:r>
          </a:p>
        </p:txBody>
      </p:sp>
      <p:sp>
        <p:nvSpPr>
          <p:cNvPr id="12" name="TextBox 11">
            <a:extLst>
              <a:ext uri="{FF2B5EF4-FFF2-40B4-BE49-F238E27FC236}">
                <a16:creationId xmlns:a16="http://schemas.microsoft.com/office/drawing/2014/main" id="{122032B3-CB82-3A4D-9190-CEB5365DD808}"/>
              </a:ext>
            </a:extLst>
          </p:cNvPr>
          <p:cNvSpPr txBox="1"/>
          <p:nvPr/>
        </p:nvSpPr>
        <p:spPr>
          <a:xfrm>
            <a:off x="2657035" y="732535"/>
            <a:ext cx="1327392" cy="1754326"/>
          </a:xfrm>
          <a:prstGeom prst="rect">
            <a:avLst/>
          </a:prstGeom>
          <a:noFill/>
        </p:spPr>
        <p:txBody>
          <a:bodyPr wrap="square" rtlCol="0">
            <a:spAutoFit/>
          </a:bodyPr>
          <a:lstStyle/>
          <a:p>
            <a:r>
              <a:rPr lang="en-GB" b="1" dirty="0">
                <a:latin typeface="Gill Sans MT" panose="020B0502020104020203" pitchFamily="34" charset="0"/>
              </a:rPr>
              <a:t>Sept 21 UK Coaching dedicated marketing team</a:t>
            </a:r>
          </a:p>
        </p:txBody>
      </p:sp>
      <p:sp>
        <p:nvSpPr>
          <p:cNvPr id="13" name="TextBox 12">
            <a:extLst>
              <a:ext uri="{FF2B5EF4-FFF2-40B4-BE49-F238E27FC236}">
                <a16:creationId xmlns:a16="http://schemas.microsoft.com/office/drawing/2014/main" id="{F54E3F0A-2DA2-6A06-48BA-27F37924A438}"/>
              </a:ext>
            </a:extLst>
          </p:cNvPr>
          <p:cNvSpPr txBox="1"/>
          <p:nvPr/>
        </p:nvSpPr>
        <p:spPr>
          <a:xfrm>
            <a:off x="4438262" y="732535"/>
            <a:ext cx="1255669" cy="1754326"/>
          </a:xfrm>
          <a:prstGeom prst="rect">
            <a:avLst/>
          </a:prstGeom>
          <a:noFill/>
        </p:spPr>
        <p:txBody>
          <a:bodyPr wrap="square" rtlCol="0">
            <a:spAutoFit/>
          </a:bodyPr>
          <a:lstStyle/>
          <a:p>
            <a:r>
              <a:rPr lang="en-GB" b="1" dirty="0">
                <a:latin typeface="Gill Sans MT" panose="020B0502020104020203" pitchFamily="34" charset="0"/>
              </a:rPr>
              <a:t>March 22 Primary research fuels creative strategy</a:t>
            </a:r>
          </a:p>
        </p:txBody>
      </p:sp>
      <p:sp>
        <p:nvSpPr>
          <p:cNvPr id="14" name="TextBox 13">
            <a:extLst>
              <a:ext uri="{FF2B5EF4-FFF2-40B4-BE49-F238E27FC236}">
                <a16:creationId xmlns:a16="http://schemas.microsoft.com/office/drawing/2014/main" id="{72715A65-AEFE-E950-506D-7D66F5E493D4}"/>
              </a:ext>
            </a:extLst>
          </p:cNvPr>
          <p:cNvSpPr txBox="1"/>
          <p:nvPr/>
        </p:nvSpPr>
        <p:spPr>
          <a:xfrm>
            <a:off x="6273520" y="732535"/>
            <a:ext cx="1255669" cy="1754326"/>
          </a:xfrm>
          <a:prstGeom prst="rect">
            <a:avLst/>
          </a:prstGeom>
          <a:noFill/>
        </p:spPr>
        <p:txBody>
          <a:bodyPr wrap="square" rtlCol="0">
            <a:spAutoFit/>
          </a:bodyPr>
          <a:lstStyle/>
          <a:p>
            <a:r>
              <a:rPr lang="en-GB" b="1" dirty="0">
                <a:latin typeface="Gill Sans MT" panose="020B0502020104020203" pitchFamily="34" charset="0"/>
              </a:rPr>
              <a:t>Jan 23 Creative identity and resource hub built</a:t>
            </a:r>
          </a:p>
        </p:txBody>
      </p:sp>
      <p:sp>
        <p:nvSpPr>
          <p:cNvPr id="15" name="TextBox 14">
            <a:extLst>
              <a:ext uri="{FF2B5EF4-FFF2-40B4-BE49-F238E27FC236}">
                <a16:creationId xmlns:a16="http://schemas.microsoft.com/office/drawing/2014/main" id="{8184E4EA-7ECA-F23B-05C7-0EFF941222F8}"/>
              </a:ext>
            </a:extLst>
          </p:cNvPr>
          <p:cNvSpPr txBox="1"/>
          <p:nvPr/>
        </p:nvSpPr>
        <p:spPr>
          <a:xfrm>
            <a:off x="8071841" y="732535"/>
            <a:ext cx="1255669" cy="1754326"/>
          </a:xfrm>
          <a:prstGeom prst="rect">
            <a:avLst/>
          </a:prstGeom>
          <a:noFill/>
        </p:spPr>
        <p:txBody>
          <a:bodyPr wrap="square" rtlCol="0">
            <a:spAutoFit/>
          </a:bodyPr>
          <a:lstStyle/>
          <a:p>
            <a:r>
              <a:rPr lang="en-GB" b="1" dirty="0">
                <a:latin typeface="Gill Sans MT" panose="020B0502020104020203" pitchFamily="34" charset="0"/>
              </a:rPr>
              <a:t>May 23 PTW launched a digital campaign - Coaches</a:t>
            </a:r>
          </a:p>
        </p:txBody>
      </p:sp>
      <p:sp>
        <p:nvSpPr>
          <p:cNvPr id="16" name="TextBox 15">
            <a:extLst>
              <a:ext uri="{FF2B5EF4-FFF2-40B4-BE49-F238E27FC236}">
                <a16:creationId xmlns:a16="http://schemas.microsoft.com/office/drawing/2014/main" id="{F2FEFA12-731B-DF1F-785F-0E4A634B2BF4}"/>
              </a:ext>
            </a:extLst>
          </p:cNvPr>
          <p:cNvSpPr txBox="1"/>
          <p:nvPr/>
        </p:nvSpPr>
        <p:spPr>
          <a:xfrm>
            <a:off x="9843281" y="732535"/>
            <a:ext cx="1367202" cy="1754326"/>
          </a:xfrm>
          <a:prstGeom prst="rect">
            <a:avLst/>
          </a:prstGeom>
          <a:noFill/>
        </p:spPr>
        <p:txBody>
          <a:bodyPr wrap="square" rtlCol="0">
            <a:spAutoFit/>
          </a:bodyPr>
          <a:lstStyle/>
          <a:p>
            <a:r>
              <a:rPr lang="en-GB" b="1" dirty="0">
                <a:latin typeface="Gill Sans MT" panose="020B0502020104020203" pitchFamily="34" charset="0"/>
              </a:rPr>
              <a:t>May 23 – to date KPIs monitored growth of movement</a:t>
            </a:r>
          </a:p>
        </p:txBody>
      </p:sp>
      <p:sp>
        <p:nvSpPr>
          <p:cNvPr id="17" name="Google Shape;356;p47">
            <a:extLst>
              <a:ext uri="{FF2B5EF4-FFF2-40B4-BE49-F238E27FC236}">
                <a16:creationId xmlns:a16="http://schemas.microsoft.com/office/drawing/2014/main" id="{74E40021-C61D-B25C-C43D-F5461834CF0E}"/>
              </a:ext>
            </a:extLst>
          </p:cNvPr>
          <p:cNvSpPr txBox="1"/>
          <p:nvPr/>
        </p:nvSpPr>
        <p:spPr>
          <a:xfrm>
            <a:off x="3017368" y="4268269"/>
            <a:ext cx="5676000" cy="647381"/>
          </a:xfrm>
          <a:prstGeom prst="rect">
            <a:avLst/>
          </a:prstGeom>
          <a:noFill/>
          <a:ln>
            <a:noFill/>
          </a:ln>
        </p:spPr>
        <p:txBody>
          <a:bodyPr spcFirstLastPara="1" wrap="square" lIns="121900" tIns="121900" rIns="121900" bIns="121900" anchor="t" anchorCtr="0">
            <a:spAutoFit/>
          </a:bodyPr>
          <a:lstStyle/>
          <a:p>
            <a:pPr>
              <a:lnSpc>
                <a:spcPct val="115000"/>
              </a:lnSpc>
            </a:pPr>
            <a:endParaRPr sz="2267" b="1">
              <a:solidFill>
                <a:schemeClr val="dk1"/>
              </a:solidFill>
            </a:endParaRPr>
          </a:p>
        </p:txBody>
      </p:sp>
      <p:pic>
        <p:nvPicPr>
          <p:cNvPr id="18" name="Picture 17">
            <a:extLst>
              <a:ext uri="{FF2B5EF4-FFF2-40B4-BE49-F238E27FC236}">
                <a16:creationId xmlns:a16="http://schemas.microsoft.com/office/drawing/2014/main" id="{BAFEF7DA-9252-9971-2D3B-6B3BB4939F63}"/>
              </a:ext>
            </a:extLst>
          </p:cNvPr>
          <p:cNvPicPr>
            <a:picLocks noChangeAspect="1"/>
          </p:cNvPicPr>
          <p:nvPr/>
        </p:nvPicPr>
        <p:blipFill>
          <a:blip r:embed="rId4">
            <a:duotone>
              <a:prstClr val="black"/>
              <a:srgbClr val="0978FB">
                <a:tint val="45000"/>
                <a:satMod val="400000"/>
              </a:srgbClr>
            </a:duotone>
          </a:blip>
          <a:stretch>
            <a:fillRect/>
          </a:stretch>
        </p:blipFill>
        <p:spPr>
          <a:xfrm>
            <a:off x="578872" y="3202352"/>
            <a:ext cx="2059739" cy="2224232"/>
          </a:xfrm>
          <a:prstGeom prst="rect">
            <a:avLst/>
          </a:prstGeom>
        </p:spPr>
      </p:pic>
      <p:pic>
        <p:nvPicPr>
          <p:cNvPr id="19" name="Picture 18">
            <a:extLst>
              <a:ext uri="{FF2B5EF4-FFF2-40B4-BE49-F238E27FC236}">
                <a16:creationId xmlns:a16="http://schemas.microsoft.com/office/drawing/2014/main" id="{6C87D860-37E2-AE22-8170-3278BAF09D9E}"/>
              </a:ext>
            </a:extLst>
          </p:cNvPr>
          <p:cNvPicPr>
            <a:picLocks noChangeAspect="1"/>
          </p:cNvPicPr>
          <p:nvPr/>
        </p:nvPicPr>
        <p:blipFill>
          <a:blip r:embed="rId5">
            <a:duotone>
              <a:prstClr val="black"/>
              <a:schemeClr val="tx1">
                <a:tint val="45000"/>
                <a:satMod val="400000"/>
              </a:schemeClr>
            </a:duotone>
          </a:blip>
          <a:stretch>
            <a:fillRect/>
          </a:stretch>
        </p:blipFill>
        <p:spPr>
          <a:xfrm>
            <a:off x="2415978" y="3187342"/>
            <a:ext cx="2045435" cy="2224232"/>
          </a:xfrm>
          <a:prstGeom prst="rect">
            <a:avLst/>
          </a:prstGeom>
        </p:spPr>
      </p:pic>
      <p:pic>
        <p:nvPicPr>
          <p:cNvPr id="20" name="Picture 19">
            <a:extLst>
              <a:ext uri="{FF2B5EF4-FFF2-40B4-BE49-F238E27FC236}">
                <a16:creationId xmlns:a16="http://schemas.microsoft.com/office/drawing/2014/main" id="{F9F1679A-7CF4-E1D9-D864-20FBE30A352D}"/>
              </a:ext>
            </a:extLst>
          </p:cNvPr>
          <p:cNvPicPr>
            <a:picLocks noChangeAspect="1"/>
          </p:cNvPicPr>
          <p:nvPr/>
        </p:nvPicPr>
        <p:blipFill>
          <a:blip r:embed="rId6">
            <a:duotone>
              <a:prstClr val="black"/>
              <a:srgbClr val="0978FB">
                <a:tint val="45000"/>
                <a:satMod val="400000"/>
              </a:srgbClr>
            </a:duotone>
          </a:blip>
          <a:stretch>
            <a:fillRect/>
          </a:stretch>
        </p:blipFill>
        <p:spPr>
          <a:xfrm>
            <a:off x="4253084" y="3194847"/>
            <a:ext cx="2045435" cy="2224232"/>
          </a:xfrm>
          <a:prstGeom prst="rect">
            <a:avLst/>
          </a:prstGeom>
        </p:spPr>
      </p:pic>
      <p:pic>
        <p:nvPicPr>
          <p:cNvPr id="21" name="Picture 20">
            <a:extLst>
              <a:ext uri="{FF2B5EF4-FFF2-40B4-BE49-F238E27FC236}">
                <a16:creationId xmlns:a16="http://schemas.microsoft.com/office/drawing/2014/main" id="{9E56E60A-ACAF-B965-5691-7ED02D1D19C0}"/>
              </a:ext>
            </a:extLst>
          </p:cNvPr>
          <p:cNvPicPr>
            <a:picLocks noChangeAspect="1"/>
          </p:cNvPicPr>
          <p:nvPr/>
        </p:nvPicPr>
        <p:blipFill>
          <a:blip r:embed="rId7">
            <a:duotone>
              <a:prstClr val="black"/>
              <a:schemeClr val="tx1">
                <a:tint val="45000"/>
                <a:satMod val="400000"/>
              </a:schemeClr>
            </a:duotone>
          </a:blip>
          <a:stretch>
            <a:fillRect/>
          </a:stretch>
        </p:blipFill>
        <p:spPr>
          <a:xfrm>
            <a:off x="6020791" y="3187342"/>
            <a:ext cx="2045435" cy="2224232"/>
          </a:xfrm>
          <a:prstGeom prst="rect">
            <a:avLst/>
          </a:prstGeom>
        </p:spPr>
      </p:pic>
      <p:pic>
        <p:nvPicPr>
          <p:cNvPr id="22" name="Picture 21">
            <a:extLst>
              <a:ext uri="{FF2B5EF4-FFF2-40B4-BE49-F238E27FC236}">
                <a16:creationId xmlns:a16="http://schemas.microsoft.com/office/drawing/2014/main" id="{A0EE02D3-794E-A9AB-5560-0217E5A178A5}"/>
              </a:ext>
            </a:extLst>
          </p:cNvPr>
          <p:cNvPicPr>
            <a:picLocks noChangeAspect="1"/>
          </p:cNvPicPr>
          <p:nvPr/>
        </p:nvPicPr>
        <p:blipFill>
          <a:blip r:embed="rId8">
            <a:duotone>
              <a:prstClr val="black"/>
              <a:schemeClr val="tx1">
                <a:tint val="45000"/>
                <a:satMod val="400000"/>
              </a:schemeClr>
            </a:duotone>
          </a:blip>
          <a:stretch>
            <a:fillRect/>
          </a:stretch>
        </p:blipFill>
        <p:spPr>
          <a:xfrm>
            <a:off x="7797846" y="2794289"/>
            <a:ext cx="2787020" cy="2730612"/>
          </a:xfrm>
          <a:prstGeom prst="rect">
            <a:avLst/>
          </a:prstGeom>
        </p:spPr>
      </p:pic>
      <p:sp>
        <p:nvSpPr>
          <p:cNvPr id="24" name="TextBox 23">
            <a:extLst>
              <a:ext uri="{FF2B5EF4-FFF2-40B4-BE49-F238E27FC236}">
                <a16:creationId xmlns:a16="http://schemas.microsoft.com/office/drawing/2014/main" id="{A96B3D64-7CFB-92D7-8DD0-26B807D8FEF1}"/>
              </a:ext>
            </a:extLst>
          </p:cNvPr>
          <p:cNvSpPr txBox="1"/>
          <p:nvPr/>
        </p:nvSpPr>
        <p:spPr>
          <a:xfrm>
            <a:off x="2574792" y="3444218"/>
            <a:ext cx="1427378" cy="1200329"/>
          </a:xfrm>
          <a:prstGeom prst="rect">
            <a:avLst/>
          </a:prstGeom>
          <a:noFill/>
        </p:spPr>
        <p:txBody>
          <a:bodyPr wrap="square" rtlCol="0">
            <a:spAutoFit/>
          </a:bodyPr>
          <a:lstStyle/>
          <a:p>
            <a:r>
              <a:rPr lang="en-GB" b="1" dirty="0">
                <a:latin typeface="Gill Sans MT" panose="020B0502020104020203" pitchFamily="34" charset="0"/>
              </a:rPr>
              <a:t>June 25 Youth Voice mechanism established</a:t>
            </a:r>
          </a:p>
        </p:txBody>
      </p:sp>
      <p:sp>
        <p:nvSpPr>
          <p:cNvPr id="28" name="TextBox 27">
            <a:extLst>
              <a:ext uri="{FF2B5EF4-FFF2-40B4-BE49-F238E27FC236}">
                <a16:creationId xmlns:a16="http://schemas.microsoft.com/office/drawing/2014/main" id="{9A95C238-9ECE-C425-0680-BB9EC53A1CBC}"/>
              </a:ext>
            </a:extLst>
          </p:cNvPr>
          <p:cNvSpPr txBox="1"/>
          <p:nvPr/>
        </p:nvSpPr>
        <p:spPr>
          <a:xfrm>
            <a:off x="4388723" y="3427327"/>
            <a:ext cx="1519766" cy="1200329"/>
          </a:xfrm>
          <a:prstGeom prst="rect">
            <a:avLst/>
          </a:prstGeom>
          <a:noFill/>
        </p:spPr>
        <p:txBody>
          <a:bodyPr wrap="square" rtlCol="0">
            <a:spAutoFit/>
          </a:bodyPr>
          <a:lstStyle/>
          <a:p>
            <a:r>
              <a:rPr lang="en-GB" b="1" dirty="0">
                <a:latin typeface="Gill Sans MT" panose="020B0502020104020203" pitchFamily="34" charset="0"/>
              </a:rPr>
              <a:t>Autumn 25 Membership model Launch</a:t>
            </a:r>
          </a:p>
        </p:txBody>
      </p:sp>
      <p:sp>
        <p:nvSpPr>
          <p:cNvPr id="29" name="TextBox 28">
            <a:extLst>
              <a:ext uri="{FF2B5EF4-FFF2-40B4-BE49-F238E27FC236}">
                <a16:creationId xmlns:a16="http://schemas.microsoft.com/office/drawing/2014/main" id="{6A2CACD8-3A99-5C62-5F88-0405CBE0C54F}"/>
              </a:ext>
            </a:extLst>
          </p:cNvPr>
          <p:cNvSpPr txBox="1"/>
          <p:nvPr/>
        </p:nvSpPr>
        <p:spPr>
          <a:xfrm>
            <a:off x="6298519" y="3437498"/>
            <a:ext cx="1367202" cy="1200329"/>
          </a:xfrm>
          <a:prstGeom prst="rect">
            <a:avLst/>
          </a:prstGeom>
          <a:noFill/>
        </p:spPr>
        <p:txBody>
          <a:bodyPr wrap="square" rtlCol="0">
            <a:spAutoFit/>
          </a:bodyPr>
          <a:lstStyle/>
          <a:p>
            <a:r>
              <a:rPr lang="en-GB" b="1" dirty="0">
                <a:latin typeface="Gill Sans MT" panose="020B0502020104020203" pitchFamily="34" charset="0"/>
              </a:rPr>
              <a:t>Winter 25 CCC Strategy launch </a:t>
            </a:r>
          </a:p>
        </p:txBody>
      </p:sp>
      <p:sp>
        <p:nvSpPr>
          <p:cNvPr id="30" name="Rectangle: Rounded Corners 29">
            <a:extLst>
              <a:ext uri="{FF2B5EF4-FFF2-40B4-BE49-F238E27FC236}">
                <a16:creationId xmlns:a16="http://schemas.microsoft.com/office/drawing/2014/main" id="{33280205-F278-04F7-E8AB-4A7C8A80A631}"/>
              </a:ext>
            </a:extLst>
          </p:cNvPr>
          <p:cNvSpPr/>
          <p:nvPr/>
        </p:nvSpPr>
        <p:spPr>
          <a:xfrm>
            <a:off x="673768" y="5601903"/>
            <a:ext cx="10684043" cy="671672"/>
          </a:xfrm>
          <a:prstGeom prst="roundRect">
            <a:avLst/>
          </a:prstGeom>
          <a:solidFill>
            <a:srgbClr val="0978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All underpinned by ongoing, research, coach tracking, youth voice and coach / org feedback</a:t>
            </a:r>
          </a:p>
        </p:txBody>
      </p:sp>
      <p:sp>
        <p:nvSpPr>
          <p:cNvPr id="31" name="TextBox 30">
            <a:extLst>
              <a:ext uri="{FF2B5EF4-FFF2-40B4-BE49-F238E27FC236}">
                <a16:creationId xmlns:a16="http://schemas.microsoft.com/office/drawing/2014/main" id="{3FEC80A7-66A1-E5C4-9404-5AD3A2BD69B4}"/>
              </a:ext>
            </a:extLst>
          </p:cNvPr>
          <p:cNvSpPr txBox="1"/>
          <p:nvPr/>
        </p:nvSpPr>
        <p:spPr>
          <a:xfrm>
            <a:off x="673266" y="3441671"/>
            <a:ext cx="1579282" cy="1200329"/>
          </a:xfrm>
          <a:prstGeom prst="rect">
            <a:avLst/>
          </a:prstGeom>
          <a:noFill/>
        </p:spPr>
        <p:txBody>
          <a:bodyPr wrap="square" rtlCol="0">
            <a:spAutoFit/>
          </a:bodyPr>
          <a:lstStyle/>
          <a:p>
            <a:r>
              <a:rPr lang="en-GB" b="1" dirty="0">
                <a:latin typeface="Gill Sans MT" panose="020B0502020104020203" pitchFamily="34" charset="0"/>
              </a:rPr>
              <a:t>Sep 23 CCC overarching strategy development</a:t>
            </a:r>
          </a:p>
        </p:txBody>
      </p:sp>
      <p:sp>
        <p:nvSpPr>
          <p:cNvPr id="32" name="TextBox 31">
            <a:extLst>
              <a:ext uri="{FF2B5EF4-FFF2-40B4-BE49-F238E27FC236}">
                <a16:creationId xmlns:a16="http://schemas.microsoft.com/office/drawing/2014/main" id="{875B16B2-6994-18F9-80A3-92609E1F2C9D}"/>
              </a:ext>
            </a:extLst>
          </p:cNvPr>
          <p:cNvSpPr txBox="1"/>
          <p:nvPr/>
        </p:nvSpPr>
        <p:spPr>
          <a:xfrm>
            <a:off x="8075574" y="3259552"/>
            <a:ext cx="1974820" cy="1569660"/>
          </a:xfrm>
          <a:prstGeom prst="rect">
            <a:avLst/>
          </a:prstGeom>
          <a:noFill/>
        </p:spPr>
        <p:txBody>
          <a:bodyPr wrap="square" rtlCol="0">
            <a:spAutoFit/>
          </a:bodyPr>
          <a:lstStyle/>
          <a:p>
            <a:r>
              <a:rPr lang="en-GB" sz="2400" b="1" dirty="0">
                <a:latin typeface="Gill Sans MT" panose="020B0502020104020203" pitchFamily="34" charset="0"/>
              </a:rPr>
              <a:t>Phase 2 Teachers &amp; Parents engagement</a:t>
            </a:r>
          </a:p>
        </p:txBody>
      </p:sp>
      <p:pic>
        <p:nvPicPr>
          <p:cNvPr id="33" name="Picture 32">
            <a:extLst>
              <a:ext uri="{FF2B5EF4-FFF2-40B4-BE49-F238E27FC236}">
                <a16:creationId xmlns:a16="http://schemas.microsoft.com/office/drawing/2014/main" id="{3ED713C1-E2A4-2691-9A95-97CDEB74A08F}"/>
              </a:ext>
            </a:extLst>
          </p:cNvPr>
          <p:cNvPicPr>
            <a:picLocks noChangeAspect="1"/>
          </p:cNvPicPr>
          <p:nvPr/>
        </p:nvPicPr>
        <p:blipFill>
          <a:blip r:embed="rId10"/>
          <a:stretch>
            <a:fillRect/>
          </a:stretch>
        </p:blipFill>
        <p:spPr>
          <a:xfrm>
            <a:off x="10716991" y="3444218"/>
            <a:ext cx="1280116" cy="12828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F1907-B78E-C632-EF84-31A0BEE93A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A81870A-7149-285F-2741-3D9E0F2015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680894A6-9956-7C3F-98CD-761A3F75EEF5}"/>
              </a:ext>
            </a:extLst>
          </p:cNvPr>
          <p:cNvSpPr txBox="1">
            <a:spLocks/>
          </p:cNvSpPr>
          <p:nvPr/>
        </p:nvSpPr>
        <p:spPr bwMode="auto">
          <a:xfrm>
            <a:off x="645318" y="2158074"/>
            <a:ext cx="10901363" cy="1692771"/>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00000"/>
              </a:lnSpc>
              <a:spcBef>
                <a:spcPts val="0"/>
              </a:spcBef>
              <a:defRPr/>
            </a:pPr>
            <a:r>
              <a:rPr lang="en-GB" sz="6000" b="1" dirty="0">
                <a:solidFill>
                  <a:schemeClr val="bg1"/>
                </a:solidFill>
                <a:cs typeface="Arial" charset="0"/>
              </a:rPr>
              <a:t>Share &amp; Learn Carousel</a:t>
            </a:r>
          </a:p>
          <a:p>
            <a:pPr eaLnBrk="1" hangingPunct="1">
              <a:lnSpc>
                <a:spcPct val="100000"/>
              </a:lnSpc>
              <a:spcBef>
                <a:spcPts val="0"/>
              </a:spcBef>
              <a:defRPr/>
            </a:pPr>
            <a:r>
              <a:rPr lang="en-GB" sz="4400" b="1" dirty="0">
                <a:solidFill>
                  <a:schemeClr val="bg1"/>
                </a:solidFill>
                <a:cs typeface="Arial" charset="0"/>
              </a:rPr>
              <a:t>- Insights from the Sector</a:t>
            </a:r>
            <a:endParaRPr lang="en-GB" sz="2800" dirty="0">
              <a:solidFill>
                <a:schemeClr val="bg1"/>
              </a:solidFill>
              <a:cs typeface="Arial" charset="0"/>
            </a:endParaRPr>
          </a:p>
        </p:txBody>
      </p:sp>
    </p:spTree>
    <p:extLst>
      <p:ext uri="{BB962C8B-B14F-4D97-AF65-F5344CB8AC3E}">
        <p14:creationId xmlns:p14="http://schemas.microsoft.com/office/powerpoint/2010/main" val="168574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45EA1-04EE-9E3E-FC0A-25E11D26E9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D49A501E-DF4D-EFDC-66ED-8433D2EBF01E}"/>
              </a:ext>
            </a:extLst>
          </p:cNvPr>
          <p:cNvSpPr txBox="1">
            <a:spLocks/>
          </p:cNvSpPr>
          <p:nvPr/>
        </p:nvSpPr>
        <p:spPr bwMode="auto">
          <a:xfrm>
            <a:off x="645318" y="249859"/>
            <a:ext cx="10901363" cy="5509200"/>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00000"/>
              </a:lnSpc>
              <a:spcBef>
                <a:spcPts val="0"/>
              </a:spcBef>
              <a:defRPr/>
            </a:pPr>
            <a:r>
              <a:rPr lang="en-GB" sz="3200" b="1" dirty="0">
                <a:solidFill>
                  <a:schemeClr val="bg1"/>
                </a:solidFill>
                <a:cs typeface="Arial" charset="0"/>
              </a:rPr>
              <a:t>Swim England</a:t>
            </a:r>
          </a:p>
          <a:p>
            <a:pPr eaLnBrk="1" hangingPunct="1">
              <a:lnSpc>
                <a:spcPct val="100000"/>
              </a:lnSpc>
              <a:spcBef>
                <a:spcPts val="0"/>
              </a:spcBef>
              <a:defRPr/>
            </a:pPr>
            <a:r>
              <a:rPr lang="en-GB" sz="3200" b="1" dirty="0">
                <a:cs typeface="Arial" charset="0"/>
              </a:rPr>
              <a:t>Inclusion 2024</a:t>
            </a:r>
          </a:p>
          <a:p>
            <a:pPr eaLnBrk="1" hangingPunct="1">
              <a:lnSpc>
                <a:spcPct val="100000"/>
              </a:lnSpc>
              <a:spcBef>
                <a:spcPts val="0"/>
              </a:spcBef>
              <a:defRPr/>
            </a:pPr>
            <a:endParaRPr lang="en-GB" sz="3200" b="1" dirty="0">
              <a:cs typeface="Arial" charset="0"/>
            </a:endParaRPr>
          </a:p>
          <a:p>
            <a:pPr eaLnBrk="1" hangingPunct="1">
              <a:lnSpc>
                <a:spcPct val="100000"/>
              </a:lnSpc>
              <a:spcBef>
                <a:spcPts val="0"/>
              </a:spcBef>
              <a:defRPr/>
            </a:pPr>
            <a:r>
              <a:rPr lang="en-GB" sz="3200" b="1" dirty="0">
                <a:solidFill>
                  <a:schemeClr val="bg1"/>
                </a:solidFill>
                <a:cs typeface="Arial" charset="0"/>
              </a:rPr>
              <a:t>Modern Pentathlon</a:t>
            </a:r>
          </a:p>
          <a:p>
            <a:pPr eaLnBrk="1" hangingPunct="1">
              <a:lnSpc>
                <a:spcPct val="100000"/>
              </a:lnSpc>
              <a:spcBef>
                <a:spcPts val="0"/>
              </a:spcBef>
              <a:defRPr/>
            </a:pPr>
            <a:r>
              <a:rPr lang="en-GB" sz="3200" b="1" dirty="0">
                <a:cs typeface="Arial" charset="0"/>
              </a:rPr>
              <a:t>Obstacle Course Experience</a:t>
            </a:r>
          </a:p>
          <a:p>
            <a:pPr eaLnBrk="1" hangingPunct="1">
              <a:lnSpc>
                <a:spcPct val="100000"/>
              </a:lnSpc>
              <a:spcBef>
                <a:spcPts val="0"/>
              </a:spcBef>
              <a:defRPr/>
            </a:pPr>
            <a:endParaRPr lang="en-GB" sz="3200" b="1" dirty="0">
              <a:solidFill>
                <a:schemeClr val="bg1"/>
              </a:solidFill>
              <a:cs typeface="Arial" charset="0"/>
            </a:endParaRPr>
          </a:p>
          <a:p>
            <a:pPr eaLnBrk="1" hangingPunct="1">
              <a:lnSpc>
                <a:spcPct val="100000"/>
              </a:lnSpc>
              <a:spcBef>
                <a:spcPts val="0"/>
              </a:spcBef>
              <a:defRPr/>
            </a:pPr>
            <a:r>
              <a:rPr lang="en-GB" sz="3200" b="1" dirty="0">
                <a:solidFill>
                  <a:schemeClr val="bg1"/>
                </a:solidFill>
                <a:cs typeface="Arial" charset="0"/>
              </a:rPr>
              <a:t>FA x Muslim Sports Foundation</a:t>
            </a:r>
          </a:p>
          <a:p>
            <a:pPr eaLnBrk="1" hangingPunct="1">
              <a:lnSpc>
                <a:spcPct val="100000"/>
              </a:lnSpc>
              <a:spcBef>
                <a:spcPts val="0"/>
              </a:spcBef>
              <a:defRPr/>
            </a:pPr>
            <a:r>
              <a:rPr lang="en-GB" sz="3200" b="1" dirty="0">
                <a:cs typeface="Arial" charset="0"/>
              </a:rPr>
              <a:t>Improving PE &amp; Sport for Muslim Girls</a:t>
            </a:r>
          </a:p>
          <a:p>
            <a:pPr eaLnBrk="1" hangingPunct="1">
              <a:lnSpc>
                <a:spcPct val="100000"/>
              </a:lnSpc>
              <a:spcBef>
                <a:spcPts val="0"/>
              </a:spcBef>
              <a:defRPr/>
            </a:pPr>
            <a:endParaRPr lang="en-GB" sz="3200" b="1" dirty="0">
              <a:solidFill>
                <a:schemeClr val="bg1"/>
              </a:solidFill>
              <a:cs typeface="Arial" charset="0"/>
            </a:endParaRPr>
          </a:p>
          <a:p>
            <a:pPr eaLnBrk="1" hangingPunct="1">
              <a:lnSpc>
                <a:spcPct val="100000"/>
              </a:lnSpc>
              <a:spcBef>
                <a:spcPts val="0"/>
              </a:spcBef>
              <a:defRPr/>
            </a:pPr>
            <a:r>
              <a:rPr lang="en-GB" sz="3200" b="1" dirty="0">
                <a:solidFill>
                  <a:schemeClr val="bg1"/>
                </a:solidFill>
                <a:cs typeface="Arial" charset="0"/>
              </a:rPr>
              <a:t>Youth Sport Trust</a:t>
            </a:r>
          </a:p>
          <a:p>
            <a:pPr eaLnBrk="1" hangingPunct="1">
              <a:lnSpc>
                <a:spcPct val="100000"/>
              </a:lnSpc>
              <a:spcBef>
                <a:spcPts val="0"/>
              </a:spcBef>
              <a:defRPr/>
            </a:pPr>
            <a:r>
              <a:rPr lang="en-GB" sz="3200" b="1" dirty="0">
                <a:cs typeface="Arial" charset="0"/>
              </a:rPr>
              <a:t>Rewarding &amp; Recognising Young Leaders</a:t>
            </a:r>
            <a:endParaRPr lang="en-GB" sz="1800" dirty="0">
              <a:cs typeface="Arial" charset="0"/>
            </a:endParaRPr>
          </a:p>
        </p:txBody>
      </p:sp>
    </p:spTree>
    <p:extLst>
      <p:ext uri="{BB962C8B-B14F-4D97-AF65-F5344CB8AC3E}">
        <p14:creationId xmlns:p14="http://schemas.microsoft.com/office/powerpoint/2010/main" val="1615785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4002-EC7D-B802-AEE2-ACAEEA32B0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BC1B01-CC44-3FD6-96FB-B86D58032C07}"/>
              </a:ext>
            </a:extLst>
          </p:cNvPr>
          <p:cNvSpPr>
            <a:spLocks noGrp="1"/>
          </p:cNvSpPr>
          <p:nvPr>
            <p:ph idx="1"/>
          </p:nvPr>
        </p:nvSpPr>
        <p:spPr/>
        <p:txBody>
          <a:bodyPr>
            <a:normAutofit fontScale="92500" lnSpcReduction="10000"/>
          </a:bodyPr>
          <a:lstStyle/>
          <a:p>
            <a:r>
              <a:rPr lang="en-GB" dirty="0"/>
              <a:t>The FA and Nike, alongside Youth Sport Trust and Muslim Sports Foundation have created a practical guide to help you break down the barriers Muslim girls face, in football and across wider sport. It’s full of real insights and practical tips to help you create spaces where every girl feels seen, respected, and empowered to take part.</a:t>
            </a:r>
          </a:p>
          <a:p>
            <a:endParaRPr lang="en-GB" dirty="0"/>
          </a:p>
          <a:p>
            <a:r>
              <a:rPr lang="en-GB" b="1" dirty="0"/>
              <a:t>Schools</a:t>
            </a:r>
            <a:endParaRPr lang="en-GB" dirty="0"/>
          </a:p>
          <a:p>
            <a:r>
              <a:rPr lang="en-GB" u="sng" dirty="0">
                <a:hlinkClick r:id="rId2" tooltip="Original URL: https://girlsfootballinschools.org/every-girl-made-for-this-game.php. Click or tap if you trust this link."/>
              </a:rPr>
              <a:t>Every Girl is Made for This Game</a:t>
            </a:r>
            <a:endParaRPr lang="en-GB" dirty="0"/>
          </a:p>
          <a:p>
            <a:pPr marL="0" indent="0">
              <a:buNone/>
            </a:pPr>
            <a:r>
              <a:rPr lang="en-GB" dirty="0"/>
              <a:t> </a:t>
            </a:r>
          </a:p>
          <a:p>
            <a:r>
              <a:rPr lang="en-GB" b="1" dirty="0"/>
              <a:t>Clubs</a:t>
            </a:r>
            <a:endParaRPr lang="en-GB" dirty="0"/>
          </a:p>
          <a:p>
            <a:r>
              <a:rPr lang="en-GB" u="sng" dirty="0">
                <a:hlinkClick r:id="rId3" tooltip="Original URL: https://www.englandfootball.com/participate/leagues-and-clubs/Female-Football-at-Your-Club/Every-Girl-is-Made-for-this-Game. Click or tap if you trust this link."/>
              </a:rPr>
              <a:t>Every Girl is Made for this Game | England Football</a:t>
            </a:r>
            <a:endParaRPr lang="en-GB" dirty="0"/>
          </a:p>
          <a:p>
            <a:endParaRPr lang="en-GB" dirty="0"/>
          </a:p>
        </p:txBody>
      </p:sp>
      <p:pic>
        <p:nvPicPr>
          <p:cNvPr id="4" name="Picture 3" descr="Graphical user interface">
            <a:extLst>
              <a:ext uri="{FF2B5EF4-FFF2-40B4-BE49-F238E27FC236}">
                <a16:creationId xmlns:a16="http://schemas.microsoft.com/office/drawing/2014/main" id="{E2DBA043-08C6-7A51-FC60-E8EC34BEBAA4}"/>
              </a:ext>
            </a:extLst>
          </p:cNvPr>
          <p:cNvPicPr>
            <a:picLocks noChangeAspect="1"/>
          </p:cNvPicPr>
          <p:nvPr/>
        </p:nvPicPr>
        <p:blipFill>
          <a:blip r:embed="rId4"/>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876B7C8-70EA-ED57-5C56-8393479468D6}"/>
              </a:ext>
            </a:extLst>
          </p:cNvPr>
          <p:cNvSpPr txBox="1"/>
          <p:nvPr/>
        </p:nvSpPr>
        <p:spPr>
          <a:xfrm>
            <a:off x="216876" y="1543210"/>
            <a:ext cx="11758247" cy="3662541"/>
          </a:xfrm>
          <a:prstGeom prst="rect">
            <a:avLst/>
          </a:prstGeom>
          <a:noFill/>
        </p:spPr>
        <p:txBody>
          <a:bodyPr wrap="square">
            <a:spAutoFit/>
          </a:bodyPr>
          <a:lstStyle/>
          <a:p>
            <a:pPr algn="l">
              <a:buNone/>
            </a:pPr>
            <a:r>
              <a:rPr lang="en-GB" sz="2400" b="0" i="0" dirty="0">
                <a:solidFill>
                  <a:srgbClr val="242424"/>
                </a:solidFill>
                <a:effectLst/>
                <a:latin typeface="Arial" panose="020B0604020202020204" pitchFamily="34" charset="0"/>
                <a:cs typeface="Arial" panose="020B0604020202020204" pitchFamily="34" charset="0"/>
              </a:rPr>
              <a:t>The FA and Nike, alongside Youth Sport Trust and Muslim Sports Foundation have created a practical guide to help you break down the barriers Muslim girls face, in football and across wider sport. It’s full of real insights and practical tips to help you create spaces where every girl feels seen, respected, and empowered to take part.</a:t>
            </a:r>
          </a:p>
          <a:p>
            <a:pPr algn="l">
              <a:buNone/>
            </a:pPr>
            <a:endParaRPr lang="en-GB" sz="1600" b="0" i="0" dirty="0">
              <a:solidFill>
                <a:srgbClr val="242424"/>
              </a:solidFill>
              <a:effectLst/>
              <a:latin typeface="Arial" panose="020B0604020202020204" pitchFamily="34" charset="0"/>
              <a:cs typeface="Arial" panose="020B0604020202020204" pitchFamily="34" charset="0"/>
            </a:endParaRPr>
          </a:p>
          <a:p>
            <a:pPr algn="l">
              <a:buNone/>
            </a:pPr>
            <a:r>
              <a:rPr lang="en-GB" b="1" i="0" dirty="0">
                <a:solidFill>
                  <a:srgbClr val="242424"/>
                </a:solidFill>
                <a:effectLst/>
                <a:latin typeface="Arial" panose="020B0604020202020204" pitchFamily="34" charset="0"/>
                <a:cs typeface="Arial" panose="020B0604020202020204" pitchFamily="34" charset="0"/>
              </a:rPr>
              <a:t> </a:t>
            </a:r>
            <a:endParaRPr lang="en-GB" sz="2000" b="0" i="0" dirty="0">
              <a:solidFill>
                <a:srgbClr val="242424"/>
              </a:solidFill>
              <a:effectLst/>
              <a:latin typeface="Arial" panose="020B0604020202020204" pitchFamily="34" charset="0"/>
              <a:cs typeface="Arial" panose="020B0604020202020204" pitchFamily="34" charset="0"/>
            </a:endParaRPr>
          </a:p>
          <a:p>
            <a:pPr algn="l">
              <a:buNone/>
            </a:pPr>
            <a:r>
              <a:rPr lang="en-GB" sz="2000" b="1" i="0" dirty="0">
                <a:solidFill>
                  <a:srgbClr val="242424"/>
                </a:solidFill>
                <a:effectLst/>
                <a:latin typeface="Arial" panose="020B0604020202020204" pitchFamily="34" charset="0"/>
                <a:cs typeface="Arial" panose="020B0604020202020204" pitchFamily="34" charset="0"/>
              </a:rPr>
              <a:t>Schools</a:t>
            </a:r>
            <a:endParaRPr lang="en-GB" sz="2400" b="0" i="0" dirty="0">
              <a:solidFill>
                <a:srgbClr val="242424"/>
              </a:solidFill>
              <a:effectLst/>
              <a:latin typeface="Arial" panose="020B0604020202020204" pitchFamily="34" charset="0"/>
              <a:cs typeface="Arial" panose="020B0604020202020204" pitchFamily="34" charset="0"/>
            </a:endParaRPr>
          </a:p>
          <a:p>
            <a:pPr algn="l">
              <a:buNone/>
            </a:pPr>
            <a:r>
              <a:rPr lang="en-GB" sz="2000" b="0" i="0" u="sng" dirty="0">
                <a:solidFill>
                  <a:srgbClr val="071CA6"/>
                </a:solidFill>
                <a:effectLst/>
                <a:latin typeface="Arial" panose="020B0604020202020204" pitchFamily="34" charset="0"/>
                <a:cs typeface="Arial" panose="020B0604020202020204" pitchFamily="34" charset="0"/>
                <a:hlinkClick r:id="rId2" tooltip="Original URL: https://girlsfootballinschools.org/every-girl-made-for-this-game.php. Click or tap if you trust this link.">
                  <a:extLst>
                    <a:ext uri="{A12FA001-AC4F-418D-AE19-62706E023703}">
                      <ahyp:hlinkClr xmlns:ahyp="http://schemas.microsoft.com/office/drawing/2018/hyperlinkcolor" val="tx"/>
                    </a:ext>
                  </a:extLst>
                </a:hlinkClick>
              </a:rPr>
              <a:t>Every Girl is Made for This Game</a:t>
            </a:r>
            <a:endParaRPr lang="en-GB" sz="2400" b="0" i="0" dirty="0">
              <a:solidFill>
                <a:srgbClr val="071CA6"/>
              </a:solidFill>
              <a:effectLst/>
              <a:latin typeface="Arial" panose="020B0604020202020204" pitchFamily="34" charset="0"/>
              <a:cs typeface="Arial" panose="020B0604020202020204" pitchFamily="34" charset="0"/>
            </a:endParaRPr>
          </a:p>
          <a:p>
            <a:pPr algn="l">
              <a:buNone/>
            </a:pPr>
            <a:r>
              <a:rPr lang="en-GB" sz="2000" b="0" i="0" dirty="0">
                <a:solidFill>
                  <a:srgbClr val="242424"/>
                </a:solidFill>
                <a:effectLst/>
                <a:latin typeface="Arial" panose="020B0604020202020204" pitchFamily="34" charset="0"/>
                <a:cs typeface="Arial" panose="020B0604020202020204" pitchFamily="34" charset="0"/>
              </a:rPr>
              <a:t> </a:t>
            </a:r>
            <a:endParaRPr lang="en-GB" sz="2400" b="0" i="0" dirty="0">
              <a:solidFill>
                <a:srgbClr val="242424"/>
              </a:solidFill>
              <a:effectLst/>
              <a:latin typeface="Arial" panose="020B0604020202020204" pitchFamily="34" charset="0"/>
              <a:cs typeface="Arial" panose="020B0604020202020204" pitchFamily="34" charset="0"/>
            </a:endParaRPr>
          </a:p>
          <a:p>
            <a:pPr algn="l">
              <a:buNone/>
            </a:pPr>
            <a:r>
              <a:rPr lang="en-GB" sz="2000" b="1" i="0" dirty="0">
                <a:solidFill>
                  <a:srgbClr val="242424"/>
                </a:solidFill>
                <a:effectLst/>
                <a:latin typeface="Arial" panose="020B0604020202020204" pitchFamily="34" charset="0"/>
                <a:cs typeface="Arial" panose="020B0604020202020204" pitchFamily="34" charset="0"/>
              </a:rPr>
              <a:t>Clubs</a:t>
            </a:r>
            <a:endParaRPr lang="en-GB" sz="2400" b="0" i="0" dirty="0">
              <a:solidFill>
                <a:srgbClr val="242424"/>
              </a:solidFill>
              <a:effectLst/>
              <a:latin typeface="Arial" panose="020B0604020202020204" pitchFamily="34" charset="0"/>
              <a:cs typeface="Arial" panose="020B0604020202020204" pitchFamily="34" charset="0"/>
            </a:endParaRPr>
          </a:p>
          <a:p>
            <a:pPr algn="l">
              <a:buNone/>
            </a:pPr>
            <a:r>
              <a:rPr lang="en-GB" sz="2000" b="0" i="0" u="sng" dirty="0">
                <a:solidFill>
                  <a:srgbClr val="071CA6"/>
                </a:solidFill>
                <a:effectLst/>
                <a:latin typeface="Arial" panose="020B0604020202020204" pitchFamily="34" charset="0"/>
                <a:cs typeface="Arial" panose="020B0604020202020204" pitchFamily="34" charset="0"/>
                <a:hlinkClick r:id="rId3" tooltip="Original URL: https://www.englandfootball.com/participate/leagues-and-clubs/Female-Football-at-Your-Club/Every-Girl-is-Made-for-this-Game. Click or tap if you trust this link.">
                  <a:extLst>
                    <a:ext uri="{A12FA001-AC4F-418D-AE19-62706E023703}">
                      <ahyp:hlinkClr xmlns:ahyp="http://schemas.microsoft.com/office/drawing/2018/hyperlinkcolor" val="tx"/>
                    </a:ext>
                  </a:extLst>
                </a:hlinkClick>
              </a:rPr>
              <a:t>Every Girl is Made for this Game | England Football</a:t>
            </a:r>
            <a:endParaRPr lang="en-GB" sz="2400" b="0" i="0" dirty="0">
              <a:solidFill>
                <a:srgbClr val="071CA6"/>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39BAA0-2024-EA2A-4782-9F8838CD1AC5}"/>
              </a:ext>
            </a:extLst>
          </p:cNvPr>
          <p:cNvSpPr txBox="1"/>
          <p:nvPr/>
        </p:nvSpPr>
        <p:spPr>
          <a:xfrm>
            <a:off x="216876" y="501648"/>
            <a:ext cx="1155309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71CA6"/>
                </a:solidFill>
                <a:effectLst/>
                <a:uLnTx/>
                <a:uFillTx/>
                <a:latin typeface="Aptos" panose="02110004020202020204"/>
                <a:ea typeface="+mn-ea"/>
                <a:cs typeface="Arial" charset="0"/>
              </a:rPr>
              <a:t>Improving PE &amp; Sport for Muslim Girls</a:t>
            </a:r>
          </a:p>
        </p:txBody>
      </p:sp>
    </p:spTree>
    <p:extLst>
      <p:ext uri="{BB962C8B-B14F-4D97-AF65-F5344CB8AC3E}">
        <p14:creationId xmlns:p14="http://schemas.microsoft.com/office/powerpoint/2010/main" val="336888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45EA1-04EE-9E3E-FC0A-25E11D26E9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D49A501E-DF4D-EFDC-66ED-8433D2EBF01E}"/>
              </a:ext>
            </a:extLst>
          </p:cNvPr>
          <p:cNvSpPr txBox="1">
            <a:spLocks/>
          </p:cNvSpPr>
          <p:nvPr/>
        </p:nvSpPr>
        <p:spPr bwMode="auto">
          <a:xfrm>
            <a:off x="298476" y="2459503"/>
            <a:ext cx="10901363" cy="1938992"/>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00000"/>
              </a:lnSpc>
              <a:spcBef>
                <a:spcPts val="0"/>
              </a:spcBef>
              <a:defRPr/>
            </a:pPr>
            <a:r>
              <a:rPr lang="en-GB" sz="6000" b="1">
                <a:solidFill>
                  <a:schemeClr val="bg1"/>
                </a:solidFill>
                <a:cs typeface="Arial" charset="0"/>
              </a:rPr>
              <a:t>Use the strength </a:t>
            </a:r>
            <a:br>
              <a:rPr lang="en-GB" sz="6000" b="1">
                <a:solidFill>
                  <a:schemeClr val="bg1"/>
                </a:solidFill>
                <a:cs typeface="Arial" charset="0"/>
              </a:rPr>
            </a:br>
            <a:r>
              <a:rPr lang="en-GB" sz="6000" b="1">
                <a:solidFill>
                  <a:schemeClr val="bg1"/>
                </a:solidFill>
                <a:cs typeface="Arial" charset="0"/>
              </a:rPr>
              <a:t>of our united voice</a:t>
            </a:r>
            <a:endParaRPr lang="en-GB" sz="4000">
              <a:solidFill>
                <a:schemeClr val="bg1"/>
              </a:solidFill>
              <a:cs typeface="Arial" charset="0"/>
            </a:endParaRPr>
          </a:p>
        </p:txBody>
      </p:sp>
      <p:pic>
        <p:nvPicPr>
          <p:cNvPr id="5" name="Picture 4">
            <a:extLst>
              <a:ext uri="{FF2B5EF4-FFF2-40B4-BE49-F238E27FC236}">
                <a16:creationId xmlns:a16="http://schemas.microsoft.com/office/drawing/2014/main" id="{3D30570F-32A4-3B17-486D-EA332A432482}"/>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579895" y="1122947"/>
            <a:ext cx="4612105" cy="4612105"/>
          </a:xfrm>
          <a:prstGeom prst="rect">
            <a:avLst/>
          </a:prstGeom>
        </p:spPr>
      </p:pic>
    </p:spTree>
    <p:extLst>
      <p:ext uri="{BB962C8B-B14F-4D97-AF65-F5344CB8AC3E}">
        <p14:creationId xmlns:p14="http://schemas.microsoft.com/office/powerpoint/2010/main" val="10477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7C84-ACCB-6663-127A-8BDAC4D750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D6429F3A-EAB4-48CF-9E78-7235A2411879}"/>
              </a:ext>
            </a:extLst>
          </p:cNvPr>
          <p:cNvSpPr txBox="1">
            <a:spLocks noGrp="1" noRot="1" noMove="1" noResize="1" noEditPoints="1" noAdjustHandles="1" noChangeArrowheads="1" noChangeShapeType="1"/>
          </p:cNvSpPr>
          <p:nvPr>
            <p:ph type="title" idx="4294967295"/>
          </p:nvPr>
        </p:nvSpPr>
        <p:spPr bwMode="auto">
          <a:xfrm>
            <a:off x="298477" y="419344"/>
            <a:ext cx="11212206" cy="830997"/>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1ECCD5"/>
                </a:solidFill>
                <a:effectLst/>
                <a:uLnTx/>
                <a:uFillTx/>
                <a:latin typeface="Arial" charset="0"/>
                <a:ea typeface="ＭＳ Ｐゴシック" charset="0"/>
                <a:cs typeface="Arial" charset="0"/>
              </a:rPr>
              <a:t>Advocacy &amp; Influence</a:t>
            </a:r>
            <a:endParaRPr kumimoji="0" lang="en-US" sz="2800" b="0" i="0" u="none" strike="noStrike" kern="1200" cap="none" spc="0" normalizeH="0" baseline="0" noProof="0">
              <a:ln>
                <a:noFill/>
              </a:ln>
              <a:solidFill>
                <a:srgbClr val="1ECCD5"/>
              </a:solidFill>
              <a:effectLst/>
              <a:uLnTx/>
              <a:uFillTx/>
              <a:latin typeface="Arial" charset="0"/>
              <a:ea typeface="ＭＳ Ｐゴシック" charset="0"/>
              <a:cs typeface="Arial" charset="0"/>
            </a:endParaRPr>
          </a:p>
        </p:txBody>
      </p:sp>
      <p:sp>
        <p:nvSpPr>
          <p:cNvPr id="6" name="TextBox 1">
            <a:extLst>
              <a:ext uri="{FF2B5EF4-FFF2-40B4-BE49-F238E27FC236}">
                <a16:creationId xmlns:a16="http://schemas.microsoft.com/office/drawing/2014/main" id="{A85BDF4D-0B60-3F45-88C3-0F3C02298D1D}"/>
              </a:ext>
            </a:extLst>
          </p:cNvPr>
          <p:cNvSpPr txBox="1">
            <a:spLocks/>
          </p:cNvSpPr>
          <p:nvPr/>
        </p:nvSpPr>
        <p:spPr bwMode="auto">
          <a:xfrm>
            <a:off x="298477" y="1250341"/>
            <a:ext cx="11785368" cy="4585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rgbClr val="00464F"/>
                </a:solidFill>
                <a:cs typeface="Arial" charset="0"/>
              </a:rPr>
              <a:t>As a sector we will use the strength of our united voice to:</a:t>
            </a:r>
          </a:p>
          <a:p>
            <a:pPr eaLnBrk="1" hangingPunct="1"/>
            <a:endParaRPr lang="en-GB" sz="1400">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Provide a strong, aligned response to government consultations and new policies across key government departments, helping to advance progress against the Government’s missions.</a:t>
            </a:r>
          </a:p>
          <a:p>
            <a:pPr eaLnBrk="1" hangingPunct="1"/>
            <a:endParaRPr lang="en-GB" sz="2000">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Reinforce the importance of 60 positive and meaningful active minutes a day in supporting children and young people’s wellbeing and development.</a:t>
            </a:r>
          </a:p>
          <a:p>
            <a:pPr eaLnBrk="1" hangingPunct="1"/>
            <a:endParaRPr lang="en-GB" sz="2000">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Showcase the value and importance of multi-skill and multi-sport approaches to all education settings (primary, secondary, special schools and alternative provisions) in developing positive relationships with movement.</a:t>
            </a:r>
          </a:p>
          <a:p>
            <a:pPr eaLnBrk="1" hangingPunct="1"/>
            <a:endParaRPr lang="en-GB" sz="2000">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Evidence and advocate for the role of unstructured and informal play, aligned to a wider ambition to embed physical activity across and beyond the school day.</a:t>
            </a:r>
            <a:endParaRPr lang="en-US" sz="2000" b="1">
              <a:solidFill>
                <a:srgbClr val="00464F"/>
              </a:solidFill>
              <a:cs typeface="Arial" charset="0"/>
            </a:endParaRPr>
          </a:p>
        </p:txBody>
      </p:sp>
    </p:spTree>
    <p:extLst>
      <p:ext uri="{BB962C8B-B14F-4D97-AF65-F5344CB8AC3E}">
        <p14:creationId xmlns:p14="http://schemas.microsoft.com/office/powerpoint/2010/main" val="195593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45EA1-04EE-9E3E-FC0A-25E11D26E9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5" name="TextBox 7">
            <a:extLst>
              <a:ext uri="{FF2B5EF4-FFF2-40B4-BE49-F238E27FC236}">
                <a16:creationId xmlns:a16="http://schemas.microsoft.com/office/drawing/2014/main" id="{A85A6ADF-8E36-6BE6-A5B8-C6A56B1C6CD5}"/>
              </a:ext>
            </a:extLst>
          </p:cNvPr>
          <p:cNvSpPr txBox="1">
            <a:spLocks/>
          </p:cNvSpPr>
          <p:nvPr/>
        </p:nvSpPr>
        <p:spPr bwMode="auto">
          <a:xfrm>
            <a:off x="298476" y="2350677"/>
            <a:ext cx="10901363" cy="1938992"/>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00000"/>
              </a:lnSpc>
              <a:spcBef>
                <a:spcPts val="0"/>
              </a:spcBef>
              <a:defRPr/>
            </a:pPr>
            <a:r>
              <a:rPr lang="en-GB" sz="6000" b="1">
                <a:solidFill>
                  <a:schemeClr val="bg1"/>
                </a:solidFill>
                <a:cs typeface="Arial" charset="0"/>
              </a:rPr>
              <a:t>Take collective,</a:t>
            </a:r>
            <a:br>
              <a:rPr lang="en-GB" sz="6000" b="1">
                <a:solidFill>
                  <a:schemeClr val="bg1"/>
                </a:solidFill>
                <a:cs typeface="Arial" charset="0"/>
              </a:rPr>
            </a:br>
            <a:r>
              <a:rPr lang="en-GB" sz="6000" b="1">
                <a:solidFill>
                  <a:schemeClr val="bg1"/>
                </a:solidFill>
                <a:cs typeface="Arial" charset="0"/>
              </a:rPr>
              <a:t>direct action</a:t>
            </a:r>
            <a:endParaRPr lang="en-GB" sz="4000">
              <a:solidFill>
                <a:schemeClr val="bg1"/>
              </a:solidFill>
              <a:cs typeface="Arial" charset="0"/>
            </a:endParaRPr>
          </a:p>
        </p:txBody>
      </p:sp>
      <p:pic>
        <p:nvPicPr>
          <p:cNvPr id="9" name="Picture 8">
            <a:extLst>
              <a:ext uri="{FF2B5EF4-FFF2-40B4-BE49-F238E27FC236}">
                <a16:creationId xmlns:a16="http://schemas.microsoft.com/office/drawing/2014/main" id="{6F867239-50D7-E1C9-6804-61DB7C71F37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79895" y="1122947"/>
            <a:ext cx="4612105" cy="4612105"/>
          </a:xfrm>
          <a:prstGeom prst="rect">
            <a:avLst/>
          </a:prstGeom>
        </p:spPr>
      </p:pic>
    </p:spTree>
    <p:extLst>
      <p:ext uri="{BB962C8B-B14F-4D97-AF65-F5344CB8AC3E}">
        <p14:creationId xmlns:p14="http://schemas.microsoft.com/office/powerpoint/2010/main" val="317929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53A15-8A24-C823-CD46-F81123017AD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1FB043-8EFB-D66F-D09B-F631D9D79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76F5A51B-6054-779F-0420-8B179C3F30D4}"/>
              </a:ext>
            </a:extLst>
          </p:cNvPr>
          <p:cNvSpPr txBox="1">
            <a:spLocks noGrp="1" noRot="1" noMove="1" noResize="1" noEditPoints="1" noAdjustHandles="1" noChangeArrowheads="1" noChangeShapeType="1"/>
          </p:cNvSpPr>
          <p:nvPr>
            <p:ph type="title" idx="4294967295"/>
          </p:nvPr>
        </p:nvSpPr>
        <p:spPr bwMode="auto">
          <a:xfrm>
            <a:off x="298477" y="419344"/>
            <a:ext cx="11212206" cy="830997"/>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a:solidFill>
                  <a:srgbClr val="00B74F"/>
                </a:solidFill>
                <a:cs typeface="Arial" charset="0"/>
              </a:rPr>
              <a:t>Direct</a:t>
            </a:r>
            <a:r>
              <a:rPr kumimoji="0" lang="en-GB" sz="4800" b="1" i="0" u="none" strike="noStrike" kern="1200" cap="none" spc="0" normalizeH="0" baseline="0" noProof="0">
                <a:ln>
                  <a:noFill/>
                </a:ln>
                <a:solidFill>
                  <a:srgbClr val="00B74F"/>
                </a:solidFill>
                <a:effectLst/>
                <a:uLnTx/>
                <a:uFillTx/>
                <a:latin typeface="Arial" charset="0"/>
                <a:ea typeface="ＭＳ Ｐゴシック" charset="0"/>
                <a:cs typeface="Arial" charset="0"/>
              </a:rPr>
              <a:t> &amp; Collective Action</a:t>
            </a:r>
            <a:endParaRPr kumimoji="0" lang="en-US" sz="2800" b="0" i="0" u="none" strike="noStrike" kern="1200" cap="none" spc="0" normalizeH="0" baseline="0" noProof="0">
              <a:ln>
                <a:noFill/>
              </a:ln>
              <a:solidFill>
                <a:srgbClr val="00B74F"/>
              </a:solidFill>
              <a:effectLst/>
              <a:uLnTx/>
              <a:uFillTx/>
              <a:latin typeface="Arial" charset="0"/>
              <a:ea typeface="ＭＳ Ｐゴシック" charset="0"/>
              <a:cs typeface="Arial" charset="0"/>
            </a:endParaRPr>
          </a:p>
        </p:txBody>
      </p:sp>
      <p:sp>
        <p:nvSpPr>
          <p:cNvPr id="6" name="TextBox 1">
            <a:extLst>
              <a:ext uri="{FF2B5EF4-FFF2-40B4-BE49-F238E27FC236}">
                <a16:creationId xmlns:a16="http://schemas.microsoft.com/office/drawing/2014/main" id="{C964E918-0443-DF52-12EC-C48B28D74E63}"/>
              </a:ext>
            </a:extLst>
          </p:cNvPr>
          <p:cNvSpPr txBox="1">
            <a:spLocks/>
          </p:cNvSpPr>
          <p:nvPr/>
        </p:nvSpPr>
        <p:spPr bwMode="auto">
          <a:xfrm>
            <a:off x="298477" y="1250341"/>
            <a:ext cx="11212206"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rgbClr val="00464F"/>
                </a:solidFill>
                <a:cs typeface="Arial" charset="0"/>
              </a:rPr>
              <a:t>As a sector we will go beyond single sport/organisation solutions to:</a:t>
            </a:r>
          </a:p>
          <a:p>
            <a:pPr eaLnBrk="1" hangingPunct="1"/>
            <a:endParaRPr lang="en-GB">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Develop multi-sport content that supports after-school clubs, allowing every child to build confidence, develop skills, and maintain a passion for movement.</a:t>
            </a:r>
          </a:p>
          <a:p>
            <a:pPr eaLnBrk="1" hangingPunct="1"/>
            <a:endParaRPr lang="en-GB" sz="2000">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Collaborate with young people to co-design and co-produce Key Stage 4 PE, physical activity, and sport content.</a:t>
            </a:r>
          </a:p>
          <a:p>
            <a:pPr eaLnBrk="1" hangingPunct="1"/>
            <a:endParaRPr lang="en-GB" sz="2000">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Provide resources, tools, and insight to support the development of our workforce, including young people.</a:t>
            </a:r>
            <a:endParaRPr lang="en-US" sz="1600" b="1">
              <a:solidFill>
                <a:srgbClr val="00464F"/>
              </a:solidFill>
              <a:cs typeface="Arial" charset="0"/>
            </a:endParaRPr>
          </a:p>
        </p:txBody>
      </p:sp>
    </p:spTree>
    <p:extLst>
      <p:ext uri="{BB962C8B-B14F-4D97-AF65-F5344CB8AC3E}">
        <p14:creationId xmlns:p14="http://schemas.microsoft.com/office/powerpoint/2010/main" val="383941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45EA1-04EE-9E3E-FC0A-25E11D26E9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8B09B287-6088-B296-EA8E-6F777ED7D2DB}"/>
              </a:ext>
            </a:extLst>
          </p:cNvPr>
          <p:cNvSpPr txBox="1">
            <a:spLocks/>
          </p:cNvSpPr>
          <p:nvPr/>
        </p:nvSpPr>
        <p:spPr bwMode="auto">
          <a:xfrm>
            <a:off x="298476" y="2459503"/>
            <a:ext cx="10901363" cy="1938992"/>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00000"/>
              </a:lnSpc>
              <a:spcBef>
                <a:spcPts val="0"/>
              </a:spcBef>
              <a:defRPr/>
            </a:pPr>
            <a:r>
              <a:rPr lang="en-GB" sz="6000" b="1">
                <a:solidFill>
                  <a:schemeClr val="bg1"/>
                </a:solidFill>
                <a:cs typeface="Arial" charset="0"/>
              </a:rPr>
              <a:t>Improve the sector</a:t>
            </a:r>
            <a:br>
              <a:rPr lang="en-GB" sz="6000" b="1">
                <a:solidFill>
                  <a:schemeClr val="bg1"/>
                </a:solidFill>
                <a:cs typeface="Arial" charset="0"/>
              </a:rPr>
            </a:br>
            <a:r>
              <a:rPr lang="en-GB" sz="6000" b="1">
                <a:solidFill>
                  <a:schemeClr val="bg1"/>
                </a:solidFill>
                <a:cs typeface="Arial" charset="0"/>
              </a:rPr>
              <a:t>from within</a:t>
            </a:r>
            <a:endParaRPr lang="en-GB" sz="4000">
              <a:solidFill>
                <a:schemeClr val="bg1"/>
              </a:solidFill>
              <a:cs typeface="Arial" charset="0"/>
            </a:endParaRPr>
          </a:p>
        </p:txBody>
      </p:sp>
      <p:pic>
        <p:nvPicPr>
          <p:cNvPr id="5" name="Picture 4">
            <a:extLst>
              <a:ext uri="{FF2B5EF4-FFF2-40B4-BE49-F238E27FC236}">
                <a16:creationId xmlns:a16="http://schemas.microsoft.com/office/drawing/2014/main" id="{BDA3D675-7669-927D-6DCB-0BC8EBFE421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579895" y="497305"/>
            <a:ext cx="4612105" cy="4612105"/>
          </a:xfrm>
          <a:prstGeom prst="rect">
            <a:avLst/>
          </a:prstGeom>
        </p:spPr>
      </p:pic>
    </p:spTree>
    <p:extLst>
      <p:ext uri="{BB962C8B-B14F-4D97-AF65-F5344CB8AC3E}">
        <p14:creationId xmlns:p14="http://schemas.microsoft.com/office/powerpoint/2010/main" val="393108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E3DFE-89E6-7DC5-F68A-CAE1548342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8EA74E-02AB-E38F-2525-5013E13DCA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F5B36A9-F31C-08F6-2000-6C94F55EDF27}"/>
              </a:ext>
            </a:extLst>
          </p:cNvPr>
          <p:cNvSpPr txBox="1">
            <a:spLocks noGrp="1" noRot="1" noMove="1" noResize="1" noEditPoints="1" noAdjustHandles="1" noChangeArrowheads="1" noChangeShapeType="1"/>
          </p:cNvSpPr>
          <p:nvPr>
            <p:ph type="title" idx="4294967295"/>
          </p:nvPr>
        </p:nvSpPr>
        <p:spPr bwMode="auto">
          <a:xfrm>
            <a:off x="298477" y="419344"/>
            <a:ext cx="11212206" cy="830997"/>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0" latinLnBrk="0" hangingPunct="0">
              <a:lnSpc>
                <a:spcPct val="90000"/>
              </a:lnSpc>
              <a:spcBef>
                <a:spcPct val="0"/>
              </a:spcBef>
              <a:buNone/>
              <a:defRPr sz="2400" kern="12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E60F6E"/>
                </a:solidFill>
                <a:effectLst/>
                <a:uLnTx/>
                <a:uFillTx/>
                <a:latin typeface="Arial" charset="0"/>
                <a:ea typeface="ＭＳ Ｐゴシック" charset="0"/>
                <a:cs typeface="Arial" charset="0"/>
              </a:rPr>
              <a:t>Improve the Sector from Within</a:t>
            </a:r>
            <a:endParaRPr kumimoji="0" lang="en-US" sz="2800" b="0" i="0" u="none" strike="noStrike" kern="1200" cap="none" spc="0" normalizeH="0" baseline="0" noProof="0">
              <a:ln>
                <a:noFill/>
              </a:ln>
              <a:solidFill>
                <a:srgbClr val="E60F6E"/>
              </a:solidFill>
              <a:effectLst/>
              <a:uLnTx/>
              <a:uFillTx/>
              <a:latin typeface="Arial" charset="0"/>
              <a:ea typeface="ＭＳ Ｐゴシック" charset="0"/>
              <a:cs typeface="Arial" charset="0"/>
            </a:endParaRPr>
          </a:p>
        </p:txBody>
      </p:sp>
      <p:sp>
        <p:nvSpPr>
          <p:cNvPr id="6" name="TextBox 1">
            <a:extLst>
              <a:ext uri="{FF2B5EF4-FFF2-40B4-BE49-F238E27FC236}">
                <a16:creationId xmlns:a16="http://schemas.microsoft.com/office/drawing/2014/main" id="{87A659FE-4C85-4235-2244-116D943AE6C6}"/>
              </a:ext>
            </a:extLst>
          </p:cNvPr>
          <p:cNvSpPr txBox="1">
            <a:spLocks/>
          </p:cNvSpPr>
          <p:nvPr/>
        </p:nvSpPr>
        <p:spPr bwMode="auto">
          <a:xfrm>
            <a:off x="298477" y="1250341"/>
            <a:ext cx="11212206"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rgbClr val="00464F"/>
                </a:solidFill>
                <a:cs typeface="Arial" charset="0"/>
              </a:rPr>
              <a:t>As a sector we will collaborate to tackle inequalities by:</a:t>
            </a:r>
          </a:p>
          <a:p>
            <a:pPr eaLnBrk="1" hangingPunct="1"/>
            <a:endParaRPr lang="en-GB">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Sharing effective practice and case studies within our organisations and across our networks.</a:t>
            </a:r>
          </a:p>
          <a:p>
            <a:pPr eaLnBrk="1" hangingPunct="1"/>
            <a:endParaRPr lang="en-GB" sz="2000">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Engaging with seldom heard young people, particularly those with SEND (and their advocates), from low-income households and ethnically diverse communities to understand and address systemic barriers to participation.</a:t>
            </a:r>
          </a:p>
          <a:p>
            <a:pPr eaLnBrk="1" hangingPunct="1"/>
            <a:endParaRPr lang="en-GB" sz="2000">
              <a:solidFill>
                <a:srgbClr val="00464F"/>
              </a:solidFill>
              <a:cs typeface="Arial" charset="0"/>
            </a:endParaRPr>
          </a:p>
          <a:p>
            <a:pPr marL="342900" indent="-342900" eaLnBrk="1" hangingPunct="1">
              <a:buFont typeface="Arial" panose="020B0604020202020204" pitchFamily="34" charset="0"/>
              <a:buChar char="•"/>
            </a:pPr>
            <a:r>
              <a:rPr lang="en-GB" sz="2000">
                <a:solidFill>
                  <a:srgbClr val="00464F"/>
                </a:solidFill>
                <a:cs typeface="Arial" charset="0"/>
              </a:rPr>
              <a:t>Understanding the impact of inequalities on education outcomes and experiences, using insights to inform our language and interventions.</a:t>
            </a:r>
            <a:endParaRPr lang="en-US" sz="1600" b="1">
              <a:solidFill>
                <a:srgbClr val="00464F"/>
              </a:solidFill>
              <a:cs typeface="Arial" charset="0"/>
            </a:endParaRPr>
          </a:p>
        </p:txBody>
      </p:sp>
    </p:spTree>
    <p:extLst>
      <p:ext uri="{BB962C8B-B14F-4D97-AF65-F5344CB8AC3E}">
        <p14:creationId xmlns:p14="http://schemas.microsoft.com/office/powerpoint/2010/main" val="22446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45EA1-04EE-9E3E-FC0A-25E11D26E9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B1E38101-8225-4249-AF09-42CB0E134141}"/>
              </a:ext>
            </a:extLst>
          </p:cNvPr>
          <p:cNvSpPr txBox="1">
            <a:spLocks/>
          </p:cNvSpPr>
          <p:nvPr/>
        </p:nvSpPr>
        <p:spPr bwMode="auto">
          <a:xfrm>
            <a:off x="337805" y="2659558"/>
            <a:ext cx="1090136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5400" b="1">
                <a:solidFill>
                  <a:schemeClr val="bg1"/>
                </a:solidFill>
                <a:cs typeface="Arial" charset="0"/>
              </a:rPr>
              <a:t>Ali Oliver</a:t>
            </a:r>
          </a:p>
          <a:p>
            <a:pPr eaLnBrk="1" hangingPunct="1"/>
            <a:r>
              <a:rPr lang="en-GB" sz="4000">
                <a:solidFill>
                  <a:schemeClr val="bg1"/>
                </a:solidFill>
                <a:cs typeface="Arial" charset="0"/>
              </a:rPr>
              <a:t>CEO, Youth Sport Trust</a:t>
            </a:r>
          </a:p>
        </p:txBody>
      </p:sp>
    </p:spTree>
    <p:extLst>
      <p:ext uri="{BB962C8B-B14F-4D97-AF65-F5344CB8AC3E}">
        <p14:creationId xmlns:p14="http://schemas.microsoft.com/office/powerpoint/2010/main" val="1626630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5463</TotalTime>
  <Words>1179</Words>
  <Application>Microsoft Office PowerPoint</Application>
  <PresentationFormat>Widescreen</PresentationFormat>
  <Paragraphs>182</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School Sport and Activity Sector Partnership Summit</vt:lpstr>
      <vt:lpstr>Agenda</vt:lpstr>
      <vt:lpstr>PowerPoint Presentation</vt:lpstr>
      <vt:lpstr>Advocacy &amp; Influence</vt:lpstr>
      <vt:lpstr>PowerPoint Presentation</vt:lpstr>
      <vt:lpstr>Direct &amp; Collective Action</vt:lpstr>
      <vt:lpstr>PowerPoint Presentation</vt:lpstr>
      <vt:lpstr>Improve the Sector from Within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Youth Sport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Gavin James</dc:creator>
  <cp:lastModifiedBy>Gavin James</cp:lastModifiedBy>
  <cp:revision>3</cp:revision>
  <dcterms:created xsi:type="dcterms:W3CDTF">2025-09-11T10:33:27Z</dcterms:created>
  <dcterms:modified xsi:type="dcterms:W3CDTF">2025-10-06T10:00:54Z</dcterms:modified>
</cp:coreProperties>
</file>