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1" r:id="rId2"/>
    <p:sldId id="265" r:id="rId3"/>
    <p:sldId id="268" r:id="rId4"/>
    <p:sldId id="269" r:id="rId5"/>
    <p:sldId id="267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7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96"/>
    <p:restoredTop sz="85427" autoAdjust="0"/>
  </p:normalViewPr>
  <p:slideViewPr>
    <p:cSldViewPr snapToGrid="0" snapToObjects="1">
      <p:cViewPr varScale="1">
        <p:scale>
          <a:sx n="73" d="100"/>
          <a:sy n="73" d="100"/>
        </p:scale>
        <p:origin x="115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5CEAC-1B37-4AE6-8315-303A35E7945E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2520F-742B-4D95-953C-62A57989C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221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539657432/be8152d100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539657432/be8152d10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539657432/be8152d10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Video is linked on the title- click to play</a:t>
            </a:r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https://vimeo.com/539657432/be8152d100</a:t>
            </a:r>
            <a:endParaRPr lang="en-GB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video is in 3 parts, so stop when it shows part 2 screen saver and resume play when required (see next slide)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520F-742B-4D95-953C-62A57989C6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17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Resume video from where you paused after part 1- link should still be open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video is in 3 parts, so stop when it shows part 3 screen saver and resume play when required (see slide 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problems link is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https://vimeo.com/539657432/be8152d100</a:t>
            </a:r>
            <a:endParaRPr lang="en-GB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520F-742B-4D95-953C-62A57989C6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94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Resume video from where you paused after part 2- link should still be open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Any problems, link is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https://vimeo.com/539657432/be8152d100</a:t>
            </a:r>
            <a:endParaRPr lang="en-GB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2520F-742B-4D95-953C-62A57989C6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54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65D92-9B27-4D44-8470-87E6ECF86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E93EB-6E86-2E4E-8422-4B640E4CE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17719-D551-A741-8E5B-BE88E66A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6FCB4-D4E3-D94C-9BDA-6A5647223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2F38A-E149-4E47-AF9B-D7514001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3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B9B06-1D5F-E04F-9204-56BFBD8D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F2559-F063-4D43-9B87-6DEE001A3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30B9C-0451-F046-A356-3CF132257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F5509-7E1C-3F44-9643-A39A9CB1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585FB-857D-9540-BA8D-6ED29D50E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7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E3041D-7D8F-6C4C-8198-460FBD6682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85F59-8B8F-C84D-A345-0932CA08C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98E48-DF8B-144A-B010-67160430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73C1C-F7C2-5A45-8B14-4E4436FE6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B7B1B-B7DB-BF41-99DC-C151ACD1B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9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8D05-8EBF-204A-AB63-5D5F06277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FF9F8-4EC5-E343-9F05-9ECBFF991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ACFE7-CBB1-854B-9570-FCF0BB959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DED98-6AA2-A248-89CA-56FC4904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4998B-A3F5-6E4F-912E-3CC8547D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4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C2A7D-E008-554D-BCC9-598052FBF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B7377-C8C2-F444-8C81-DB704519E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088F4-3508-1843-B09A-DFC7CE816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53C7-058D-F248-BB4A-5E1EDACDD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53D08-1C17-2544-8D66-997C774A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1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7F15F-E48E-B54B-BABF-A3705416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8E330-3BE2-AF43-A92F-AAD4A69FD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8EB0E-715B-5744-86C6-F5941C329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09ACBB-C181-F74F-B4AA-3E1C85569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DB0C0-BF70-9C40-9627-239B40B7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7E81E-8C5D-D54C-93F0-0FECF2A0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9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01042-D133-BB45-8C59-1798CBEE2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775FE-CFB7-1F48-BB4D-8196B4AE2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3C498-DC87-1645-A337-5AAC32B70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A073E-B1F2-6047-8CFC-183F84BC8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7FB6A7-4477-CB45-A3FC-F0222A4CE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B050A0-403F-714F-BB67-5B8E02F45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6A4F58-CAE1-4444-BC06-B5A057285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439E4-D71B-0946-AB8E-DC382CA22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4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9D0F-182E-5343-A7CE-514BED720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9C322C-E79B-5D42-ADE2-70A235A25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259022-172E-2B40-9321-9E4D038A0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FE062-9CAC-3C4A-B53D-6F49FA3B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4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1842EC-1FE7-BD4C-A48E-229796784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6E3D8-7629-8F40-B727-B404A26D4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F376D-8A90-6D42-9110-821969E88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8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7A6A1-E4D2-544F-9FF5-31DE64BA2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81840-FBB3-BB4F-86C0-F3FD6AC37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8809E-3AA4-064C-AE34-5AC607D2E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E343E-2A22-9547-B9C0-FC78D4014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444D3A-7BBD-1D44-BA01-4EC5804C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61CC8-C220-F349-AFD1-CB50D7B8D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2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13C4E-1C7D-724E-B72C-A293D79D2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0C3F47-0965-A24C-80D8-0DB15523A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788A1-AB40-8F42-96CD-EE7E54151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CD9A5-07EB-6947-B328-82E077F6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BEF5E-98F8-2740-A2FA-C47E9386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72299D-1F2E-DE42-A0F3-F03EAE2F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9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81A1A3-EC20-7B45-B8A4-1F72C8FE3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E09DF-DC5D-D34C-BF73-129BE89FD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1F7C0-1DA9-EF4C-9E22-C4557D747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67C6-833F-6246-9D27-A6ECD702B27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7AFE6-3570-6A4A-BF5E-0ADDDBE770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BDB97-F7D5-C447-96FD-4297389AC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95938-E988-D148-A46B-CD005660B83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1369338411,&quot;Placement&quot;:&quot;Footer&quot;,&quot;Top&quot;:519.343,&quot;Left&quot;:888.1581,&quot;SlideWidth&quot;:960,&quot;SlideHeight&quot;:540}"/>
          <p:cNvSpPr txBox="1"/>
          <p:nvPr userDrawn="1"/>
        </p:nvSpPr>
        <p:spPr>
          <a:xfrm>
            <a:off x="11279608" y="6595656"/>
            <a:ext cx="91239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FF0000"/>
                </a:solidFill>
                <a:latin typeface="Calibri" panose="020F0502020204030204" pitchFamily="34" charset="0"/>
              </a:rPr>
              <a:t>|INTERNAL|</a:t>
            </a:r>
          </a:p>
        </p:txBody>
      </p:sp>
    </p:spTree>
    <p:extLst>
      <p:ext uri="{BB962C8B-B14F-4D97-AF65-F5344CB8AC3E}">
        <p14:creationId xmlns:p14="http://schemas.microsoft.com/office/powerpoint/2010/main" val="29995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vimeo.com/539657432/be8152d10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4BEC23-769A-49C6-B209-9E426E9D4160}"/>
              </a:ext>
            </a:extLst>
          </p:cNvPr>
          <p:cNvSpPr txBox="1">
            <a:spLocks/>
          </p:cNvSpPr>
          <p:nvPr/>
        </p:nvSpPr>
        <p:spPr>
          <a:xfrm>
            <a:off x="668518" y="15711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32C4FD-01A0-47EF-BD21-840D72BC4078}"/>
              </a:ext>
            </a:extLst>
          </p:cNvPr>
          <p:cNvSpPr/>
          <p:nvPr/>
        </p:nvSpPr>
        <p:spPr>
          <a:xfrm>
            <a:off x="785567" y="1760704"/>
            <a:ext cx="720216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E30713"/>
                </a:solidFill>
                <a:latin typeface="Univers Next for HSBC Light" panose="020B0403030202020203" pitchFamily="34" charset="0"/>
              </a:rPr>
              <a:t>Week 6: </a:t>
            </a:r>
            <a:r>
              <a:rPr lang="en-GB" sz="2400" b="1" dirty="0">
                <a:latin typeface="Univers Next for HSBC Light" panose="020B0403030202020203" pitchFamily="34" charset="0"/>
              </a:rPr>
              <a:t>To understand the need to plan for the future and the importance of savings</a:t>
            </a:r>
            <a:endParaRPr lang="en-GB" sz="2800" b="1" dirty="0">
              <a:latin typeface="Univers Next for HSBC Light" panose="020B0403030202020203" pitchFamily="34" charset="0"/>
            </a:endParaRP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Calibri" panose="020F0502020204030204" pitchFamily="34" charset="0"/>
              <a:buChar char="−"/>
            </a:pPr>
            <a:r>
              <a:rPr lang="en-GB" dirty="0">
                <a:latin typeface="Univers Next for HSBC Light" panose="020B0403030202020203" pitchFamily="34" charset="0"/>
              </a:rPr>
              <a:t>Celebrate the skills and qualities that you have and understand how these could link to your own future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Calibri" panose="020F0502020204030204" pitchFamily="34" charset="0"/>
              <a:buChar char="−"/>
            </a:pPr>
            <a:r>
              <a:rPr lang="en-GB" dirty="0">
                <a:latin typeface="Univers Next for HSBC Light" panose="020B0403030202020203" pitchFamily="34" charset="0"/>
              </a:rPr>
              <a:t>Recognise that the choices we make about money and work will affect your own future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Calibri" panose="020F0502020204030204" pitchFamily="34" charset="0"/>
              <a:buChar char="−"/>
            </a:pPr>
            <a:r>
              <a:rPr lang="en-GB" dirty="0">
                <a:latin typeface="Univers Next for HSBC Light" panose="020B0403030202020203" pitchFamily="34" charset="0"/>
              </a:rPr>
              <a:t>Understand what money is deducted from earnings to provide the things we all need in life</a:t>
            </a:r>
          </a:p>
          <a:p>
            <a:pPr marL="342900" indent="-342900">
              <a:spcBef>
                <a:spcPts val="1200"/>
              </a:spcBef>
              <a:buClr>
                <a:srgbClr val="C00000"/>
              </a:buClr>
              <a:buFont typeface="Calibri" panose="020F0502020204030204" pitchFamily="34" charset="0"/>
              <a:buChar char="−"/>
            </a:pPr>
            <a:r>
              <a:rPr lang="en-GB" dirty="0">
                <a:latin typeface="Univers Next for HSBC Light" panose="020B0403030202020203" pitchFamily="34" charset="0"/>
              </a:rPr>
              <a:t>Recognise the link between work, money and the wider community</a:t>
            </a:r>
          </a:p>
        </p:txBody>
      </p:sp>
    </p:spTree>
    <p:extLst>
      <p:ext uri="{BB962C8B-B14F-4D97-AF65-F5344CB8AC3E}">
        <p14:creationId xmlns:p14="http://schemas.microsoft.com/office/powerpoint/2010/main" val="2692021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7C0B2048-4B08-4933-95F5-0BEB57F53A6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97A43B-8C32-4A6C-B31E-7A704565C6FF}"/>
              </a:ext>
            </a:extLst>
          </p:cNvPr>
          <p:cNvSpPr txBox="1"/>
          <p:nvPr/>
        </p:nvSpPr>
        <p:spPr>
          <a:xfrm>
            <a:off x="886120" y="1395167"/>
            <a:ext cx="6466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2C5516-C770-4606-A3D8-7B11AE9D610B}"/>
              </a:ext>
            </a:extLst>
          </p:cNvPr>
          <p:cNvSpPr/>
          <p:nvPr/>
        </p:nvSpPr>
        <p:spPr>
          <a:xfrm>
            <a:off x="1515751" y="1648865"/>
            <a:ext cx="817500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E30713"/>
                </a:solidFill>
                <a:latin typeface="Univers Next for HSBC Light" panose="020B0403030202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video – Part 1: Career aspirations</a:t>
            </a:r>
            <a:br>
              <a:rPr lang="en-GB" sz="2400" b="1" dirty="0">
                <a:solidFill>
                  <a:srgbClr val="EE1D25"/>
                </a:solidFill>
                <a:latin typeface="Univers Next for HSBC Light" panose="020B0403030202020203" pitchFamily="34" charset="0"/>
              </a:rPr>
            </a:br>
            <a:r>
              <a:rPr lang="en-GB" sz="2000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Watch the video and then work as a team to answer the activity 1 questions in your tracker.</a:t>
            </a:r>
          </a:p>
          <a:p>
            <a:pPr marL="342900" indent="-342900">
              <a:spcBef>
                <a:spcPts val="1200"/>
              </a:spcBef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What did </a:t>
            </a:r>
            <a:r>
              <a:rPr lang="en-GB" sz="2000" dirty="0" err="1">
                <a:solidFill>
                  <a:srgbClr val="242021"/>
                </a:solidFill>
                <a:latin typeface="Univers Next for HSBC Light" panose="020B0403030202020203" pitchFamily="34" charset="0"/>
              </a:rPr>
              <a:t>Nolli</a:t>
            </a:r>
            <a:r>
              <a:rPr lang="en-GB" sz="2000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 want to be when she was younger?</a:t>
            </a:r>
          </a:p>
          <a:p>
            <a:pPr marL="342900" indent="-342900">
              <a:spcBef>
                <a:spcPts val="1200"/>
              </a:spcBef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What did Ben want to be when he was younger?</a:t>
            </a:r>
          </a:p>
          <a:p>
            <a:pPr marL="342900" indent="-342900">
              <a:spcBef>
                <a:spcPts val="1200"/>
              </a:spcBef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What skills and qualities does a rugby player need?</a:t>
            </a:r>
          </a:p>
          <a:p>
            <a:pPr marL="342900" indent="-342900">
              <a:spcBef>
                <a:spcPts val="1200"/>
              </a:spcBef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What skills and qualities does a coach need?</a:t>
            </a:r>
            <a:r>
              <a:rPr lang="en-GB" sz="2000" dirty="0">
                <a:latin typeface="Univers Next for HSBC Light" panose="020B0403030202020203" pitchFamily="34" charset="0"/>
              </a:rPr>
              <a:t> </a:t>
            </a:r>
            <a:br>
              <a:rPr lang="en-GB" dirty="0">
                <a:latin typeface="Univers Next for HSBC Light" panose="020B0403030202020203" pitchFamily="34" charset="0"/>
              </a:rPr>
            </a:br>
            <a:endParaRPr lang="en-GB" dirty="0">
              <a:latin typeface="Univers Next for HSBC Light" panose="020B0403030202020203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8633A84-8C61-4457-92BF-EE3905C077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382" y="1486012"/>
            <a:ext cx="801108" cy="80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72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4BEC23-769A-49C6-B209-9E426E9D4160}"/>
              </a:ext>
            </a:extLst>
          </p:cNvPr>
          <p:cNvSpPr txBox="1">
            <a:spLocks/>
          </p:cNvSpPr>
          <p:nvPr/>
        </p:nvSpPr>
        <p:spPr>
          <a:xfrm>
            <a:off x="668518" y="15711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8996CA-81EF-4FCF-A2E3-53D78F7B0B4E}"/>
              </a:ext>
            </a:extLst>
          </p:cNvPr>
          <p:cNvSpPr/>
          <p:nvPr/>
        </p:nvSpPr>
        <p:spPr>
          <a:xfrm>
            <a:off x="3048000" y="2967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E25B2D-7CCD-4E88-AAFF-5C51099A5103}"/>
              </a:ext>
            </a:extLst>
          </p:cNvPr>
          <p:cNvSpPr/>
          <p:nvPr/>
        </p:nvSpPr>
        <p:spPr>
          <a:xfrm>
            <a:off x="1847900" y="1889620"/>
            <a:ext cx="7362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490CC6-101D-4632-B2A3-4C8C596FE264}"/>
              </a:ext>
            </a:extLst>
          </p:cNvPr>
          <p:cNvSpPr/>
          <p:nvPr/>
        </p:nvSpPr>
        <p:spPr>
          <a:xfrm>
            <a:off x="1781666" y="2398289"/>
            <a:ext cx="6096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Univers Next for HSBC Light" panose="020B0403030202020203" pitchFamily="34" charset="0"/>
              </a:rPr>
              <a:t>Team talk</a:t>
            </a:r>
          </a:p>
          <a:p>
            <a:pPr marL="342900" indent="-342900">
              <a:spcBef>
                <a:spcPts val="1200"/>
              </a:spcBef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latin typeface="Univers Next for HSBC Light" panose="020B0403030202020203" pitchFamily="34" charset="0"/>
              </a:rPr>
              <a:t>What skills and qualities do Ben and </a:t>
            </a:r>
            <a:r>
              <a:rPr lang="en-GB" sz="2000" dirty="0" err="1">
                <a:latin typeface="Univers Next for HSBC Light" panose="020B0403030202020203" pitchFamily="34" charset="0"/>
              </a:rPr>
              <a:t>Nolli</a:t>
            </a:r>
            <a:r>
              <a:rPr lang="en-GB" sz="2000" dirty="0">
                <a:latin typeface="Univers Next for HSBC Light" panose="020B0403030202020203" pitchFamily="34" charset="0"/>
              </a:rPr>
              <a:t> have?</a:t>
            </a:r>
          </a:p>
          <a:p>
            <a:pPr marL="342900" indent="-342900">
              <a:spcBef>
                <a:spcPts val="1200"/>
              </a:spcBef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latin typeface="Univers Next for HSBC Light" panose="020B0403030202020203" pitchFamily="34" charset="0"/>
              </a:rPr>
              <a:t>How has rugby developed these?</a:t>
            </a:r>
          </a:p>
          <a:p>
            <a:pPr marL="342900" indent="-342900">
              <a:spcBef>
                <a:spcPts val="1200"/>
              </a:spcBef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latin typeface="Univers Next for HSBC Light" panose="020B0403030202020203" pitchFamily="34" charset="0"/>
              </a:rPr>
              <a:t>How did working as a team help them develop?</a:t>
            </a:r>
          </a:p>
          <a:p>
            <a:pPr marL="342900" indent="-342900">
              <a:spcBef>
                <a:spcPts val="1200"/>
              </a:spcBef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latin typeface="Univers Next for HSBC Light" panose="020B0403030202020203" pitchFamily="34" charset="0"/>
              </a:rPr>
              <a:t>What skills have you developed throughout the HSBC Rugby Counts programme?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D98242-788E-4CBB-AB5F-6C75E027A093}"/>
              </a:ext>
            </a:extLst>
          </p:cNvPr>
          <p:cNvSpPr/>
          <p:nvPr/>
        </p:nvSpPr>
        <p:spPr>
          <a:xfrm>
            <a:off x="1781666" y="1592698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rgbClr val="EE1D25"/>
                </a:solidFill>
                <a:latin typeface="Univers-Bold"/>
              </a:rPr>
              <a:t>Play video – Part 2: Skills and qualities</a:t>
            </a:r>
            <a:r>
              <a:rPr lang="en-GB" sz="2400" dirty="0"/>
              <a:t> </a:t>
            </a:r>
            <a:br>
              <a:rPr lang="en-GB" dirty="0"/>
            </a:br>
            <a:endParaRPr lang="en-GB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C3B052C-709E-47F4-883B-3F96AD79E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382" y="1411507"/>
            <a:ext cx="801108" cy="801278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4B7B1F89-64BF-498F-9DDF-FAE63A9B9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365" y="2070101"/>
            <a:ext cx="1098223" cy="109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48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4BEC23-769A-49C6-B209-9E426E9D4160}"/>
              </a:ext>
            </a:extLst>
          </p:cNvPr>
          <p:cNvSpPr txBox="1">
            <a:spLocks/>
          </p:cNvSpPr>
          <p:nvPr/>
        </p:nvSpPr>
        <p:spPr>
          <a:xfrm>
            <a:off x="668518" y="15711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FA3B80-28D8-4B4D-A82A-B37902F4A11A}"/>
              </a:ext>
            </a:extLst>
          </p:cNvPr>
          <p:cNvSpPr txBox="1"/>
          <p:nvPr/>
        </p:nvSpPr>
        <p:spPr>
          <a:xfrm>
            <a:off x="782424" y="1654528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Univers Next for HSBC Light" panose="020B0403030202020203" pitchFamily="34" charset="0"/>
              </a:rPr>
              <a:t>Celebrate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D6B1CC-9705-45AD-8834-2B2945CA2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318" y="0"/>
            <a:ext cx="5072817" cy="46999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AECF31-0972-4242-8946-6C4367D23DD8}"/>
              </a:ext>
            </a:extLst>
          </p:cNvPr>
          <p:cNvSpPr/>
          <p:nvPr/>
        </p:nvSpPr>
        <p:spPr>
          <a:xfrm>
            <a:off x="794673" y="2110983"/>
            <a:ext cx="4599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Univers Next for HSBC Light" panose="020B0403030202020203" pitchFamily="34" charset="0"/>
              </a:rPr>
              <a:t>What skills and qualities do you have?</a:t>
            </a:r>
          </a:p>
        </p:txBody>
      </p:sp>
    </p:spTree>
    <p:extLst>
      <p:ext uri="{BB962C8B-B14F-4D97-AF65-F5344CB8AC3E}">
        <p14:creationId xmlns:p14="http://schemas.microsoft.com/office/powerpoint/2010/main" val="238555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4BEC23-769A-49C6-B209-9E426E9D4160}"/>
              </a:ext>
            </a:extLst>
          </p:cNvPr>
          <p:cNvSpPr txBox="1">
            <a:spLocks/>
          </p:cNvSpPr>
          <p:nvPr/>
        </p:nvSpPr>
        <p:spPr>
          <a:xfrm>
            <a:off x="668518" y="15711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CDE36C-6C53-4124-B232-8A34C885EE59}"/>
              </a:ext>
            </a:extLst>
          </p:cNvPr>
          <p:cNvSpPr/>
          <p:nvPr/>
        </p:nvSpPr>
        <p:spPr>
          <a:xfrm>
            <a:off x="1605699" y="1825203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rgbClr val="EE1D25"/>
                </a:solidFill>
                <a:latin typeface="Univers Next for HSBC Light" panose="020B0403030202020203" pitchFamily="34" charset="0"/>
              </a:rPr>
              <a:t>Play video – Part 3: Planning for the future</a:t>
            </a:r>
            <a:r>
              <a:rPr lang="en-GB" sz="2400" dirty="0">
                <a:latin typeface="Univers Next for HSBC Light" panose="020B0403030202020203" pitchFamily="34" charset="0"/>
              </a:rPr>
              <a:t> </a:t>
            </a:r>
            <a:br>
              <a:rPr lang="en-GB" dirty="0">
                <a:latin typeface="Univers Next for HSBC Light" panose="020B0403030202020203" pitchFamily="34" charset="0"/>
              </a:rPr>
            </a:br>
            <a:endParaRPr lang="en-GB" dirty="0">
              <a:latin typeface="Univers Next for HSBC Light" panose="020B0403030202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F74749-8603-4330-9934-162FAE9177B7}"/>
              </a:ext>
            </a:extLst>
          </p:cNvPr>
          <p:cNvSpPr/>
          <p:nvPr/>
        </p:nvSpPr>
        <p:spPr>
          <a:xfrm>
            <a:off x="1605699" y="2337924"/>
            <a:ext cx="646461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000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Watch the video and then work as a team to</a:t>
            </a:r>
            <a:br>
              <a:rPr lang="en-GB" sz="2000" dirty="0">
                <a:solidFill>
                  <a:srgbClr val="242021"/>
                </a:solidFill>
                <a:latin typeface="Univers Next for HSBC Light" panose="020B0403030202020203" pitchFamily="34" charset="0"/>
              </a:rPr>
            </a:br>
            <a:r>
              <a:rPr lang="en-GB" sz="2000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answer the questions.</a:t>
            </a:r>
            <a:endParaRPr lang="en-GB" sz="2000" dirty="0">
              <a:solidFill>
                <a:srgbClr val="EE1D25"/>
              </a:solidFill>
              <a:latin typeface="Univers Next for HSBC Light" panose="020B0403030202020203" pitchFamily="34" charset="0"/>
            </a:endParaRPr>
          </a:p>
          <a:p>
            <a:pPr marL="342900" indent="-342900">
              <a:spcBef>
                <a:spcPts val="1200"/>
              </a:spcBef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What steps did Ben put in place to become a successful coach?</a:t>
            </a:r>
          </a:p>
          <a:p>
            <a:pPr marL="342900" indent="-342900">
              <a:spcBef>
                <a:spcPts val="1200"/>
              </a:spcBef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What set-backs did </a:t>
            </a:r>
            <a:r>
              <a:rPr lang="en-GB" sz="2000" dirty="0" err="1">
                <a:solidFill>
                  <a:srgbClr val="242021"/>
                </a:solidFill>
                <a:latin typeface="Univers Next for HSBC Light" panose="020B0403030202020203" pitchFamily="34" charset="0"/>
              </a:rPr>
              <a:t>Nolli</a:t>
            </a:r>
            <a:r>
              <a:rPr lang="en-GB" sz="2000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 come up against?</a:t>
            </a:r>
          </a:p>
          <a:p>
            <a:pPr marL="342900" indent="-342900">
              <a:spcBef>
                <a:spcPts val="1200"/>
              </a:spcBef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solidFill>
                  <a:srgbClr val="242021"/>
                </a:solidFill>
                <a:latin typeface="Univers Next for HSBC Light" panose="020B0403030202020203" pitchFamily="34" charset="0"/>
              </a:rPr>
              <a:t>What did Ben buy with his first pay cheque?</a:t>
            </a:r>
            <a:r>
              <a:rPr lang="en-GB" sz="2000" dirty="0">
                <a:latin typeface="Univers Next for HSBC Light" panose="020B0403030202020203" pitchFamily="34" charset="0"/>
              </a:rPr>
              <a:t> </a:t>
            </a:r>
            <a:br>
              <a:rPr lang="en-GB" sz="1600" dirty="0">
                <a:latin typeface="Univers Next for HSBC Light" panose="020B0403030202020203" pitchFamily="34" charset="0"/>
              </a:rPr>
            </a:br>
            <a:endParaRPr lang="en-GB" sz="1600" dirty="0">
              <a:latin typeface="Univers Next for HSBC Light" panose="020B0403030202020203" pitchFamily="34" charset="0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CB456CC-63A6-404B-A0A3-A5445EBD4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886" y="1680925"/>
            <a:ext cx="801108" cy="80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83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6FC57-3C4A-B44F-9554-1E84BFE3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7C0B2048-4B08-4933-95F5-0BEB57F53A6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97A43B-8C32-4A6C-B31E-7A704565C6FF}"/>
              </a:ext>
            </a:extLst>
          </p:cNvPr>
          <p:cNvSpPr txBox="1"/>
          <p:nvPr/>
        </p:nvSpPr>
        <p:spPr>
          <a:xfrm>
            <a:off x="886120" y="1395167"/>
            <a:ext cx="7400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sz="2400" dirty="0">
                <a:latin typeface="Univers Next for HSBC Light" panose="020B0403030202020203" pitchFamily="34" charset="0"/>
              </a:rPr>
            </a:br>
            <a:endParaRPr lang="en-GB" sz="2400" b="1" dirty="0">
              <a:latin typeface="Univers Next for HSBC Light" panose="020B0403030202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F10B47-4141-44DB-8A59-F6BFFBD38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076" y="378905"/>
            <a:ext cx="5494496" cy="57231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F89F87-85BB-4A28-A96B-8F54717D6685}"/>
              </a:ext>
            </a:extLst>
          </p:cNvPr>
          <p:cNvSpPr txBox="1"/>
          <p:nvPr/>
        </p:nvSpPr>
        <p:spPr>
          <a:xfrm>
            <a:off x="827209" y="1594792"/>
            <a:ext cx="39549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Univers Next for HSBC Light" panose="020B0403030202020203" pitchFamily="34" charset="0"/>
              </a:rPr>
              <a:t>Dreams for the Future</a:t>
            </a:r>
          </a:p>
          <a:p>
            <a:pPr marL="342900" indent="-342900">
              <a:spcBef>
                <a:spcPts val="1200"/>
              </a:spcBef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latin typeface="Univers Next for HSBC Light" panose="020B0403030202020203" pitchFamily="34" charset="0"/>
              </a:rPr>
              <a:t>What would you like to do?</a:t>
            </a:r>
          </a:p>
          <a:p>
            <a:pPr marL="342900" indent="-342900">
              <a:spcBef>
                <a:spcPts val="1200"/>
              </a:spcBef>
              <a:buClr>
                <a:srgbClr val="E30713"/>
              </a:buClr>
              <a:buFont typeface="Calibri" panose="020F0502020204030204" pitchFamily="34" charset="0"/>
              <a:buChar char="−"/>
            </a:pPr>
            <a:r>
              <a:rPr lang="en-GB" sz="2000" dirty="0">
                <a:latin typeface="Univers Next for HSBC Light" panose="020B0403030202020203" pitchFamily="34" charset="0"/>
              </a:rPr>
              <a:t>What would you like to have?</a:t>
            </a:r>
          </a:p>
        </p:txBody>
      </p:sp>
    </p:spTree>
    <p:extLst>
      <p:ext uri="{BB962C8B-B14F-4D97-AF65-F5344CB8AC3E}">
        <p14:creationId xmlns:p14="http://schemas.microsoft.com/office/powerpoint/2010/main" val="2657494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10238</TotalTime>
  <Words>414</Words>
  <Application>Microsoft Office PowerPoint</Application>
  <PresentationFormat>Widescreen</PresentationFormat>
  <Paragraphs>41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Univers Next for HSBC Light</vt:lpstr>
      <vt:lpstr>Univers-Bold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</dc:creator>
  <cp:lastModifiedBy>Emma Mackenzie-Hogg</cp:lastModifiedBy>
  <cp:revision>53</cp:revision>
  <dcterms:created xsi:type="dcterms:W3CDTF">2021-04-16T10:19:33Z</dcterms:created>
  <dcterms:modified xsi:type="dcterms:W3CDTF">2021-05-04T16:03:24Z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a8e637f-7bb7-4040-a22f-4e3924ef3558_Enabled">
    <vt:lpwstr>true</vt:lpwstr>
  </property>
  <property fmtid="{D5CDD505-2E9C-101B-9397-08002B2CF9AE}" pid="3" name="MSIP_Label_0a8e637f-7bb7-4040-a22f-4e3924ef3558_SetDate">
    <vt:lpwstr>2021-04-27T11:48:34Z</vt:lpwstr>
  </property>
  <property fmtid="{D5CDD505-2E9C-101B-9397-08002B2CF9AE}" pid="4" name="MSIP_Label_0a8e637f-7bb7-4040-a22f-4e3924ef3558_Method">
    <vt:lpwstr>Privileged</vt:lpwstr>
  </property>
  <property fmtid="{D5CDD505-2E9C-101B-9397-08002B2CF9AE}" pid="5" name="MSIP_Label_0a8e637f-7bb7-4040-a22f-4e3924ef3558_Name">
    <vt:lpwstr>CLAINTERN</vt:lpwstr>
  </property>
  <property fmtid="{D5CDD505-2E9C-101B-9397-08002B2CF9AE}" pid="6" name="MSIP_Label_0a8e637f-7bb7-4040-a22f-4e3924ef3558_SiteId">
    <vt:lpwstr>e0fd434d-ba64-497b-90d2-859c472e1a92</vt:lpwstr>
  </property>
  <property fmtid="{D5CDD505-2E9C-101B-9397-08002B2CF9AE}" pid="7" name="MSIP_Label_0a8e637f-7bb7-4040-a22f-4e3924ef3558_ActionId">
    <vt:lpwstr>b1684df2-4041-420e-8925-e885a61691f0</vt:lpwstr>
  </property>
  <property fmtid="{D5CDD505-2E9C-101B-9397-08002B2CF9AE}" pid="8" name="MSIP_Label_0a8e637f-7bb7-4040-a22f-4e3924ef3558_ContentBits">
    <vt:lpwstr>2</vt:lpwstr>
  </property>
  <property fmtid="{D5CDD505-2E9C-101B-9397-08002B2CF9AE}" pid="9" name="Classification">
    <vt:lpwstr>INTERNAL</vt:lpwstr>
  </property>
</Properties>
</file>