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379" r:id="rId5"/>
    <p:sldId id="357" r:id="rId6"/>
    <p:sldId id="396" r:id="rId7"/>
    <p:sldId id="397" r:id="rId8"/>
    <p:sldId id="398" r:id="rId9"/>
    <p:sldId id="399" r:id="rId10"/>
    <p:sldId id="400" r:id="rId11"/>
    <p:sldId id="402" r:id="rId12"/>
    <p:sldId id="401" r:id="rId13"/>
    <p:sldId id="403" r:id="rId14"/>
    <p:sldId id="404" r:id="rId15"/>
    <p:sldId id="405" r:id="rId16"/>
    <p:sldId id="40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5AA"/>
    <a:srgbClr val="009FE3"/>
    <a:srgbClr val="E31C79"/>
    <a:srgbClr val="FF5C39"/>
    <a:srgbClr val="FEDB01"/>
    <a:srgbClr val="1E22AA"/>
    <a:srgbClr val="00B74F"/>
    <a:srgbClr val="2CCCD3"/>
    <a:srgbClr val="FFFAE6"/>
    <a:srgbClr val="E83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8"/>
    <p:restoredTop sz="81796" autoAdjust="0"/>
  </p:normalViewPr>
  <p:slideViewPr>
    <p:cSldViewPr snapToGrid="0" snapToObjects="1">
      <p:cViewPr varScale="1">
        <p:scale>
          <a:sx n="90" d="100"/>
          <a:sy n="90" d="100"/>
        </p:scale>
        <p:origin x="150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 Matthews" userId="0ca37de3-794e-45c9-9930-568b493b2a6a" providerId="ADAL" clId="{FA5ADCBE-ADB1-427D-83FA-101A797223DD}"/>
    <pc:docChg chg="modSld">
      <pc:chgData name="Steph Matthews" userId="0ca37de3-794e-45c9-9930-568b493b2a6a" providerId="ADAL" clId="{FA5ADCBE-ADB1-427D-83FA-101A797223DD}" dt="2026-08-26T18:00:53.993" v="0" actId="22"/>
      <pc:docMkLst>
        <pc:docMk/>
      </pc:docMkLst>
      <pc:sldChg chg="addSp mod">
        <pc:chgData name="Steph Matthews" userId="0ca37de3-794e-45c9-9930-568b493b2a6a" providerId="ADAL" clId="{FA5ADCBE-ADB1-427D-83FA-101A797223DD}" dt="2026-08-26T18:00:53.993" v="0" actId="22"/>
        <pc:sldMkLst>
          <pc:docMk/>
          <pc:sldMk cId="1626630036" sldId="357"/>
        </pc:sldMkLst>
        <pc:picChg chg="add">
          <ac:chgData name="Steph Matthews" userId="0ca37de3-794e-45c9-9930-568b493b2a6a" providerId="ADAL" clId="{FA5ADCBE-ADB1-427D-83FA-101A797223DD}" dt="2026-08-26T18:00:53.993" v="0" actId="22"/>
          <ac:picMkLst>
            <pc:docMk/>
            <pc:sldMk cId="1626630036" sldId="357"/>
            <ac:picMk id="4" creationId="{3C30030A-EA4F-733F-D029-82CF00E377A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E58D5-4C23-E74C-83F2-F03A0FBD78E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1A0F1-6387-944A-8EDE-D156E59E7A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70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93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01A0F1-6387-944A-8EDE-D156E59E7A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43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9126-D1D7-138D-C642-E3C348765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41968-8074-C6AE-C450-BCBFAAD29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ACFDF9-A97F-8D82-ED84-DC8BA8436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0DC62-5290-8B97-831E-C89D58C34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377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E2066-C5C9-6F00-090C-8A37EBFCE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CA6319-0F6B-1D6C-BD51-A9C151A27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DB98ED-3EFF-67B1-25D2-2867DD8DC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67B61-6885-54DF-3E73-2DEDE7972F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6879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2D9F9-423A-7401-8072-62C974FAF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4334F0-9EFE-173C-3374-F7490345D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5195B-CB4D-1287-A7CB-04B5F5023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C7144-0DCB-D3D9-365A-7679CDFC18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228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D7F7E-465B-2509-E1E1-91F0A984B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D7D4DD-37FF-6710-1D00-E3737E91C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98DD3-9EE8-A2E4-6E79-8004FAA97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04EBE-4246-D738-B0A3-E01A23784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9110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F31C8-E0CB-2643-F34E-29322003E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6B52F8-4C68-9B00-B2CE-D2EB983A4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CD511F-4ED5-D128-7361-3CDC09BD3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96802-776B-6D72-7EDB-9FBBED59F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7053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8CF44-B796-D3AD-A096-73842AA2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107960-5886-3070-62AD-EA063E3CDF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28CE9-442E-EE94-2BFB-560981838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5262B9-F254-1179-7AF9-C0D2311C4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747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A583C-4688-64DA-5997-E978C021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1BEDCB-F9BD-6038-86EC-8D96A8D39B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DAF7DC-7EA9-4BA9-A521-B25410D5C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Include who, what year group etc.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2EDEB-917B-DC67-179F-6BBB32307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43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DF616-6825-F4AD-FF2F-1EBF830D9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4A77B4-F6C9-4948-5507-4F47F2887E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866F60-0D82-5A07-33EF-F0516E5FDB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51D58-6A97-C879-C318-432C73BD32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481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E7F36-D80F-05D8-31B0-CDADF56AE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9C9AE5-303D-14CD-2FF2-D325327069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DF4125-7325-DCD1-2955-FFBF18F5F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4908A-995A-E49F-5B12-99FD0EC52D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0600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AF66D-5023-5906-149C-6A4389B37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280B6-4AB6-57C2-8D92-534814077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8B7607-F02A-6E6C-BED4-4CCF546B21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4D08F-CFB6-CB7A-26D7-04E6CF11D6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69900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5DB4D-976C-9278-DF2A-7B19FE38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4905F-34B8-A18D-7075-4E002DF767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21785-D62A-CF4D-606B-2AB008454D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88D7C-5DD0-D72C-E5FD-26EDE073C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01A0F1-6387-944A-8EDE-D156E59E7A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762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56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23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9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83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2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9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20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7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68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5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6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B17BD-68D3-514F-ABF1-840D43ACAF6F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F06B1-8598-804A-8861-32FAC6A5F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6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A5084A-40CE-DADB-0D08-CB5DC47255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85E83F-86B0-7FBA-456B-3B787DC4F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2322465"/>
            <a:ext cx="4201958" cy="48022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B0E365-92C9-DF48-C517-0A30264CC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71" y="2616353"/>
            <a:ext cx="7989441" cy="114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2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D191F2-5AD8-F208-65D3-6E9492412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C2F1C3-9E12-6F33-DCC6-007A699DF486}"/>
              </a:ext>
            </a:extLst>
          </p:cNvPr>
          <p:cNvSpPr txBox="1"/>
          <p:nvPr/>
        </p:nvSpPr>
        <p:spPr>
          <a:xfrm>
            <a:off x="331076" y="1578253"/>
            <a:ext cx="1124081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Getting started as an active play</a:t>
            </a:r>
          </a:p>
          <a:p>
            <a:pPr eaLnBrk="1" hangingPunct="1"/>
            <a:r>
              <a:rPr lang="en-GB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 Leader</a:t>
            </a:r>
          </a:p>
          <a:p>
            <a:pPr eaLnBrk="1" hangingPunct="1"/>
            <a:endParaRPr lang="en-GB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Module 2 –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0030A-EA4F-733F-D029-82CF00E37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77" y="363907"/>
            <a:ext cx="5659872" cy="80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30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3AA62-8B48-5F0F-19E5-BD21A611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3618CD-2948-8E10-273E-0B7567220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D5CD455B-C202-039E-9678-8D97CE70E6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E22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As young leaders, we will…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E22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FBBD00-885A-0422-ADD6-5A568C4A0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273" y="1455643"/>
            <a:ext cx="7371453" cy="4421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0D0CF8-9781-2B3D-1179-05CE4A03E44F}"/>
              </a:ext>
            </a:extLst>
          </p:cNvPr>
          <p:cNvSpPr txBox="1"/>
          <p:nvPr/>
        </p:nvSpPr>
        <p:spPr>
          <a:xfrm>
            <a:off x="8194942" y="1905195"/>
            <a:ext cx="34681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do we need to know in advance?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1A26C1-CCF2-72B4-09AF-A85C6398B8D6}"/>
              </a:ext>
            </a:extLst>
          </p:cNvPr>
          <p:cNvSpPr txBox="1"/>
          <p:nvPr/>
        </p:nvSpPr>
        <p:spPr>
          <a:xfrm>
            <a:off x="9181706" y="4346773"/>
            <a:ext cx="2755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will we run the activities?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820DDB-0D97-05E3-9B17-5F6301918322}"/>
              </a:ext>
            </a:extLst>
          </p:cNvPr>
          <p:cNvSpPr txBox="1"/>
          <p:nvPr/>
        </p:nvSpPr>
        <p:spPr>
          <a:xfrm>
            <a:off x="335545" y="2951946"/>
            <a:ext cx="3243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do we check they are working?</a:t>
            </a:r>
          </a:p>
        </p:txBody>
      </p:sp>
    </p:spTree>
    <p:extLst>
      <p:ext uri="{BB962C8B-B14F-4D97-AF65-F5344CB8AC3E}">
        <p14:creationId xmlns:p14="http://schemas.microsoft.com/office/powerpoint/2010/main" val="229558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6E9188-0D3D-589D-0A8A-751E2C7CB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6C2260-923A-1AB4-F6D7-D96A565C8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F44EB07F-A30E-44D6-C83A-F6202C990D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156966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When you plan, you will need to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identify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and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decide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225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672ADB-D6AB-227F-A8B1-BEE1AA021F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128" y="1080182"/>
            <a:ext cx="9295743" cy="619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0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C9BFE-1076-9C3D-E566-0CF2775F0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4CABED-08EA-9FE1-0BB6-06F32FE779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E90E33B1-308E-5CBF-12C3-7C320CA6C2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In pairs, share…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225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5F7F7733-EDA3-9CA0-6A9F-C935C3BF9C0C}"/>
              </a:ext>
            </a:extLst>
          </p:cNvPr>
          <p:cNvSpPr txBox="1">
            <a:spLocks/>
          </p:cNvSpPr>
          <p:nvPr/>
        </p:nvSpPr>
        <p:spPr>
          <a:xfrm>
            <a:off x="580899" y="1417707"/>
            <a:ext cx="5017029" cy="335924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things that make the activity </a:t>
            </a:r>
            <a:r>
              <a:rPr lang="en-GB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you…</a:t>
            </a:r>
          </a:p>
          <a:p>
            <a:pPr marL="0" indent="0">
              <a:buFont typeface="Arial"/>
              <a:buNone/>
            </a:pPr>
            <a:endParaRPr lang="en-GB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/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made it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enjoyable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buFont typeface="Arial"/>
              <a:buNone/>
            </a:pPr>
            <a:endParaRPr lang="en-GB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/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did it help you to feel a sense of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belonging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phic 7" descr="Smiling face outline outline">
            <a:extLst>
              <a:ext uri="{FF2B5EF4-FFF2-40B4-BE49-F238E27FC236}">
                <a16:creationId xmlns:a16="http://schemas.microsoft.com/office/drawing/2014/main" id="{DF55AEB3-1DB6-5F52-F569-6CFC2887B9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2213" y="4903076"/>
            <a:ext cx="914400" cy="914400"/>
          </a:xfrm>
          <a:prstGeom prst="rect">
            <a:avLst/>
          </a:prstGeom>
        </p:spPr>
      </p:pic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3E49B302-5543-27D7-06B7-A2772B70AFCE}"/>
              </a:ext>
            </a:extLst>
          </p:cNvPr>
          <p:cNvSpPr txBox="1">
            <a:spLocks/>
          </p:cNvSpPr>
          <p:nvPr/>
        </p:nvSpPr>
        <p:spPr>
          <a:xfrm>
            <a:off x="6413846" y="1560191"/>
            <a:ext cx="5174191" cy="373761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one thing that was </a:t>
            </a:r>
            <a:r>
              <a:rPr lang="en-GB" b="1" dirty="0">
                <a:solidFill>
                  <a:srgbClr val="009FE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you…</a:t>
            </a:r>
          </a:p>
          <a:p>
            <a:pPr marL="0" indent="0">
              <a:buFont typeface="Arial"/>
              <a:buNone/>
            </a:pPr>
            <a:endParaRPr lang="en-GB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/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would have made it more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enjoyable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buFont typeface="Arial"/>
              <a:buNone/>
            </a:pPr>
            <a:endParaRPr lang="en-GB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/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could it have given you a better sense of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belonging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2" name="Graphic 11" descr="Sad face outline outline">
            <a:extLst>
              <a:ext uri="{FF2B5EF4-FFF2-40B4-BE49-F238E27FC236}">
                <a16:creationId xmlns:a16="http://schemas.microsoft.com/office/drawing/2014/main" id="{4B510FFF-6C54-985F-D342-7032391309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543741" y="5033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30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1F09B7-E726-31D1-2EBF-B61650E1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798D73-DA95-5185-E0B6-BBA25B705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1DCF846C-3C3E-AA45-D296-0F9EC9EA949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1261884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Empathy</a:t>
            </a:r>
            <a:b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I see other people’s perspectives.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28565183-7081-E1C8-80C3-4D0ADC376ACC}"/>
              </a:ext>
            </a:extLst>
          </p:cNvPr>
          <p:cNvSpPr txBox="1">
            <a:spLocks/>
          </p:cNvSpPr>
          <p:nvPr/>
        </p:nvSpPr>
        <p:spPr>
          <a:xfrm>
            <a:off x="626534" y="2505075"/>
            <a:ext cx="5371042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listen to find out why someone doesn’t want to play.</a:t>
            </a:r>
          </a:p>
          <a:p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recognise the barriers that make it hard for someone to join in.</a:t>
            </a:r>
          </a:p>
          <a:p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consider how someone feels when they are excluded.</a:t>
            </a:r>
          </a:p>
          <a:p>
            <a:pPr marL="0" indent="0">
              <a:buFont typeface="Arial"/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E4E5EC8-1400-A8C6-741D-6DBDF6E4425B}"/>
              </a:ext>
            </a:extLst>
          </p:cNvPr>
          <p:cNvSpPr txBox="1">
            <a:spLocks/>
          </p:cNvSpPr>
          <p:nvPr/>
        </p:nvSpPr>
        <p:spPr>
          <a:xfrm>
            <a:off x="597955" y="1967816"/>
            <a:ext cx="5157787" cy="573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example: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92B16E-82E7-9F97-A125-A5FE9E13F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429" y="244231"/>
            <a:ext cx="5526884" cy="368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15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C81A42-104C-A0C1-2BC8-23EA6E5F7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671F27-106F-022E-1E48-24CCD655C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19C9E290-B16D-9950-40DD-5951A4D559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1261884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4800" b="1" dirty="0">
                <a:solidFill>
                  <a:srgbClr val="1225AA"/>
                </a:solidFill>
                <a:cs typeface="Arial" charset="0"/>
              </a:rPr>
              <a:t>Communication Skills</a:t>
            </a:r>
            <a:br>
              <a:rPr lang="en-GB" sz="4800" b="1" dirty="0">
                <a:solidFill>
                  <a:srgbClr val="1225AA"/>
                </a:solidFill>
                <a:cs typeface="Arial" charset="0"/>
              </a:rPr>
            </a:br>
            <a:r>
              <a:rPr lang="en-GB" sz="2800" b="1" dirty="0">
                <a:solidFill>
                  <a:srgbClr val="009FE3"/>
                </a:solidFill>
                <a:cs typeface="Arial" charset="0"/>
              </a:rPr>
              <a:t>How well did you connect with someone else?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9FE3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E42F55C-107D-6104-18CC-CF14AC9ACE4C}"/>
              </a:ext>
            </a:extLst>
          </p:cNvPr>
          <p:cNvSpPr txBox="1">
            <a:spLocks/>
          </p:cNvSpPr>
          <p:nvPr/>
        </p:nvSpPr>
        <p:spPr>
          <a:xfrm>
            <a:off x="736228" y="1833562"/>
            <a:ext cx="5157787" cy="38840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Listen</a:t>
            </a:r>
          </a:p>
          <a:p>
            <a:pPr algn="l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well did you…?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 attention.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interrupt.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the main points.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Recognise their feelings.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you understood.</a:t>
            </a:r>
          </a:p>
          <a:p>
            <a:pPr algn="l"/>
            <a:endParaRPr lang="en-GB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5F57B09-DECB-7F44-2655-27AE3C9A3435}"/>
              </a:ext>
            </a:extLst>
          </p:cNvPr>
          <p:cNvSpPr txBox="1">
            <a:spLocks/>
          </p:cNvSpPr>
          <p:nvPr/>
        </p:nvSpPr>
        <p:spPr>
          <a:xfrm>
            <a:off x="6143295" y="1833562"/>
            <a:ext cx="5157787" cy="40312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</a:t>
            </a:r>
          </a:p>
          <a:p>
            <a:pPr algn="l"/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well did you…?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the main points.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 clearly.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 your feelings.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facial and body language.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questions sensitively. 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13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FAAFB7-FF89-3972-FB9D-3C4748877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021EFC-7D43-BF4C-42DD-7F43BEAFF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86DCCC63-18B0-5B1B-4054-66C0EB258E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Make it fair… fit the person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225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Graphic 7" descr="Smiling face outline outline">
            <a:extLst>
              <a:ext uri="{FF2B5EF4-FFF2-40B4-BE49-F238E27FC236}">
                <a16:creationId xmlns:a16="http://schemas.microsoft.com/office/drawing/2014/main" id="{33BA34DF-6E4E-0076-F1C3-D863085A20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682" y="2719776"/>
            <a:ext cx="1109498" cy="1109498"/>
          </a:xfrm>
          <a:prstGeom prst="rect">
            <a:avLst/>
          </a:prstGeom>
        </p:spPr>
      </p:pic>
      <p:pic>
        <p:nvPicPr>
          <p:cNvPr id="12" name="Graphic 11" descr="Sad face outline outline">
            <a:extLst>
              <a:ext uri="{FF2B5EF4-FFF2-40B4-BE49-F238E27FC236}">
                <a16:creationId xmlns:a16="http://schemas.microsoft.com/office/drawing/2014/main" id="{F91B9879-392C-7F8E-291C-4E78BDDA3C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68409" y="4395561"/>
            <a:ext cx="1109499" cy="1109499"/>
          </a:xfrm>
          <a:prstGeom prst="rect">
            <a:avLst/>
          </a:prstGeom>
        </p:spPr>
      </p:pic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E2DC2A48-09DF-1190-4EC7-7BC4EEDE982E}"/>
              </a:ext>
            </a:extLst>
          </p:cNvPr>
          <p:cNvSpPr txBox="1">
            <a:spLocks/>
          </p:cNvSpPr>
          <p:nvPr/>
        </p:nvSpPr>
        <p:spPr>
          <a:xfrm>
            <a:off x="592030" y="1542121"/>
            <a:ext cx="9921419" cy="7078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what other young people need and want.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1AB5D1-68CF-45B2-8DA7-C5E9FBB39B91}"/>
              </a:ext>
            </a:extLst>
          </p:cNvPr>
          <p:cNvSpPr txBox="1"/>
          <p:nvPr/>
        </p:nvSpPr>
        <p:spPr>
          <a:xfrm>
            <a:off x="2046316" y="4346383"/>
            <a:ext cx="80993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stops them from taking part?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they dislike about physical activity?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B2DA20-1E92-DD2C-9E61-3744951B91C2}"/>
              </a:ext>
            </a:extLst>
          </p:cNvPr>
          <p:cNvSpPr txBox="1"/>
          <p:nvPr/>
        </p:nvSpPr>
        <p:spPr>
          <a:xfrm>
            <a:off x="2046316" y="2582028"/>
            <a:ext cx="75237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Motivations: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helps them to take part?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they like about physical activity?</a:t>
            </a:r>
          </a:p>
        </p:txBody>
      </p:sp>
    </p:spTree>
    <p:extLst>
      <p:ext uri="{BB962C8B-B14F-4D97-AF65-F5344CB8AC3E}">
        <p14:creationId xmlns:p14="http://schemas.microsoft.com/office/powerpoint/2010/main" val="166154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2706F8-0461-6924-DE2D-D17B6D272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762E1B-D6BD-C6A7-2CB2-B6468E9DA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27C0C467-02D4-D46A-DBD5-A009F3D47B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10611262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Activity plans will be shaped by…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225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8E8624-C291-84DB-944C-BD77F7B882D6}"/>
              </a:ext>
            </a:extLst>
          </p:cNvPr>
          <p:cNvSpPr txBox="1"/>
          <p:nvPr/>
        </p:nvSpPr>
        <p:spPr>
          <a:xfrm>
            <a:off x="4430108" y="1623263"/>
            <a:ext cx="7620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hall, field, yard, studio, corridor, etc.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D2FD3-1F3E-CC7C-7D40-A7F9DC7C6720}"/>
              </a:ext>
            </a:extLst>
          </p:cNvPr>
          <p:cNvSpPr txBox="1"/>
          <p:nvPr/>
        </p:nvSpPr>
        <p:spPr>
          <a:xfrm>
            <a:off x="4995860" y="3482763"/>
            <a:ext cx="6938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breakfast, lunchtime, after school, etc.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DA062E-05D8-3F46-863E-E2CEC94B176C}"/>
              </a:ext>
            </a:extLst>
          </p:cNvPr>
          <p:cNvSpPr txBox="1"/>
          <p:nvPr/>
        </p:nvSpPr>
        <p:spPr>
          <a:xfrm>
            <a:off x="4430108" y="4794259"/>
            <a:ext cx="73625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e.g. cooperative games, competitive games, personal challenges, creative movement, adventurous tasks, etc.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01D340-BEE3-58F6-F741-B34FC6AF42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35007" y="803608"/>
            <a:ext cx="8842013" cy="589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59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B3E9DD-3A4F-F297-E90A-18ED504FA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5A9CB0-FDCF-C725-CF8D-83E5E28BB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B3533220-A00C-2CBB-0240-41F581CAA9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10485138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>
                <a:solidFill>
                  <a:srgbClr val="1225AA"/>
                </a:solidFill>
                <a:cs typeface="Arial" charset="0"/>
              </a:rPr>
              <a:t>What </a:t>
            </a:r>
            <a:r>
              <a:rPr lang="en-US" sz="4800" b="1" dirty="0">
                <a:solidFill>
                  <a:srgbClr val="009FE3"/>
                </a:solidFill>
                <a:cs typeface="Arial" charset="0"/>
              </a:rPr>
              <a:t>activities</a:t>
            </a:r>
            <a:r>
              <a:rPr lang="en-US" sz="4800" b="1" dirty="0">
                <a:solidFill>
                  <a:srgbClr val="1225AA"/>
                </a:solidFill>
                <a:cs typeface="Arial" charset="0"/>
              </a:rPr>
              <a:t> might you deliver?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225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0FEADE10-105F-6321-2087-C45BDB68F8A3}"/>
              </a:ext>
            </a:extLst>
          </p:cNvPr>
          <p:cNvSpPr txBox="1">
            <a:spLocks/>
          </p:cNvSpPr>
          <p:nvPr/>
        </p:nvSpPr>
        <p:spPr>
          <a:xfrm>
            <a:off x="585007" y="1243013"/>
            <a:ext cx="7858906" cy="518496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your group: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at the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cards to get some ideas.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 and note your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 ideas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your ideas in any way you choose. 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800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(Show your communication skills.)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800" dirty="0">
              <a:solidFill>
                <a:srgbClr val="1225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each activity is and how to play.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 is for.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b="1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n-GB" dirty="0">
                <a:solidFill>
                  <a:srgbClr val="1225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 will take place.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EEF941-4868-E6D2-F692-0CAF7DA95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058" y="1161800"/>
            <a:ext cx="6801600" cy="4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14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F5882-E248-13AF-5AD8-7EE06A9F6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305A03-B240-0F9D-835D-C3E67D682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48F483A9-8652-D1F3-7AA2-AB1B2B7D28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156966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When you plan, you will need to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identify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 and 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009FE3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decide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225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3E7F30-0705-F4C8-C179-6B64688EC0BE}"/>
              </a:ext>
            </a:extLst>
          </p:cNvPr>
          <p:cNvSpPr txBox="1"/>
          <p:nvPr/>
        </p:nvSpPr>
        <p:spPr>
          <a:xfrm>
            <a:off x="426044" y="2081336"/>
            <a:ext cx="5268010" cy="1384995"/>
          </a:xfrm>
          <a:prstGeom prst="rect">
            <a:avLst/>
          </a:prstGeom>
          <a:noFill/>
          <a:ln>
            <a:solidFill>
              <a:srgbClr val="009FE3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1E22AA"/>
                </a:solidFill>
              </a:rPr>
              <a:t>E.g. choose to play, feel part of group, feel respected by leader, can play without being judged.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9DCDD7-A020-56EE-4D95-C45D0E20187F}"/>
              </a:ext>
            </a:extLst>
          </p:cNvPr>
          <p:cNvSpPr txBox="1"/>
          <p:nvPr/>
        </p:nvSpPr>
        <p:spPr>
          <a:xfrm>
            <a:off x="426044" y="4548107"/>
            <a:ext cx="5268010" cy="1384995"/>
          </a:xfrm>
          <a:prstGeom prst="rect">
            <a:avLst/>
          </a:prstGeom>
          <a:noFill/>
          <a:ln>
            <a:solidFill>
              <a:srgbClr val="009FE3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1E22AA"/>
                </a:solidFill>
              </a:rPr>
              <a:t>E.g. wear appropriate footwear, use correct equipment, don’t bump into hazards, aren’t too hot.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00A8D1-1AFC-0650-7457-56ABE8FEFE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26"/>
          <a:stretch>
            <a:fillRect/>
          </a:stretch>
        </p:blipFill>
        <p:spPr>
          <a:xfrm>
            <a:off x="7065073" y="1475670"/>
            <a:ext cx="5667839" cy="55021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FDF0AF-D185-281B-95E3-899A81D98D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04" r="67797"/>
          <a:stretch>
            <a:fillRect/>
          </a:stretch>
        </p:blipFill>
        <p:spPr>
          <a:xfrm>
            <a:off x="4989695" y="1204174"/>
            <a:ext cx="3179566" cy="631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9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721C45-7B53-7C56-C61E-1BC2420FE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184AAA-8E10-46AB-9C4B-CF2553ABA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62E10758-E8C8-89BB-5CAB-49230C08E2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 bwMode="auto">
          <a:xfrm>
            <a:off x="298476" y="419344"/>
            <a:ext cx="9428847" cy="830997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1225AA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Manage the risks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225AA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1B48461F-2E5C-FBBC-90A6-F344E4085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39" y="1669685"/>
            <a:ext cx="10171086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your group:</a:t>
            </a:r>
          </a:p>
          <a:p>
            <a:pPr eaLnBrk="1" hangingPunct="1"/>
            <a:endParaRPr lang="en-US" sz="28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at the </a:t>
            </a:r>
            <a:r>
              <a:rPr lang="en-US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card. </a:t>
            </a:r>
          </a:p>
          <a:p>
            <a:pPr eaLnBrk="1" hangingPunct="1"/>
            <a:endParaRPr lang="en-US" sz="28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Imagine </a:t>
            </a:r>
            <a:r>
              <a:rPr lang="en-US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playing, </a:t>
            </a:r>
            <a:r>
              <a:rPr lang="en-US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</a:t>
            </a: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are the potential </a:t>
            </a:r>
            <a:r>
              <a:rPr lang="en-US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</a:t>
            </a: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eaLnBrk="1" hangingPunct="1"/>
            <a:endParaRPr lang="en-US" sz="28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will you make them </a:t>
            </a:r>
            <a:r>
              <a:rPr lang="en-US" sz="2800" b="1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 or safer</a:t>
            </a:r>
            <a:r>
              <a:rPr lang="en-US" sz="2800" dirty="0">
                <a:solidFill>
                  <a:srgbClr val="1E22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eaLnBrk="1" hangingPunct="1"/>
            <a:endParaRPr lang="en-US" sz="2800" dirty="0">
              <a:solidFill>
                <a:srgbClr val="1E22A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FC763-734A-25F7-9C85-EF3A39D15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889" y="419344"/>
            <a:ext cx="3540623" cy="476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529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5A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AC887-15AE-5C2C-5991-8DADACE1D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B32D30-6196-4710-D2A5-37071D95B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:a16="http://schemas.microsoft.com/office/drawing/2014/main" id="{A5FBCBB9-E36A-3EF5-1B06-D4700589A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476" y="1320732"/>
            <a:ext cx="11428086" cy="4216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Well done! You have completed module 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Get ready for module 3 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Teacher to add details</a:t>
            </a:r>
          </a:p>
        </p:txBody>
      </p:sp>
    </p:spTree>
    <p:extLst>
      <p:ext uri="{BB962C8B-B14F-4D97-AF65-F5344CB8AC3E}">
        <p14:creationId xmlns:p14="http://schemas.microsoft.com/office/powerpoint/2010/main" val="896554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BE37EC86231348A751EEAD079AA5D8" ma:contentTypeVersion="3" ma:contentTypeDescription="Create a new document." ma:contentTypeScope="" ma:versionID="8fab08d3e1f7fd17d096e9e4cfe81417">
  <xsd:schema xmlns:xsd="http://www.w3.org/2001/XMLSchema" xmlns:xs="http://www.w3.org/2001/XMLSchema" xmlns:p="http://schemas.microsoft.com/office/2006/metadata/properties" xmlns:ns2="df0ceba7-64a0-4ce1-9f08-0fbfd2915a19" targetNamespace="http://schemas.microsoft.com/office/2006/metadata/properties" ma:root="true" ma:fieldsID="251c92e5780744b4f55e5b2041e1988d" ns2:_="">
    <xsd:import namespace="df0ceba7-64a0-4ce1-9f08-0fbfd2915a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0ceba7-64a0-4ce1-9f08-0fbfd2915a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FA4A7F-B6D6-4272-9451-86BC2C6A3C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BD0CBB-22F3-4367-A780-430BB09DF996}"/>
</file>

<file path=customXml/itemProps3.xml><?xml version="1.0" encoding="utf-8"?>
<ds:datastoreItem xmlns:ds="http://schemas.openxmlformats.org/officeDocument/2006/customXml" ds:itemID="{33259D06-1920-4AEF-A3E5-27B52769F5C3}">
  <ds:schemaRefs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da9183be-f51d-464d-b7c3-94e26aab00b8"/>
    <ds:schemaRef ds:uri="http://schemas.microsoft.com/office/2006/documentManagement/types"/>
    <ds:schemaRef ds:uri="http://purl.org/dc/dcmitype/"/>
    <ds:schemaRef ds:uri="f177da4e-31c6-4ed7-84fc-6eb4e42ca75b"/>
    <ds:schemaRef ds:uri="http://schemas.microsoft.com/office/2006/metadata/properties"/>
    <ds:schemaRef ds:uri="http://purl.org/dc/terms/"/>
    <ds:schemaRef ds:uri="bdf63a8f-c966-48cc-8331-13945e1078c7"/>
    <ds:schemaRef ds:uri="1d3efa58-a14a-4ea3-98bf-e1b90360924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5376</TotalTime>
  <Words>538</Words>
  <Application>Microsoft Office PowerPoint</Application>
  <PresentationFormat>Widescreen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As young leaders, we will…</vt:lpstr>
      <vt:lpstr>When you plan, you will need to identify and decide…</vt:lpstr>
      <vt:lpstr>In pairs, share…</vt:lpstr>
      <vt:lpstr>Empathy I see other people’s perspectives.</vt:lpstr>
      <vt:lpstr>Communication Skills How well did you connect with someone else?</vt:lpstr>
      <vt:lpstr>Make it fair… fit the person</vt:lpstr>
      <vt:lpstr>Activity plans will be shaped by…</vt:lpstr>
      <vt:lpstr>What activities might you deliver?</vt:lpstr>
      <vt:lpstr>When you plan, you will need to identify and decide…</vt:lpstr>
      <vt:lpstr>Manage the risks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 Pickering</dc:creator>
  <cp:lastModifiedBy>Steph Matthews</cp:lastModifiedBy>
  <cp:revision>32</cp:revision>
  <dcterms:created xsi:type="dcterms:W3CDTF">2018-04-12T10:22:44Z</dcterms:created>
  <dcterms:modified xsi:type="dcterms:W3CDTF">2026-08-26T18:00:58Z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0x01010000BE37EC86231348A751EEAD079AA5D8</vt:lpwstr>
  </property>
  <property fmtid="{D5CDD505-2E9C-101B-9397-08002B2CF9AE}" pid="3" name="Order">
    <vt:lpwstr>3753600.00000000</vt:lpwstr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