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379" r:id="rId5"/>
    <p:sldId id="357" r:id="rId6"/>
    <p:sldId id="358" r:id="rId7"/>
    <p:sldId id="359" r:id="rId8"/>
    <p:sldId id="360" r:id="rId9"/>
    <p:sldId id="361" r:id="rId10"/>
    <p:sldId id="395" r:id="rId11"/>
    <p:sldId id="377" r:id="rId12"/>
    <p:sldId id="396" r:id="rId13"/>
    <p:sldId id="397" r:id="rId14"/>
    <p:sldId id="398" r:id="rId15"/>
    <p:sldId id="399" r:id="rId16"/>
    <p:sldId id="40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25AA"/>
    <a:srgbClr val="009FE3"/>
    <a:srgbClr val="E31C79"/>
    <a:srgbClr val="FF5C39"/>
    <a:srgbClr val="FEDB01"/>
    <a:srgbClr val="1E22AA"/>
    <a:srgbClr val="00B74F"/>
    <a:srgbClr val="2CCCD3"/>
    <a:srgbClr val="FFFAE6"/>
    <a:srgbClr val="E8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8"/>
    <p:restoredTop sz="87985" autoAdjust="0"/>
  </p:normalViewPr>
  <p:slideViewPr>
    <p:cSldViewPr snapToGrid="0" snapToObjects="1">
      <p:cViewPr varScale="1">
        <p:scale>
          <a:sx n="97" d="100"/>
          <a:sy n="97" d="100"/>
        </p:scale>
        <p:origin x="122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 Matthews" userId="0ca37de3-794e-45c9-9930-568b493b2a6a" providerId="ADAL" clId="{FA5ADCBE-ADB1-427D-83FA-101A797223DD}"/>
    <pc:docChg chg="modSld">
      <pc:chgData name="Steph Matthews" userId="0ca37de3-794e-45c9-9930-568b493b2a6a" providerId="ADAL" clId="{FA5ADCBE-ADB1-427D-83FA-101A797223DD}" dt="2026-08-26T18:00:44.282" v="3" actId="1076"/>
      <pc:docMkLst>
        <pc:docMk/>
      </pc:docMkLst>
      <pc:sldChg chg="addSp modSp mod">
        <pc:chgData name="Steph Matthews" userId="0ca37de3-794e-45c9-9930-568b493b2a6a" providerId="ADAL" clId="{FA5ADCBE-ADB1-427D-83FA-101A797223DD}" dt="2026-08-26T18:00:44.282" v="3" actId="1076"/>
        <pc:sldMkLst>
          <pc:docMk/>
          <pc:sldMk cId="1626630036" sldId="357"/>
        </pc:sldMkLst>
        <pc:picChg chg="add mod">
          <ac:chgData name="Steph Matthews" userId="0ca37de3-794e-45c9-9930-568b493b2a6a" providerId="ADAL" clId="{FA5ADCBE-ADB1-427D-83FA-101A797223DD}" dt="2026-08-26T18:00:44.282" v="3" actId="1076"/>
          <ac:picMkLst>
            <pc:docMk/>
            <pc:sldMk cId="1626630036" sldId="357"/>
            <ac:picMk id="4" creationId="{6EAD9EAA-2C32-5C43-FDBD-314FBAE9FFE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E58D5-4C23-E74C-83F2-F03A0FBD78E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1A0F1-6387-944A-8EDE-D156E59E7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7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43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ADAPTATIONS </a:t>
            </a:r>
            <a:endParaRPr lang="en-GB" dirty="0"/>
          </a:p>
          <a:p>
            <a:r>
              <a:rPr lang="en-GB" dirty="0"/>
              <a:t>Space: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Larger or smaller circle</a:t>
            </a:r>
          </a:p>
          <a:p>
            <a:r>
              <a:rPr lang="en-GB" dirty="0"/>
              <a:t>Task: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Sit or kneel instead of standing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Roll or kick a ball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Focus on names only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Add categories, e.g., name a sport, food, film, etc.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Use different body parts (if tapping a balloon)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Change the order of passing each time</a:t>
            </a:r>
          </a:p>
          <a:p>
            <a:r>
              <a:rPr lang="en-GB" dirty="0"/>
              <a:t>Equipment: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Use balloons/balloon balls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Use a bell ball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Use a light volleyball/beach ball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Do not add multiple objects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GB" dirty="0"/>
              <a:t>People: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Play in smaller or larger groups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dirty="0"/>
              <a:t>Start in small groups and build up to the full group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7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221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Positive about activity and play.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39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It would be beneficial to discuss what active play is at this stage as many of the young people might not have heard this concept before.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15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0DFF7-22BF-E2A0-A0D0-C9C06494B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309C5-BA01-EEB8-E683-EF9122626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80BA7E-273D-9120-F7D9-42388EC9B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E99CC-7F63-3CF5-B14D-28BAB3767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35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08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9126-D1D7-138D-C642-E3C348765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41968-8074-C6AE-C450-BCBFAAD29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FDF9-A97F-8D82-ED84-DC8BA8436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DC62-5290-8B97-831E-C89D58C3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77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A4ABC-6E1F-091B-3C7A-BBEB7DA61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32CF9-300E-13C8-6246-227A2A9E7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1E606C-1FD7-F406-86E2-485E0767A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ED7CB-E5A3-34A8-8756-ECDC1A7EE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23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8C757-F06B-4F62-F88A-B10BB2148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6036C-300C-9716-01ED-90EA11EB7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3C80A-FEC2-07FC-C8D9-420A43F88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3222F-36E1-4CBD-4023-4BAF2C325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14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DB4D-976C-9278-DF2A-7B19FE38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4905F-34B8-A18D-7075-4E002DF76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21785-D62A-CF4D-606B-2AB00845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Reorder slides 11 and 12 if you use the optional task.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8D7C-5DD0-D72C-E5FD-26EDE073C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62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591D5-7E5B-8937-E6BA-FFB68C78F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ED15F0-FC5B-E701-3768-11767B4F1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978AB-1C7F-33E5-593A-6714290B6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OPTIONAL TASK</a:t>
            </a:r>
          </a:p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Introduce the concept of SMART goals.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When goals are SMART, they are more likely to be achieved.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 young leaders may agree SMART goals as a group and individually.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This is an example of a SMART personal goal.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Using the handout, ask the young leaders to set themselves a personal goal.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NB. This version of SMART replicates that used in the current AQA GCSE Physical Education (sport psychology) guidance: https://www.bbc.co.uk/bitesize/guides/zwr34j6/revision/3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You may wish to adapt the slide if you use a slightly different version in your school.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F63D0-1C1F-7F3D-1D51-5EDB328BA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28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8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2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9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7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6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6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5084A-40CE-DADB-0D08-CB5DC47255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5E83F-86B0-7FBA-456B-3B787DC4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322465"/>
            <a:ext cx="4201958" cy="4802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0E365-92C9-DF48-C517-0A30264CC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71" y="2616353"/>
            <a:ext cx="7989441" cy="11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2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D191F2-5AD8-F208-65D3-6E949241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23D2DE1E-9AB6-DF33-BB0E-92D81176C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813173"/>
            <a:ext cx="10901363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started as a</a:t>
            </a:r>
          </a:p>
          <a:p>
            <a:pPr eaLnBrk="1" hangingPunct="1"/>
            <a:r>
              <a:rPr lang="en-GB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Leader</a:t>
            </a:r>
          </a:p>
          <a:p>
            <a:pPr eaLnBrk="1" hangingPunct="1"/>
            <a:endParaRPr lang="en-GB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1 – purpose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D9EAA-2C32-5C43-FDBD-314FBAE9F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77" y="363907"/>
            <a:ext cx="5659872" cy="80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3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47C84-ACCB-6663-127A-8BDAC4D75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6429F3A-EAB4-48CF-9E78-7235A24118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769441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Connect through active play: </a:t>
            </a: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spider ball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198C1533-7A3D-7293-8A65-DC95C131BAE3}"/>
              </a:ext>
            </a:extLst>
          </p:cNvPr>
          <p:cNvSpPr txBox="1">
            <a:spLocks/>
          </p:cNvSpPr>
          <p:nvPr/>
        </p:nvSpPr>
        <p:spPr>
          <a:xfrm>
            <a:off x="430747" y="1107591"/>
            <a:ext cx="10110781" cy="49630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in a large circle.</a:t>
            </a:r>
          </a:p>
          <a:p>
            <a:pPr marL="457200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 the bean bag across the circle so everyone receives it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(Do not pass to your immediate neighbours.)</a:t>
            </a:r>
          </a:p>
          <a:p>
            <a:pPr marL="457200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the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 order 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passing for the following rounds.</a:t>
            </a:r>
          </a:p>
          <a:p>
            <a:pPr marL="914400" lvl="1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1: Say </a:t>
            </a:r>
            <a:r>
              <a:rPr lang="en-GB" sz="24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name </a:t>
            </a: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 throw the ball. (Repeat this round.)</a:t>
            </a:r>
          </a:p>
          <a:p>
            <a:pPr marL="914400" lvl="1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2: Say the </a:t>
            </a:r>
            <a:r>
              <a:rPr lang="en-GB" sz="24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 of the person </a:t>
            </a: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passing to. (Repeat.)</a:t>
            </a:r>
          </a:p>
          <a:p>
            <a:pPr marL="914400" lvl="1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3: Add a </a:t>
            </a:r>
            <a:r>
              <a:rPr lang="en-GB" sz="24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bean bag. (Stop saying names.)</a:t>
            </a:r>
          </a:p>
          <a:p>
            <a:pPr marL="914400" lvl="1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Round 4: Add </a:t>
            </a:r>
            <a:r>
              <a:rPr lang="en-GB" sz="24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en-GB" sz="24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bean bags. (Maximum one per person.)</a:t>
            </a:r>
          </a:p>
          <a:p>
            <a:pPr marL="457200" indent="-4572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How many consecutive passes can you make without dropping any?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93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A5E1C1-B1C5-A1B6-B00D-B9553088D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3A394DE-E578-9371-740D-F3AF3D6480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7" y="419344"/>
            <a:ext cx="1143106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0" latinLnBrk="0" hangingPunct="0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Through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active play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, you will help to…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F6FC9C-8527-31F4-5D3C-3E56597D2241}"/>
              </a:ext>
            </a:extLst>
          </p:cNvPr>
          <p:cNvSpPr txBox="1"/>
          <p:nvPr/>
        </p:nvSpPr>
        <p:spPr>
          <a:xfrm>
            <a:off x="298477" y="1669685"/>
            <a:ext cx="1121220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Get more young people more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active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and</a:t>
            </a:r>
            <a:b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Create a sense of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belonging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for young people</a:t>
            </a:r>
            <a:b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b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…in our school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688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5CF001-F0E8-7098-E036-9DF07B529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A85BDF4D-0B60-3F45-88C3-0F3C02298D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We want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all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young people to feel…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9E46FF-D987-0A25-A5CA-2CEBC03B2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8627" y="1250341"/>
            <a:ext cx="8734746" cy="47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40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1138EF-0FE7-78BE-C9FD-54FFF3872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A85BDF4D-0B60-3F45-88C3-0F3C02298D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What is a leader?</a:t>
            </a:r>
          </a:p>
        </p:txBody>
      </p:sp>
      <p:sp>
        <p:nvSpPr>
          <p:cNvPr id="5" name="Content Placeholder 13">
            <a:extLst>
              <a:ext uri="{FF2B5EF4-FFF2-40B4-BE49-F238E27FC236}">
                <a16:creationId xmlns:a16="http://schemas.microsoft.com/office/drawing/2014/main" id="{2CD0B7B8-43B5-DB95-6278-9FC0EF478C2D}"/>
              </a:ext>
            </a:extLst>
          </p:cNvPr>
          <p:cNvSpPr txBox="1">
            <a:spLocks/>
          </p:cNvSpPr>
          <p:nvPr/>
        </p:nvSpPr>
        <p:spPr>
          <a:xfrm>
            <a:off x="323216" y="1228511"/>
            <a:ext cx="11020287" cy="4800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group…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about people who have leadership roles.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might be local, national or global leaders.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might work in different areas, e.g., politics, arts, sport, science, tech, environment, community.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might be from the past or present.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8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makes them a leader?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800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they do? How do they act? </a:t>
            </a:r>
            <a:endParaRPr lang="en-GB" sz="2800" dirty="0">
              <a:solidFill>
                <a:srgbClr val="009F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53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4F960-6349-1F53-70F4-F05A677B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DBF911-718C-1490-1E43-FBF2EAB21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BB04F269-3C14-A8FD-1EEB-F367DA622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Leaders inspire others to act. They…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220324-0443-A525-AB7E-1F8AB036B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685" y="1112151"/>
            <a:ext cx="9247790" cy="616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3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272991-8FB6-DF8B-17D7-ADD94257F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011F9DB6-A29B-414B-9BC3-CD1025D6F72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7" y="419344"/>
            <a:ext cx="549900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Give it a go!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3C6F07D7-FB77-F79E-A156-802B056934D9}"/>
              </a:ext>
            </a:extLst>
          </p:cNvPr>
          <p:cNvSpPr txBox="1">
            <a:spLocks/>
          </p:cNvSpPr>
          <p:nvPr/>
        </p:nvSpPr>
        <p:spPr>
          <a:xfrm>
            <a:off x="323216" y="1228511"/>
            <a:ext cx="11020287" cy="48002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GB" sz="26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group…</a:t>
            </a:r>
          </a:p>
          <a:p>
            <a:pPr marL="514350" indent="-51435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and run a </a:t>
            </a:r>
            <a:r>
              <a:rPr lang="en-GB" sz="26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6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 activity </a:t>
            </a: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yourselves.</a:t>
            </a:r>
          </a:p>
          <a:p>
            <a:pPr lvl="1" algn="l">
              <a:lnSpc>
                <a:spcPct val="150000"/>
              </a:lnSpc>
              <a:spcBef>
                <a:spcPts val="0"/>
              </a:spcBef>
            </a:pP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Keep it simple. Try to create enjoyment and belonging for everyone.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GB" sz="2600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you are playing…</a:t>
            </a:r>
          </a:p>
          <a:p>
            <a:pPr marL="514350" indent="-514350" algn="l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en-GB" sz="26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</a:t>
            </a: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these questions:</a:t>
            </a:r>
          </a:p>
          <a:p>
            <a:pPr marL="971550" lvl="1" indent="-514350" algn="l">
              <a:lnSpc>
                <a:spcPct val="15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</a:t>
            </a:r>
            <a:r>
              <a:rPr lang="en-GB" sz="26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need to do </a:t>
            </a: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lead active play sessions that create enjoyment and belonging for others? </a:t>
            </a:r>
          </a:p>
          <a:p>
            <a:pPr marL="971550" lvl="1" indent="-514350" algn="l">
              <a:lnSpc>
                <a:spcPct val="15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will you know you are </a:t>
            </a:r>
            <a:r>
              <a:rPr lang="en-GB" sz="26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succeeding</a:t>
            </a:r>
            <a:r>
              <a:rPr lang="en-GB" sz="26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19237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3AA62-8B48-5F0F-19E5-BD21A61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618CD-2948-8E10-273E-0B7567220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D5CD455B-C202-039E-9678-8D97CE70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As young leaders, we will…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BBD00-885A-0422-ADD6-5A568C4A0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273" y="1455643"/>
            <a:ext cx="7371453" cy="4421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0D0CF8-9781-2B3D-1179-05CE4A03E44F}"/>
              </a:ext>
            </a:extLst>
          </p:cNvPr>
          <p:cNvSpPr txBox="1"/>
          <p:nvPr/>
        </p:nvSpPr>
        <p:spPr>
          <a:xfrm>
            <a:off x="8194942" y="1905195"/>
            <a:ext cx="3468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we need to know in advance?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A26C1-CCF2-72B4-09AF-A85C6398B8D6}"/>
              </a:ext>
            </a:extLst>
          </p:cNvPr>
          <p:cNvSpPr txBox="1"/>
          <p:nvPr/>
        </p:nvSpPr>
        <p:spPr>
          <a:xfrm>
            <a:off x="9181706" y="4346773"/>
            <a:ext cx="2755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will we run the activities?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20DDB-0D97-05E3-9B17-5F6301918322}"/>
              </a:ext>
            </a:extLst>
          </p:cNvPr>
          <p:cNvSpPr txBox="1"/>
          <p:nvPr/>
        </p:nvSpPr>
        <p:spPr>
          <a:xfrm>
            <a:off x="335545" y="2951946"/>
            <a:ext cx="3243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we check they are working?</a:t>
            </a:r>
          </a:p>
        </p:txBody>
      </p:sp>
    </p:spTree>
    <p:extLst>
      <p:ext uri="{BB962C8B-B14F-4D97-AF65-F5344CB8AC3E}">
        <p14:creationId xmlns:p14="http://schemas.microsoft.com/office/powerpoint/2010/main" val="2295580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FEC769-41A0-A011-5E3D-7BDD2A722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9E90C0-9DC1-E8BF-BB6C-02526571F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BDA999E7-85B4-BB61-66DF-62FD5C40E3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10359014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Supporter bus – athlete example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2E7FFC-FE48-7399-F285-3C8D33BD1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679" y="2336587"/>
            <a:ext cx="7857257" cy="27080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64F5AC-A50D-7A8D-35B0-65912C88CF21}"/>
              </a:ext>
            </a:extLst>
          </p:cNvPr>
          <p:cNvSpPr txBox="1"/>
          <p:nvPr/>
        </p:nvSpPr>
        <p:spPr>
          <a:xfrm>
            <a:off x="10029335" y="3340079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Athlete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D3053E-5B16-972E-29E3-0FA7A0635C90}"/>
              </a:ext>
            </a:extLst>
          </p:cNvPr>
          <p:cNvCxnSpPr/>
          <p:nvPr/>
        </p:nvCxnSpPr>
        <p:spPr>
          <a:xfrm flipH="1" flipV="1">
            <a:off x="8920433" y="3340079"/>
            <a:ext cx="1108902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95225C1-B0B5-D137-1D3A-CF0B28760281}"/>
              </a:ext>
            </a:extLst>
          </p:cNvPr>
          <p:cNvSpPr txBox="1"/>
          <p:nvPr/>
        </p:nvSpPr>
        <p:spPr>
          <a:xfrm>
            <a:off x="5097517" y="5514441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DCB58A1-048E-65F8-99A4-BA4C3DA0D0F9}"/>
              </a:ext>
            </a:extLst>
          </p:cNvPr>
          <p:cNvCxnSpPr>
            <a:cxnSpLocks/>
          </p:cNvCxnSpPr>
          <p:nvPr/>
        </p:nvCxnSpPr>
        <p:spPr>
          <a:xfrm flipV="1">
            <a:off x="6032588" y="3690610"/>
            <a:ext cx="842069" cy="1823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7546106-90DA-7B3E-7106-68B54BD1F08D}"/>
              </a:ext>
            </a:extLst>
          </p:cNvPr>
          <p:cNvSpPr txBox="1"/>
          <p:nvPr/>
        </p:nvSpPr>
        <p:spPr>
          <a:xfrm>
            <a:off x="5097517" y="1651142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Physio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6DF699-03FD-08E7-0FCC-46C0FA79EEE5}"/>
              </a:ext>
            </a:extLst>
          </p:cNvPr>
          <p:cNvCxnSpPr/>
          <p:nvPr/>
        </p:nvCxnSpPr>
        <p:spPr>
          <a:xfrm>
            <a:off x="5903235" y="2174362"/>
            <a:ext cx="279164" cy="1296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E6315BF-ED30-7DD8-E825-74F1F85653B3}"/>
              </a:ext>
            </a:extLst>
          </p:cNvPr>
          <p:cNvSpPr txBox="1"/>
          <p:nvPr/>
        </p:nvSpPr>
        <p:spPr>
          <a:xfrm>
            <a:off x="2665057" y="5514441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77E7D92-10E6-8B06-810F-96A16B77E476}"/>
              </a:ext>
            </a:extLst>
          </p:cNvPr>
          <p:cNvCxnSpPr/>
          <p:nvPr/>
        </p:nvCxnSpPr>
        <p:spPr>
          <a:xfrm flipV="1">
            <a:off x="3470775" y="3340079"/>
            <a:ext cx="2179516" cy="2174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7054193-0806-11E7-9ECF-157865AD5C1D}"/>
              </a:ext>
            </a:extLst>
          </p:cNvPr>
          <p:cNvSpPr txBox="1"/>
          <p:nvPr/>
        </p:nvSpPr>
        <p:spPr>
          <a:xfrm>
            <a:off x="280321" y="4521413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DD4C34-08CA-D40B-4D37-BB7B3761BC78}"/>
              </a:ext>
            </a:extLst>
          </p:cNvPr>
          <p:cNvCxnSpPr>
            <a:cxnSpLocks/>
          </p:cNvCxnSpPr>
          <p:nvPr/>
        </p:nvCxnSpPr>
        <p:spPr>
          <a:xfrm flipV="1">
            <a:off x="1199210" y="3340079"/>
            <a:ext cx="1465847" cy="1087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B8538D4-CA6B-2A3D-6AB4-380E285C1B52}"/>
              </a:ext>
            </a:extLst>
          </p:cNvPr>
          <p:cNvSpPr txBox="1"/>
          <p:nvPr/>
        </p:nvSpPr>
        <p:spPr>
          <a:xfrm>
            <a:off x="347770" y="1749052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C9F29D1-74A1-2198-0EF4-0E19058A79EE}"/>
              </a:ext>
            </a:extLst>
          </p:cNvPr>
          <p:cNvCxnSpPr/>
          <p:nvPr/>
        </p:nvCxnSpPr>
        <p:spPr>
          <a:xfrm>
            <a:off x="1153488" y="2336587"/>
            <a:ext cx="2317287" cy="1003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BE2577B-28F5-5A06-F1C1-3D010956AA71}"/>
              </a:ext>
            </a:extLst>
          </p:cNvPr>
          <p:cNvSpPr txBox="1"/>
          <p:nvPr/>
        </p:nvSpPr>
        <p:spPr>
          <a:xfrm>
            <a:off x="2949096" y="1472523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BD41AD2-4847-9D45-83A5-A0502F111F35}"/>
              </a:ext>
            </a:extLst>
          </p:cNvPr>
          <p:cNvCxnSpPr/>
          <p:nvPr/>
        </p:nvCxnSpPr>
        <p:spPr>
          <a:xfrm>
            <a:off x="3754814" y="2010662"/>
            <a:ext cx="521680" cy="1329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138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E25C4B-3A0D-F227-D413-DFD1D146E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7BD15-4B7B-E271-AE52-327A9B2D2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C00A7B68-1AB7-D118-92CE-6A5F555376C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10359014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Who is on your bus?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92E0C9-0E82-40B8-A1D7-D8CEC56BE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679" y="2336587"/>
            <a:ext cx="7857257" cy="27080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3F8AD-3ACB-3EA4-06E6-7371D3F354E3}"/>
              </a:ext>
            </a:extLst>
          </p:cNvPr>
          <p:cNvSpPr txBox="1"/>
          <p:nvPr/>
        </p:nvSpPr>
        <p:spPr>
          <a:xfrm>
            <a:off x="10029335" y="3340079"/>
            <a:ext cx="16114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Leader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6131EB-46CD-D487-54AE-D20F34876E79}"/>
              </a:ext>
            </a:extLst>
          </p:cNvPr>
          <p:cNvCxnSpPr/>
          <p:nvPr/>
        </p:nvCxnSpPr>
        <p:spPr>
          <a:xfrm flipH="1" flipV="1">
            <a:off x="8920433" y="3340079"/>
            <a:ext cx="1108902" cy="261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F1B1235-A156-9AAE-CB79-029CFAC56BE7}"/>
              </a:ext>
            </a:extLst>
          </p:cNvPr>
          <p:cNvSpPr txBox="1"/>
          <p:nvPr/>
        </p:nvSpPr>
        <p:spPr>
          <a:xfrm>
            <a:off x="5097517" y="5514441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87920D-BD7E-0893-445E-8196BCEFB32E}"/>
              </a:ext>
            </a:extLst>
          </p:cNvPr>
          <p:cNvCxnSpPr>
            <a:cxnSpLocks/>
          </p:cNvCxnSpPr>
          <p:nvPr/>
        </p:nvCxnSpPr>
        <p:spPr>
          <a:xfrm flipV="1">
            <a:off x="6032588" y="3690610"/>
            <a:ext cx="842069" cy="1823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4BBFCC-F1B2-72E5-C949-9E0CE01A06F7}"/>
              </a:ext>
            </a:extLst>
          </p:cNvPr>
          <p:cNvSpPr txBox="1"/>
          <p:nvPr/>
        </p:nvSpPr>
        <p:spPr>
          <a:xfrm>
            <a:off x="5097517" y="1651142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C1BFB5-B50D-1875-A51A-8C859F540C31}"/>
              </a:ext>
            </a:extLst>
          </p:cNvPr>
          <p:cNvCxnSpPr/>
          <p:nvPr/>
        </p:nvCxnSpPr>
        <p:spPr>
          <a:xfrm>
            <a:off x="5903235" y="2174362"/>
            <a:ext cx="279164" cy="1296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47DFEBA-7C14-03CB-0DCE-A2C94A180D92}"/>
              </a:ext>
            </a:extLst>
          </p:cNvPr>
          <p:cNvSpPr txBox="1"/>
          <p:nvPr/>
        </p:nvSpPr>
        <p:spPr>
          <a:xfrm>
            <a:off x="2665057" y="5514441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A17253-7BD2-C4FD-1F3C-4242FCDEABA4}"/>
              </a:ext>
            </a:extLst>
          </p:cNvPr>
          <p:cNvCxnSpPr/>
          <p:nvPr/>
        </p:nvCxnSpPr>
        <p:spPr>
          <a:xfrm flipV="1">
            <a:off x="3470775" y="3340079"/>
            <a:ext cx="2179516" cy="2174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D5EFBB5-7466-1F26-5D2A-F526AEDF54A6}"/>
              </a:ext>
            </a:extLst>
          </p:cNvPr>
          <p:cNvSpPr txBox="1"/>
          <p:nvPr/>
        </p:nvSpPr>
        <p:spPr>
          <a:xfrm>
            <a:off x="280321" y="4521413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8B6936-4463-FE96-DEDF-BB6603CD475D}"/>
              </a:ext>
            </a:extLst>
          </p:cNvPr>
          <p:cNvCxnSpPr>
            <a:cxnSpLocks/>
          </p:cNvCxnSpPr>
          <p:nvPr/>
        </p:nvCxnSpPr>
        <p:spPr>
          <a:xfrm flipV="1">
            <a:off x="1199210" y="3340079"/>
            <a:ext cx="1465847" cy="1087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4D92B92-4364-8FA2-EF9A-852C663A4352}"/>
              </a:ext>
            </a:extLst>
          </p:cNvPr>
          <p:cNvSpPr txBox="1"/>
          <p:nvPr/>
        </p:nvSpPr>
        <p:spPr>
          <a:xfrm>
            <a:off x="347770" y="1749052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0C85A85-FF8B-8C28-FA39-734D568CA3A9}"/>
              </a:ext>
            </a:extLst>
          </p:cNvPr>
          <p:cNvCxnSpPr/>
          <p:nvPr/>
        </p:nvCxnSpPr>
        <p:spPr>
          <a:xfrm>
            <a:off x="1153488" y="2336587"/>
            <a:ext cx="2317287" cy="1003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E2C62FC-8D55-6D21-3151-883B603A0C54}"/>
              </a:ext>
            </a:extLst>
          </p:cNvPr>
          <p:cNvSpPr txBox="1"/>
          <p:nvPr/>
        </p:nvSpPr>
        <p:spPr>
          <a:xfrm>
            <a:off x="2949096" y="1472523"/>
            <a:ext cx="1611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1C97397-9902-1E52-3B56-24A3FAB8557F}"/>
              </a:ext>
            </a:extLst>
          </p:cNvPr>
          <p:cNvCxnSpPr/>
          <p:nvPr/>
        </p:nvCxnSpPr>
        <p:spPr>
          <a:xfrm>
            <a:off x="3754814" y="2010662"/>
            <a:ext cx="521680" cy="13294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337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AC887-15AE-5C2C-5991-8DADACE1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32D30-6196-4710-D2A5-37071D95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A5FBCBB9-E36A-3EF5-1B06-D4700589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320732"/>
            <a:ext cx="1142808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done! You have completed module 1.</a:t>
            </a:r>
          </a:p>
          <a:p>
            <a:pPr eaLnBrk="1" hangingPunct="1"/>
            <a:endParaRPr lang="en-GB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ready for module 2 on:</a:t>
            </a:r>
          </a:p>
          <a:p>
            <a:pPr eaLnBrk="1" hangingPunct="1"/>
            <a:r>
              <a:rPr lang="en-GB" sz="4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 to add details</a:t>
            </a:r>
          </a:p>
        </p:txBody>
      </p:sp>
    </p:spTree>
    <p:extLst>
      <p:ext uri="{BB962C8B-B14F-4D97-AF65-F5344CB8AC3E}">
        <p14:creationId xmlns:p14="http://schemas.microsoft.com/office/powerpoint/2010/main" val="896554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D8FBD-3BF4-63A8-BBC4-A3730156A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24478B-F3DA-693A-DB73-8E46124E6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25BEAF78-4620-3D84-DC5B-1B456358090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 bwMode="auto">
          <a:xfrm>
            <a:off x="298477" y="419344"/>
            <a:ext cx="11212206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Leaders inspire others to act. They…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3E9A5B8-7D9D-B25A-3B4C-38BD5A199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562918"/>
              </p:ext>
            </p:extLst>
          </p:nvPr>
        </p:nvGraphicFramePr>
        <p:xfrm>
          <a:off x="404247" y="1309334"/>
          <a:ext cx="11203553" cy="4485035"/>
        </p:xfrm>
        <a:graphic>
          <a:graphicData uri="http://schemas.openxmlformats.org/drawingml/2006/table">
            <a:tbl>
              <a:tblPr firstRow="1" bandRow="1"/>
              <a:tblGrid>
                <a:gridCol w="2915946">
                  <a:extLst>
                    <a:ext uri="{9D8B030D-6E8A-4147-A177-3AD203B41FA5}">
                      <a16:colId xmlns:a16="http://schemas.microsoft.com/office/drawing/2014/main" val="2184404492"/>
                    </a:ext>
                  </a:extLst>
                </a:gridCol>
                <a:gridCol w="4090455">
                  <a:extLst>
                    <a:ext uri="{9D8B030D-6E8A-4147-A177-3AD203B41FA5}">
                      <a16:colId xmlns:a16="http://schemas.microsoft.com/office/drawing/2014/main" val="212812019"/>
                    </a:ext>
                  </a:extLst>
                </a:gridCol>
                <a:gridCol w="4197152">
                  <a:extLst>
                    <a:ext uri="{9D8B030D-6E8A-4147-A177-3AD203B41FA5}">
                      <a16:colId xmlns:a16="http://schemas.microsoft.com/office/drawing/2014/main" val="713962130"/>
                    </a:ext>
                  </a:extLst>
                </a:gridCol>
              </a:tblGrid>
              <a:tr h="897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3200" b="1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28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pecific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exactly will you do?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will improve my speaking skills. 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961739"/>
                  </a:ext>
                </a:extLst>
              </a:tr>
              <a:tr h="897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3200" b="1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GB" sz="28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easurable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will success look like?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 explain activities clearly and players know what to do.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826565"/>
                  </a:ext>
                </a:extLst>
              </a:tr>
              <a:tr h="897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3200" b="1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GB" sz="28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ccepted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Does everyone involved agree?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My teacher and I agree this will help my confidence.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964568"/>
                  </a:ext>
                </a:extLst>
              </a:tr>
              <a:tr h="897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3200" b="1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28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ealistic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practical steps can you take?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Practise at home then with friends before sessions.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722869"/>
                  </a:ext>
                </a:extLst>
              </a:tr>
              <a:tr h="8970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3200" b="1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GB" sz="28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ime-bound 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When will you reach it?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GB" sz="2400" dirty="0">
                          <a:solidFill>
                            <a:srgbClr val="1225A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Introduce at least 4 activities by half-term.</a:t>
                      </a:r>
                    </a:p>
                  </a:txBody>
                  <a:tcPr>
                    <a:lnL w="12700" cmpd="sng">
                      <a:solidFill>
                        <a:srgbClr val="0B25A9"/>
                      </a:solidFill>
                    </a:lnL>
                    <a:lnR w="12700" cmpd="sng">
                      <a:solidFill>
                        <a:srgbClr val="0B25A9"/>
                      </a:solidFill>
                    </a:lnR>
                    <a:lnT w="12700" cmpd="sng">
                      <a:solidFill>
                        <a:srgbClr val="0B25A9"/>
                      </a:solidFill>
                    </a:lnT>
                    <a:lnB w="12700" cmpd="sng">
                      <a:solidFill>
                        <a:srgbClr val="0B25A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199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66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E37EC86231348A751EEAD079AA5D8" ma:contentTypeVersion="3" ma:contentTypeDescription="Create a new document." ma:contentTypeScope="" ma:versionID="8fab08d3e1f7fd17d096e9e4cfe81417">
  <xsd:schema xmlns:xsd="http://www.w3.org/2001/XMLSchema" xmlns:xs="http://www.w3.org/2001/XMLSchema" xmlns:p="http://schemas.microsoft.com/office/2006/metadata/properties" xmlns:ns2="df0ceba7-64a0-4ce1-9f08-0fbfd2915a19" targetNamespace="http://schemas.microsoft.com/office/2006/metadata/properties" ma:root="true" ma:fieldsID="251c92e5780744b4f55e5b2041e1988d" ns2:_="">
    <xsd:import namespace="df0ceba7-64a0-4ce1-9f08-0fbfd2915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ceba7-64a0-4ce1-9f08-0fbfd2915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259D06-1920-4AEF-A3E5-27B52769F5C3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da9183be-f51d-464d-b7c3-94e26aab00b8"/>
    <ds:schemaRef ds:uri="http://schemas.microsoft.com/office/2006/documentManagement/types"/>
    <ds:schemaRef ds:uri="http://purl.org/dc/dcmitype/"/>
    <ds:schemaRef ds:uri="f177da4e-31c6-4ed7-84fc-6eb4e42ca75b"/>
    <ds:schemaRef ds:uri="http://schemas.microsoft.com/office/2006/metadata/properties"/>
    <ds:schemaRef ds:uri="http://purl.org/dc/terms/"/>
    <ds:schemaRef ds:uri="bdf63a8f-c966-48cc-8331-13945e1078c7"/>
    <ds:schemaRef ds:uri="1d3efa58-a14a-4ea3-98bf-e1b903609242"/>
  </ds:schemaRefs>
</ds:datastoreItem>
</file>

<file path=customXml/itemProps2.xml><?xml version="1.0" encoding="utf-8"?>
<ds:datastoreItem xmlns:ds="http://schemas.openxmlformats.org/officeDocument/2006/customXml" ds:itemID="{AE967304-231A-4836-9768-6319C2CE4474}"/>
</file>

<file path=customXml/itemProps3.xml><?xml version="1.0" encoding="utf-8"?>
<ds:datastoreItem xmlns:ds="http://schemas.openxmlformats.org/officeDocument/2006/customXml" ds:itemID="{FFFA4A7F-B6D6-4272-9451-86BC2C6A3C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8147</TotalTime>
  <Words>766</Words>
  <Application>Microsoft Office PowerPoint</Application>
  <PresentationFormat>Widescreen</PresentationFormat>
  <Paragraphs>117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Connect through active play: spider ball</vt:lpstr>
      <vt:lpstr>Through active play, you will help to…</vt:lpstr>
      <vt:lpstr>We want all young people to feel…</vt:lpstr>
      <vt:lpstr>What is a leader?</vt:lpstr>
      <vt:lpstr>Leaders inspire others to act. They…</vt:lpstr>
      <vt:lpstr>Give it a go!</vt:lpstr>
      <vt:lpstr>As young leaders, we will…</vt:lpstr>
      <vt:lpstr>Supporter bus – athlete example</vt:lpstr>
      <vt:lpstr>Who is on your bus?</vt:lpstr>
      <vt:lpstr>PowerPoint Presentation</vt:lpstr>
      <vt:lpstr>Leaders inspire others to act. They…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Pickering</dc:creator>
  <cp:lastModifiedBy>Steph Matthews</cp:lastModifiedBy>
  <cp:revision>32</cp:revision>
  <dcterms:created xsi:type="dcterms:W3CDTF">2018-04-12T10:22:44Z</dcterms:created>
  <dcterms:modified xsi:type="dcterms:W3CDTF">2026-08-26T18:00:45Z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0x01010000BE37EC86231348A751EEAD079AA5D8</vt:lpwstr>
  </property>
  <property fmtid="{D5CDD505-2E9C-101B-9397-08002B2CF9AE}" pid="3" name="Order">
    <vt:lpwstr>3753600.00000000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